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7" r:id="rId2"/>
    <p:sldId id="256" r:id="rId3"/>
    <p:sldId id="278" r:id="rId4"/>
    <p:sldId id="264" r:id="rId5"/>
    <p:sldId id="272" r:id="rId6"/>
    <p:sldId id="263" r:id="rId7"/>
    <p:sldId id="265" r:id="rId8"/>
    <p:sldId id="266" r:id="rId9"/>
    <p:sldId id="268" r:id="rId10"/>
    <p:sldId id="269" r:id="rId11"/>
    <p:sldId id="271" r:id="rId12"/>
  </p:sldIdLst>
  <p:sldSz cx="9144000" cy="6858000" type="screen4x3"/>
  <p:notesSz cx="6881813" cy="97107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00"/>
    <a:srgbClr val="99CCFF"/>
    <a:srgbClr val="FF33CC"/>
    <a:srgbClr val="FF0066"/>
    <a:srgbClr val="FFCCFF"/>
    <a:srgbClr val="FFFFFF"/>
    <a:srgbClr val="77777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DA66054B-7080-4DFB-809B-BCBA7BD2BE04}" type="datetimeFigureOut">
              <a:rPr lang="th-TH" smtClean="0"/>
              <a:pPr/>
              <a:t>26/11/53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029A179C-9651-4F71-AFB0-5D824ED5649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A179C-9651-4F71-AFB0-5D824ED5649D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r>
              <a:rPr lang="en-US" sz="1900" dirty="0" smtClean="0"/>
              <a:t> </a:t>
            </a:r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A179C-9651-4F71-AFB0-5D824ED5649D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th-TH"/>
              <a:t>Click to edit Master title style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9A40107-88F0-4846-B81B-0137FDB85611}" type="slidenum">
              <a:rPr lang="th-TH"/>
              <a:pPr/>
              <a:t>‹#›</a:t>
            </a:fld>
            <a:endParaRPr lang="th-TH"/>
          </a:p>
        </p:txBody>
      </p:sp>
      <p:sp>
        <p:nvSpPr>
          <p:cNvPr id="139271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th-TH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56061-6D28-4CAF-A090-5A75CD46A0C4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666A3-9994-4B57-93E4-72BE6675C2D0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D239F-C9EB-4E3C-A69C-F06B217B4D10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66A70-292C-4C85-88AA-4EB863C84C32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5A9B7-942F-4D3A-9702-721145CB4394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4C01F-43FA-473F-9565-CBD5FEDAAE45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117BB-B2EF-4DCF-A157-8C9E39BA65CF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DEE88-24CC-4D79-A8E4-2038BBE0FE5E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93C7-08CC-4926-AB42-8140ADEE4F37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1C1C9-E227-4F7E-89BB-0BDA5BFA064F}" type="slidenum">
              <a:rPr lang="th-TH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3824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th-TH" sz="2400">
              <a:latin typeface="Times New Roman" pitchFamily="18" charset="0"/>
            </a:endParaRPr>
          </a:p>
        </p:txBody>
      </p:sp>
      <p:sp>
        <p:nvSpPr>
          <p:cNvPr id="13824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th-TH"/>
          </a:p>
        </p:txBody>
      </p:sp>
      <p:sp>
        <p:nvSpPr>
          <p:cNvPr id="13824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D79D94-86C4-4406-8E7C-5562E7448E7B}" type="slidenum">
              <a:rPr lang="th-TH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im.go.th/en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627938" cy="3429000"/>
          </a:xfrm>
        </p:spPr>
        <p:txBody>
          <a:bodyPr/>
          <a:lstStyle/>
          <a:p>
            <a:pPr algn="ctr"/>
            <a:r>
              <a:rPr lang="en-US" sz="4600" b="1" dirty="0" smtClean="0"/>
              <a:t/>
            </a:r>
            <a:br>
              <a:rPr lang="en-US" sz="4600" b="1" dirty="0" smtClean="0"/>
            </a:br>
            <a:r>
              <a:rPr lang="en-US" sz="4600" b="1" dirty="0" smtClean="0"/>
              <a:t/>
            </a:r>
            <a:br>
              <a:rPr lang="en-US" sz="4600" b="1" dirty="0" smtClean="0"/>
            </a:br>
            <a:r>
              <a:rPr lang="en-US" sz="4600" b="1" dirty="0" smtClean="0"/>
              <a:t/>
            </a:r>
            <a:br>
              <a:rPr lang="en-US" sz="4600" b="1" dirty="0" smtClean="0"/>
            </a:br>
            <a:r>
              <a:rPr lang="en-US" sz="4600" b="1" dirty="0" smtClean="0"/>
              <a:t/>
            </a:r>
            <a:br>
              <a:rPr lang="en-US" sz="4600" b="1" dirty="0" smtClean="0"/>
            </a:br>
            <a:r>
              <a:rPr lang="en-US" sz="3200" b="1" dirty="0" smtClean="0"/>
              <a:t>Export </a:t>
            </a:r>
            <a:r>
              <a:rPr lang="en-US" sz="3200" b="1" dirty="0"/>
              <a:t>Import </a:t>
            </a:r>
            <a:r>
              <a:rPr lang="en-US" sz="3200" b="1" dirty="0" smtClean="0"/>
              <a:t>Bank 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/>
              <a:t>of Thailand</a:t>
            </a:r>
            <a:br>
              <a:rPr lang="en-US" sz="3200" b="1" dirty="0" smtClean="0"/>
            </a:br>
            <a:r>
              <a:rPr lang="en-US" sz="4600" b="1" dirty="0" smtClean="0"/>
              <a:t/>
            </a:r>
            <a:br>
              <a:rPr lang="en-US" sz="4600" b="1" dirty="0" smtClean="0"/>
            </a:br>
            <a:r>
              <a:rPr lang="en-US" sz="3200" b="1" dirty="0" smtClean="0"/>
              <a:t>(EXIM Bank)</a:t>
            </a:r>
            <a:r>
              <a:rPr lang="en-US" sz="4600" b="1" dirty="0" smtClean="0"/>
              <a:t/>
            </a:r>
            <a:br>
              <a:rPr lang="en-US" sz="4600" b="1" dirty="0" smtClean="0"/>
            </a:br>
            <a:endParaRPr lang="th-TH" sz="4400" b="1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867400"/>
            <a:ext cx="840207" cy="7290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19200"/>
            <a:ext cx="7627938" cy="706438"/>
          </a:xfrm>
        </p:spPr>
        <p:txBody>
          <a:bodyPr/>
          <a:lstStyle/>
          <a:p>
            <a:pPr algn="ctr"/>
            <a:r>
              <a:rPr lang="en-US" sz="3200" b="1" dirty="0" smtClean="0"/>
              <a:t>Criteria</a:t>
            </a:r>
            <a:r>
              <a:rPr lang="en-US" sz="3600" b="1" dirty="0" smtClean="0"/>
              <a:t> </a:t>
            </a:r>
            <a:endParaRPr lang="th-TH" sz="3600" b="1" dirty="0"/>
          </a:p>
        </p:txBody>
      </p:sp>
      <p:pic>
        <p:nvPicPr>
          <p:cNvPr id="1536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867400"/>
            <a:ext cx="762000" cy="685800"/>
          </a:xfrm>
          <a:prstGeom prst="rect">
            <a:avLst/>
          </a:prstGeom>
          <a:noFill/>
        </p:spPr>
      </p:pic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762000" y="3352800"/>
            <a:ext cx="7848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endParaRPr lang="th-TH" sz="32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3200400"/>
            <a:ext cx="7924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  <a:tabLst>
                <a:tab pos="896938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buy products from Thailand</a:t>
            </a:r>
            <a:endParaRPr lang="th-TH" sz="3200" dirty="0" smtClean="0">
              <a:solidFill>
                <a:srgbClr val="000000"/>
              </a:solidFill>
            </a:endParaRPr>
          </a:p>
          <a:p>
            <a:pPr lvl="0"/>
            <a:endParaRPr lang="en-US" sz="3200" dirty="0" smtClean="0">
              <a:solidFill>
                <a:srgbClr val="000000"/>
              </a:solidFill>
            </a:endParaRPr>
          </a:p>
          <a:p>
            <a:pPr marL="355600" lvl="0" indent="-355600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</a:rPr>
              <a:t>be a client of any bank who is implementing this scheme </a:t>
            </a:r>
            <a:endParaRPr lang="th-TH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609600" y="487680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buFont typeface="Wingdings" pitchFamily="2" charset="2"/>
              <a:buNone/>
            </a:pPr>
            <a:endParaRPr lang="en-US" sz="4000" dirty="0" smtClean="0">
              <a:solidFill>
                <a:srgbClr val="0000CC"/>
              </a:solidFill>
            </a:endParaRPr>
          </a:p>
          <a:p>
            <a:pPr algn="ctr">
              <a:buFont typeface="Wingdings" pitchFamily="2" charset="2"/>
              <a:buNone/>
            </a:pPr>
            <a:endParaRPr lang="en-US" sz="1600" b="1" dirty="0" smtClean="0"/>
          </a:p>
          <a:p>
            <a:pPr algn="ctr">
              <a:buFont typeface="Wingdings" pitchFamily="2" charset="2"/>
              <a:buNone/>
            </a:pPr>
            <a:r>
              <a:rPr lang="en-US" sz="1200" b="1" dirty="0" smtClean="0"/>
              <a:t>Thai EXIM International Co., Ltd</a:t>
            </a:r>
          </a:p>
          <a:p>
            <a:pPr algn="ctr">
              <a:buFont typeface="Wingdings" pitchFamily="2" charset="2"/>
              <a:buNone/>
            </a:pPr>
            <a:r>
              <a:rPr lang="en-US" sz="1200" b="1" dirty="0" smtClean="0"/>
              <a:t>4</a:t>
            </a:r>
            <a:r>
              <a:rPr lang="en-US" sz="1200" b="1" baseline="30000" dirty="0" smtClean="0"/>
              <a:t>th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Lesnoy</a:t>
            </a:r>
            <a:r>
              <a:rPr lang="en-US" sz="1200" b="1" dirty="0" smtClean="0"/>
              <a:t> lane, 4,</a:t>
            </a:r>
          </a:p>
          <a:p>
            <a:pPr algn="ctr">
              <a:buFont typeface="Wingdings" pitchFamily="2" charset="2"/>
              <a:buNone/>
            </a:pPr>
            <a:r>
              <a:rPr lang="en-US" sz="1200" b="1" dirty="0" smtClean="0"/>
              <a:t>125047, Moscow, Russia</a:t>
            </a:r>
          </a:p>
          <a:p>
            <a:pPr algn="ctr">
              <a:buFont typeface="Wingdings" pitchFamily="2" charset="2"/>
              <a:buNone/>
            </a:pPr>
            <a:r>
              <a:rPr lang="en-US" sz="1200" b="1" dirty="0" smtClean="0"/>
              <a:t>Tel: +7(495) 225 85 42</a:t>
            </a:r>
          </a:p>
          <a:p>
            <a:pPr algn="ctr">
              <a:buFont typeface="Wingdings" pitchFamily="2" charset="2"/>
              <a:buNone/>
            </a:pPr>
            <a:r>
              <a:rPr lang="en-US" sz="1200" b="1" dirty="0" smtClean="0"/>
              <a:t>Fax: +7(495) 225 85 00</a:t>
            </a:r>
          </a:p>
          <a:p>
            <a:pPr algn="ctr">
              <a:buFont typeface="Wingdings" pitchFamily="2" charset="2"/>
              <a:buNone/>
            </a:pPr>
            <a:endParaRPr lang="th-TH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219200"/>
            <a:ext cx="449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b="1" dirty="0" smtClean="0">
                <a:solidFill>
                  <a:srgbClr val="0000CC"/>
                </a:solidFill>
              </a:rPr>
              <a:t>Thank you!</a:t>
            </a: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304800" y="5867400"/>
            <a:ext cx="8382000" cy="685800"/>
            <a:chOff x="1819" y="1233"/>
            <a:chExt cx="5370" cy="566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5041" y="1476"/>
              <a:ext cx="2148" cy="8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h-TH" sz="2000" b="1" dirty="0">
                <a:latin typeface="Angsana New" pitchFamily="18" charset="-34"/>
                <a:cs typeface="LilyUPC" pitchFamily="34" charset="-34"/>
              </a:endParaRPr>
            </a:p>
          </p:txBody>
        </p:sp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19" y="1233"/>
              <a:ext cx="497" cy="566"/>
            </a:xfrm>
            <a:prstGeom prst="rect">
              <a:avLst/>
            </a:prstGeom>
            <a:noFill/>
          </p:spPr>
        </p:pic>
      </p:grpSp>
      <p:sp>
        <p:nvSpPr>
          <p:cNvPr id="11" name="Rectangle 10"/>
          <p:cNvSpPr/>
          <p:nvPr/>
        </p:nvSpPr>
        <p:spPr>
          <a:xfrm>
            <a:off x="685800" y="2895600"/>
            <a:ext cx="7848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Export Import Bank of Thailand</a:t>
            </a:r>
          </a:p>
          <a:p>
            <a:r>
              <a:rPr lang="en-US" sz="1600" b="1" dirty="0" smtClean="0"/>
              <a:t>EXIM </a:t>
            </a:r>
            <a:r>
              <a:rPr lang="en-US" sz="1600" b="1" dirty="0" smtClean="0"/>
              <a:t>Building, 1193 </a:t>
            </a:r>
            <a:r>
              <a:rPr lang="en-US" sz="1600" b="1" dirty="0" err="1" smtClean="0"/>
              <a:t>Phaholyothin</a:t>
            </a:r>
            <a:r>
              <a:rPr lang="en-US" sz="1600" b="1" dirty="0" smtClean="0"/>
              <a:t> Road, </a:t>
            </a:r>
            <a:r>
              <a:rPr lang="en-US" sz="1600" b="1" dirty="0" err="1" smtClean="0"/>
              <a:t>Phayathai</a:t>
            </a:r>
            <a:r>
              <a:rPr lang="en-US" sz="1600" b="1" dirty="0" smtClean="0"/>
              <a:t>,</a:t>
            </a:r>
          </a:p>
          <a:p>
            <a:r>
              <a:rPr lang="en-US" sz="1600" b="1" dirty="0" smtClean="0"/>
              <a:t>Bangkok 10400, Thailand          </a:t>
            </a:r>
          </a:p>
          <a:p>
            <a:r>
              <a:rPr lang="en-US" sz="1600" b="1" dirty="0" smtClean="0"/>
              <a:t>Tel</a:t>
            </a:r>
            <a:r>
              <a:rPr lang="en-US" sz="1600" b="1" dirty="0" smtClean="0"/>
              <a:t>. : </a:t>
            </a:r>
            <a:r>
              <a:rPr lang="en-US" sz="1600" b="1" dirty="0" smtClean="0"/>
              <a:t>+662 </a:t>
            </a:r>
            <a:r>
              <a:rPr lang="en-US" sz="1600" b="1" dirty="0" smtClean="0"/>
              <a:t>2271 </a:t>
            </a:r>
            <a:r>
              <a:rPr lang="en-US" sz="1600" b="1" dirty="0" smtClean="0"/>
              <a:t>3700, +662 617 </a:t>
            </a:r>
            <a:r>
              <a:rPr lang="en-US" sz="1600" b="1" dirty="0" smtClean="0"/>
              <a:t>2111 </a:t>
            </a:r>
            <a:r>
              <a:rPr lang="en-US" sz="1600" b="1" dirty="0" smtClean="0"/>
              <a:t>SWIFT </a:t>
            </a:r>
            <a:r>
              <a:rPr lang="en-US" sz="1600" b="1" dirty="0" smtClean="0"/>
              <a:t>Code : EXTH TH BK </a:t>
            </a:r>
            <a:br>
              <a:rPr lang="en-US" sz="1600" b="1" dirty="0" smtClean="0"/>
            </a:br>
            <a:r>
              <a:rPr lang="en-US" sz="1600" dirty="0" smtClean="0"/>
              <a:t>Website : </a:t>
            </a:r>
            <a:r>
              <a:rPr lang="en-US" sz="1600" dirty="0" smtClean="0">
                <a:hlinkClick r:id="rId3"/>
              </a:rPr>
              <a:t>http://www.exim.go.th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627938" cy="762000"/>
          </a:xfrm>
        </p:spPr>
        <p:txBody>
          <a:bodyPr/>
          <a:lstStyle/>
          <a:p>
            <a:pPr algn="ctr"/>
            <a:r>
              <a:rPr lang="en-US" sz="3200" b="1" dirty="0"/>
              <a:t>Background</a:t>
            </a:r>
            <a:endParaRPr lang="th-TH" sz="3200" b="1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62000" y="2971800"/>
            <a:ext cx="76279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buFont typeface="Wingdings" pitchFamily="2" charset="2"/>
              <a:buChar char="Ø"/>
            </a:pPr>
            <a:r>
              <a:rPr lang="th-TH" sz="4000" dirty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established in </a:t>
            </a:r>
            <a:r>
              <a:rPr lang="ru-RU" sz="2800" dirty="0" smtClean="0">
                <a:solidFill>
                  <a:schemeClr val="tx2"/>
                </a:solidFill>
              </a:rPr>
              <a:t>1994</a:t>
            </a:r>
            <a:endParaRPr lang="th-TH" sz="2800" dirty="0">
              <a:solidFill>
                <a:schemeClr val="tx2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838200" y="4114800"/>
            <a:ext cx="76279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buFont typeface="Wingdings" pitchFamily="2" charset="2"/>
              <a:buChar char="Ø"/>
            </a:pPr>
            <a:r>
              <a:rPr lang="th-TH" sz="4000" dirty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wholly owned by Ministry of Finance</a:t>
            </a:r>
            <a:endParaRPr lang="th-TH" sz="2800" dirty="0">
              <a:solidFill>
                <a:schemeClr val="tx2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867400"/>
            <a:ext cx="916407" cy="7290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627938" cy="914400"/>
          </a:xfrm>
        </p:spPr>
        <p:txBody>
          <a:bodyPr/>
          <a:lstStyle/>
          <a:p>
            <a:pPr algn="ctr"/>
            <a:r>
              <a:rPr lang="en-US" sz="3200" b="1" dirty="0" smtClean="0"/>
              <a:t>Role of EXIM Bank</a:t>
            </a:r>
            <a:endParaRPr lang="th-TH" sz="3200" dirty="0"/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838200" y="2743200"/>
            <a:ext cx="76279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buFont typeface="Wingdings" pitchFamily="2" charset="2"/>
              <a:buNone/>
            </a:pPr>
            <a:r>
              <a:rPr lang="en-US" sz="3200" dirty="0" smtClean="0">
                <a:solidFill>
                  <a:schemeClr val="tx2"/>
                </a:solidFill>
              </a:rPr>
              <a:t>to provide trade financing facility and loans for investment in order to promote international trade and overseas investment </a:t>
            </a:r>
            <a:endParaRPr lang="th-TH" sz="3200" dirty="0">
              <a:solidFill>
                <a:schemeClr val="tx2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867400"/>
            <a:ext cx="838200" cy="7054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8077200" cy="1066800"/>
          </a:xfrm>
        </p:spPr>
        <p:txBody>
          <a:bodyPr/>
          <a:lstStyle/>
          <a:p>
            <a:pPr algn="ctr"/>
            <a:r>
              <a:rPr lang="en-US" sz="3200" b="1" dirty="0" smtClean="0"/>
              <a:t>Thailand exports to Russia</a:t>
            </a:r>
            <a:endParaRPr lang="th-TH" sz="32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3400" y="2767795"/>
          <a:ext cx="8077200" cy="2900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219200"/>
                <a:gridCol w="1219200"/>
                <a:gridCol w="1295400"/>
                <a:gridCol w="1219200"/>
                <a:gridCol w="1600200"/>
              </a:tblGrid>
              <a:tr h="394149">
                <a:tc>
                  <a:txBody>
                    <a:bodyPr/>
                    <a:lstStyle/>
                    <a:p>
                      <a:pPr algn="ctr"/>
                      <a:endParaRPr lang="th-TH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Million USD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25534">
                <a:tc>
                  <a:txBody>
                    <a:bodyPr/>
                    <a:lstStyle/>
                    <a:p>
                      <a:pPr algn="ctr"/>
                      <a:endParaRPr lang="th-TH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2006</a:t>
                      </a:r>
                      <a:endParaRPr lang="th-TH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2007</a:t>
                      </a:r>
                      <a:endParaRPr lang="th-TH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2008</a:t>
                      </a:r>
                      <a:endParaRPr lang="th-TH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2009</a:t>
                      </a:r>
                      <a:endParaRPr lang="th-TH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2010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(Jan-Oct) </a:t>
                      </a:r>
                      <a:endParaRPr lang="th-TH" sz="1400" b="1" dirty="0">
                        <a:latin typeface="+mn-lt"/>
                      </a:endParaRPr>
                    </a:p>
                  </a:txBody>
                  <a:tcPr/>
                </a:tc>
              </a:tr>
              <a:tr h="712466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Thai</a:t>
                      </a:r>
                      <a:r>
                        <a:rPr lang="en-US" sz="1400" b="1" baseline="0" dirty="0" smtClean="0"/>
                        <a:t>land exports to the world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129,720.4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153,865.0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177,775.2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152,426.3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160,277.4</a:t>
                      </a:r>
                      <a:endParaRPr lang="th-TH" sz="1400" b="1" dirty="0"/>
                    </a:p>
                  </a:txBody>
                  <a:tcPr/>
                </a:tc>
              </a:tr>
              <a:tr h="712466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Thailand exports to Russia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385.x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616.x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959.x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406.x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631.x</a:t>
                      </a:r>
                      <a:endParaRPr lang="th-TH" sz="1400" b="1" dirty="0" smtClean="0"/>
                    </a:p>
                    <a:p>
                      <a:endParaRPr lang="th-TH" b="1" dirty="0"/>
                    </a:p>
                  </a:txBody>
                  <a:tcPr/>
                </a:tc>
              </a:tr>
              <a:tr h="5046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Source:</a:t>
                      </a:r>
                      <a:endParaRPr lang="th-TH" sz="1400" b="1" dirty="0" smtClean="0"/>
                    </a:p>
                    <a:p>
                      <a:pPr algn="ctr"/>
                      <a:endParaRPr lang="en-US" sz="1400" b="1" dirty="0" smtClean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400" b="1" dirty="0" smtClean="0"/>
                        <a:t>Department</a:t>
                      </a:r>
                      <a:r>
                        <a:rPr lang="en-US" sz="1400" b="1" baseline="0" dirty="0" smtClean="0"/>
                        <a:t> of Export Promotion, Thailand</a:t>
                      </a:r>
                      <a:endParaRPr lang="th-TH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943600"/>
            <a:ext cx="840207" cy="71671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761999"/>
          </a:xfrm>
        </p:spPr>
        <p:txBody>
          <a:bodyPr/>
          <a:lstStyle/>
          <a:p>
            <a:r>
              <a:rPr lang="en-US" sz="3200" b="1" dirty="0" smtClean="0"/>
              <a:t>International Trades of Russia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001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223962"/>
                <a:gridCol w="1219200"/>
                <a:gridCol w="1219200"/>
                <a:gridCol w="1371600"/>
                <a:gridCol w="1633538"/>
              </a:tblGrid>
              <a:tr h="409903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Million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USD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2006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2007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2008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2009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2010</a:t>
                      </a:r>
                    </a:p>
                    <a:p>
                      <a:pPr algn="ctr"/>
                      <a:r>
                        <a:rPr lang="en-US" sz="1400" b="1" dirty="0" smtClean="0"/>
                        <a:t>(Jan-Sep)</a:t>
                      </a:r>
                      <a:endParaRPr lang="ru-RU" sz="1400" b="1" dirty="0"/>
                    </a:p>
                  </a:txBody>
                  <a:tcPr/>
                </a:tc>
              </a:tr>
              <a:tr h="97746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Russia imports from the world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/>
                        <a:t>137,547.6</a:t>
                      </a:r>
                      <a:endParaRPr lang="ru-RU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/>
                        <a:t>199,707.9</a:t>
                      </a:r>
                      <a:endParaRPr lang="ru-RU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/>
                        <a:t>266,918.4</a:t>
                      </a:r>
                      <a:endParaRPr lang="ru-RU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/>
                        <a:t>167,4xx.x</a:t>
                      </a:r>
                      <a:endParaRPr lang="ru-RU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157,4xx.x</a:t>
                      </a:r>
                      <a:endParaRPr lang="ru-RU" sz="1400" b="1" dirty="0"/>
                    </a:p>
                  </a:txBody>
                  <a:tcPr/>
                </a:tc>
              </a:tr>
              <a:tr h="97746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Russia imports from Thailand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385.x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616.x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959.x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406.x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631.x</a:t>
                      </a:r>
                      <a:endParaRPr lang="ru-RU" sz="1400" b="1" dirty="0"/>
                    </a:p>
                  </a:txBody>
                  <a:tcPr/>
                </a:tc>
              </a:tr>
              <a:tr h="756745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Sources:</a:t>
                      </a:r>
                      <a:r>
                        <a:rPr lang="en-US" sz="1400" b="1" baseline="0" dirty="0" smtClean="0"/>
                        <a:t>      </a:t>
                      </a:r>
                      <a:endParaRPr lang="ru-RU" sz="1400" b="1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400" b="1" dirty="0" smtClean="0"/>
                        <a:t>Ministry</a:t>
                      </a:r>
                      <a:r>
                        <a:rPr lang="en-US" sz="1400" b="1" baseline="0" dirty="0" smtClean="0"/>
                        <a:t> of Economic </a:t>
                      </a:r>
                      <a:r>
                        <a:rPr lang="en-US" sz="1400" b="1" baseline="0" dirty="0" err="1" smtClean="0"/>
                        <a:t>Developmentv</a:t>
                      </a:r>
                      <a:r>
                        <a:rPr lang="en-US" sz="1400" b="1" baseline="0" dirty="0" smtClean="0"/>
                        <a:t>(2006-2008), Russia</a:t>
                      </a:r>
                    </a:p>
                    <a:p>
                      <a:r>
                        <a:rPr lang="en-US" sz="1400" b="1" baseline="0" dirty="0" smtClean="0"/>
                        <a:t>Customs Services Authorities (2009-2010), Russia</a:t>
                      </a:r>
                    </a:p>
                    <a:p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867400"/>
            <a:ext cx="838199" cy="729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627938" cy="1295400"/>
          </a:xfrm>
        </p:spPr>
        <p:txBody>
          <a:bodyPr/>
          <a:lstStyle/>
          <a:p>
            <a:pPr algn="ctr"/>
            <a:r>
              <a:rPr lang="en-US" sz="3200" b="1" dirty="0"/>
              <a:t>EXIM Bank in </a:t>
            </a:r>
            <a:r>
              <a:rPr lang="en-US" sz="3200" b="1" dirty="0" smtClean="0"/>
              <a:t>Russia</a:t>
            </a:r>
            <a:endParaRPr lang="th-TH" sz="3200" dirty="0"/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533400" y="2743200"/>
            <a:ext cx="8153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buFont typeface="Wingdings" pitchFamily="2" charset="2"/>
              <a:buNone/>
            </a:pPr>
            <a:r>
              <a:rPr lang="en-US" sz="3200" dirty="0" smtClean="0">
                <a:solidFill>
                  <a:schemeClr val="tx2"/>
                </a:solidFill>
              </a:rPr>
              <a:t>Facilities</a:t>
            </a:r>
          </a:p>
          <a:p>
            <a:pPr algn="ctr">
              <a:buFont typeface="Wingdings" pitchFamily="2" charset="2"/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3200" dirty="0" smtClean="0">
                <a:solidFill>
                  <a:schemeClr val="tx2"/>
                </a:solidFill>
              </a:rPr>
              <a:t>-import finance</a:t>
            </a:r>
          </a:p>
          <a:p>
            <a:pPr>
              <a:buFont typeface="Wingdings" pitchFamily="2" charset="2"/>
              <a:buNone/>
            </a:pPr>
            <a:endParaRPr lang="en-US" sz="32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3200" dirty="0" smtClean="0">
                <a:solidFill>
                  <a:schemeClr val="tx2"/>
                </a:solidFill>
              </a:rPr>
              <a:t>-untied loans for investment in Russia  </a:t>
            </a:r>
            <a:endParaRPr lang="th-TH" sz="3200" dirty="0">
              <a:solidFill>
                <a:schemeClr val="tx2"/>
              </a:solidFill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867401"/>
            <a:ext cx="838200" cy="70516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990600"/>
          </a:xfrm>
        </p:spPr>
        <p:txBody>
          <a:bodyPr/>
          <a:lstStyle/>
          <a:p>
            <a:pPr algn="ctr"/>
            <a:r>
              <a:rPr lang="en-US" sz="3200" b="1" dirty="0" smtClean="0"/>
              <a:t>Approach of Financing Activities</a:t>
            </a:r>
            <a:endParaRPr lang="th-TH" sz="44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1219200"/>
          </a:xfrm>
        </p:spPr>
        <p:txBody>
          <a:bodyPr/>
          <a:lstStyle/>
          <a:p>
            <a:r>
              <a:rPr lang="en-US" dirty="0" smtClean="0"/>
              <a:t>to cooperate with local banks in providing trade finance to Russian importers </a:t>
            </a:r>
            <a:endParaRPr lang="th-TH" dirty="0"/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838200" y="1981200"/>
            <a:ext cx="76279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buFont typeface="Wingdings" pitchFamily="2" charset="2"/>
              <a:buNone/>
            </a:pPr>
            <a:endParaRPr lang="th-TH" sz="4200" dirty="0">
              <a:solidFill>
                <a:schemeClr val="tx2"/>
              </a:solidFill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867400"/>
            <a:ext cx="762000" cy="685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762000"/>
            <a:ext cx="7627938" cy="1316038"/>
          </a:xfrm>
        </p:spPr>
        <p:txBody>
          <a:bodyPr/>
          <a:lstStyle/>
          <a:p>
            <a:pPr algn="ctr"/>
            <a:r>
              <a:rPr lang="en-US" sz="3200" b="1" dirty="0"/>
              <a:t>Cooperation </a:t>
            </a:r>
            <a:br>
              <a:rPr lang="en-US" sz="3200" b="1" dirty="0"/>
            </a:br>
            <a:r>
              <a:rPr lang="en-US" sz="3200" b="1" dirty="0"/>
              <a:t>with Russian Banks</a:t>
            </a:r>
            <a:endParaRPr lang="th-TH" sz="3200" b="1" dirty="0"/>
          </a:p>
        </p:txBody>
      </p:sp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762000" y="27432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buFont typeface="Wingdings" pitchFamily="2" charset="2"/>
              <a:buChar char="Ø"/>
            </a:pPr>
            <a:r>
              <a:rPr lang="th-TH" sz="4000" dirty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Credit </a:t>
            </a:r>
            <a:r>
              <a:rPr lang="en-US" sz="3200" dirty="0" smtClean="0">
                <a:solidFill>
                  <a:schemeClr val="tx2"/>
                </a:solidFill>
              </a:rPr>
              <a:t>Line with 3 </a:t>
            </a:r>
            <a:r>
              <a:rPr lang="en-US" sz="3200" dirty="0">
                <a:solidFill>
                  <a:schemeClr val="tx2"/>
                </a:solidFill>
              </a:rPr>
              <a:t>Russian Banks </a:t>
            </a:r>
            <a:endParaRPr lang="th-TH" sz="3200" dirty="0">
              <a:solidFill>
                <a:schemeClr val="tx2"/>
              </a:solidFill>
            </a:endParaRPr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1295400" y="3505200"/>
            <a:ext cx="2362200" cy="609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/>
              <a:t>VTB Bank</a:t>
            </a:r>
            <a:endParaRPr lang="th-TH" sz="3600"/>
          </a:p>
        </p:txBody>
      </p:sp>
      <p:sp>
        <p:nvSpPr>
          <p:cNvPr id="150537" name="Rectangle 9"/>
          <p:cNvSpPr>
            <a:spLocks noChangeArrowheads="1"/>
          </p:cNvSpPr>
          <p:nvPr/>
        </p:nvSpPr>
        <p:spPr bwMode="auto">
          <a:xfrm>
            <a:off x="1295400" y="4267200"/>
            <a:ext cx="3810000" cy="6096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 err="1"/>
              <a:t>Promsvyazbank</a:t>
            </a:r>
            <a:endParaRPr lang="th-TH" sz="3600" dirty="0"/>
          </a:p>
        </p:txBody>
      </p:sp>
      <p:sp>
        <p:nvSpPr>
          <p:cNvPr id="150538" name="Rectangle 10"/>
          <p:cNvSpPr>
            <a:spLocks noChangeArrowheads="1"/>
          </p:cNvSpPr>
          <p:nvPr/>
        </p:nvSpPr>
        <p:spPr bwMode="auto">
          <a:xfrm>
            <a:off x="1295400" y="5029200"/>
            <a:ext cx="27432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/>
              <a:t>Lanta Bank</a:t>
            </a:r>
            <a:endParaRPr lang="th-TH" sz="3600"/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5715000" y="3657600"/>
            <a:ext cx="3200400" cy="1905000"/>
          </a:xfrm>
          <a:prstGeom prst="rect">
            <a:avLst/>
          </a:prstGeom>
          <a:solidFill>
            <a:srgbClr val="FFCCFF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Total amount </a:t>
            </a:r>
          </a:p>
          <a:p>
            <a:pPr algn="ctr"/>
            <a:r>
              <a:rPr lang="en-US" sz="3600"/>
              <a:t>of</a:t>
            </a:r>
          </a:p>
          <a:p>
            <a:pPr algn="ctr"/>
            <a:r>
              <a:rPr lang="en-US" sz="3600"/>
              <a:t>47.5 MUSD</a:t>
            </a:r>
            <a:endParaRPr lang="th-TH" sz="3600"/>
          </a:p>
        </p:txBody>
      </p:sp>
      <p:sp>
        <p:nvSpPr>
          <p:cNvPr id="150542" name="Line 14"/>
          <p:cNvSpPr>
            <a:spLocks noChangeShapeType="1"/>
          </p:cNvSpPr>
          <p:nvPr/>
        </p:nvSpPr>
        <p:spPr bwMode="auto">
          <a:xfrm flipV="1">
            <a:off x="41148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0543" name="Line 15"/>
          <p:cNvSpPr>
            <a:spLocks noChangeShapeType="1"/>
          </p:cNvSpPr>
          <p:nvPr/>
        </p:nvSpPr>
        <p:spPr bwMode="auto">
          <a:xfrm>
            <a:off x="3657600" y="3810000"/>
            <a:ext cx="1981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0544" name="Line 16"/>
          <p:cNvSpPr>
            <a:spLocks noChangeShapeType="1"/>
          </p:cNvSpPr>
          <p:nvPr/>
        </p:nvSpPr>
        <p:spPr bwMode="auto">
          <a:xfrm>
            <a:off x="5105400" y="4572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867401"/>
            <a:ext cx="762000" cy="6814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19200"/>
            <a:ext cx="7627938" cy="706438"/>
          </a:xfrm>
        </p:spPr>
        <p:txBody>
          <a:bodyPr/>
          <a:lstStyle/>
          <a:p>
            <a:pPr algn="ctr"/>
            <a:r>
              <a:rPr lang="en-US" sz="3200" b="1" dirty="0" smtClean="0"/>
              <a:t>Benefits to Russian Importers</a:t>
            </a:r>
            <a:endParaRPr lang="th-TH" sz="3200" b="1" dirty="0"/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762000" y="28194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2"/>
                </a:solidFill>
              </a:rPr>
              <a:t>lower interest rate compared with</a:t>
            </a:r>
          </a:p>
          <a:p>
            <a:pPr>
              <a:tabLst>
                <a:tab pos="355600" algn="l"/>
                <a:tab pos="1084263" algn="l"/>
              </a:tabLst>
            </a:pPr>
            <a:r>
              <a:rPr lang="en-US" sz="3200" dirty="0" smtClean="0">
                <a:solidFill>
                  <a:schemeClr val="tx2"/>
                </a:solidFill>
              </a:rPr>
              <a:t>	that of local market </a:t>
            </a:r>
            <a:endParaRPr lang="th-TH" sz="3200" dirty="0">
              <a:solidFill>
                <a:schemeClr val="tx2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938" y="5846594"/>
            <a:ext cx="727862" cy="6304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ngsana New"/>
      </a:majorFont>
      <a:minorFont>
        <a:latin typeface="Verdan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271</Words>
  <Application>Microsoft Office PowerPoint</Application>
  <PresentationFormat>On-screen Show (4:3)</PresentationFormat>
  <Paragraphs>112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Profile</vt:lpstr>
      <vt:lpstr>    Export Import Bank  of Thailand  (EXIM Bank) </vt:lpstr>
      <vt:lpstr>Background</vt:lpstr>
      <vt:lpstr>Role of EXIM Bank</vt:lpstr>
      <vt:lpstr>Thailand exports to Russia</vt:lpstr>
      <vt:lpstr>International Trades of Russia</vt:lpstr>
      <vt:lpstr>EXIM Bank in Russia</vt:lpstr>
      <vt:lpstr>Approach of Financing Activities</vt:lpstr>
      <vt:lpstr>Cooperation  with Russian Banks</vt:lpstr>
      <vt:lpstr>Benefits to Russian Importers</vt:lpstr>
      <vt:lpstr>Criteria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Thai Exim Int’l</dc:title>
  <dc:creator>EXIM</dc:creator>
  <cp:lastModifiedBy>EXIM</cp:lastModifiedBy>
  <cp:revision>85</cp:revision>
  <dcterms:created xsi:type="dcterms:W3CDTF">2010-11-22T08:55:39Z</dcterms:created>
  <dcterms:modified xsi:type="dcterms:W3CDTF">2010-11-26T06:55:26Z</dcterms:modified>
</cp:coreProperties>
</file>