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26"/>
  </p:notesMasterIdLst>
  <p:handoutMasterIdLst>
    <p:handoutMasterId r:id="rId27"/>
  </p:handoutMasterIdLst>
  <p:sldIdLst>
    <p:sldId id="1049" r:id="rId2"/>
    <p:sldId id="1070" r:id="rId3"/>
    <p:sldId id="1054" r:id="rId4"/>
    <p:sldId id="997" r:id="rId5"/>
    <p:sldId id="998" r:id="rId6"/>
    <p:sldId id="999" r:id="rId7"/>
    <p:sldId id="1000" r:id="rId8"/>
    <p:sldId id="1060" r:id="rId9"/>
    <p:sldId id="1001" r:id="rId10"/>
    <p:sldId id="1002" r:id="rId11"/>
    <p:sldId id="1003" r:id="rId12"/>
    <p:sldId id="1004" r:id="rId13"/>
    <p:sldId id="1005" r:id="rId14"/>
    <p:sldId id="1006" r:id="rId15"/>
    <p:sldId id="1007" r:id="rId16"/>
    <p:sldId id="1008" r:id="rId17"/>
    <p:sldId id="1014" r:id="rId18"/>
    <p:sldId id="1063" r:id="rId19"/>
    <p:sldId id="1064" r:id="rId20"/>
    <p:sldId id="1065" r:id="rId21"/>
    <p:sldId id="1066" r:id="rId22"/>
    <p:sldId id="1067" r:id="rId23"/>
    <p:sldId id="1068" r:id="rId24"/>
    <p:sldId id="1069" r:id="rId25"/>
  </p:sldIdLst>
  <p:sldSz cx="9906000" cy="6858000" type="A4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13" indent="-25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813" indent="-539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0013" indent="-825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213" indent="-111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CC"/>
    <a:srgbClr val="0B0D6F"/>
    <a:srgbClr val="3333FF"/>
    <a:srgbClr val="CCFF33"/>
    <a:srgbClr val="FFFF00"/>
    <a:srgbClr val="808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750" autoAdjust="0"/>
    <p:restoredTop sz="91864" autoAdjust="0"/>
  </p:normalViewPr>
  <p:slideViewPr>
    <p:cSldViewPr snapToGrid="0">
      <p:cViewPr>
        <p:scale>
          <a:sx n="75" d="100"/>
          <a:sy n="75" d="100"/>
        </p:scale>
        <p:origin x="-878" y="0"/>
      </p:cViewPr>
      <p:guideLst>
        <p:guide orient="horz" pos="346"/>
        <p:guide orient="horz" pos="4020"/>
        <p:guide pos="3118"/>
        <p:guide pos="275"/>
        <p:guide pos="5980"/>
      </p:guideLst>
    </p:cSldViewPr>
  </p:slideViewPr>
  <p:outlineViewPr>
    <p:cViewPr>
      <p:scale>
        <a:sx n="33" d="100"/>
        <a:sy n="33" d="100"/>
      </p:scale>
      <p:origin x="0" y="6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4954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35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85" tIns="45893" rIns="91785" bIns="45893" numCol="1" anchor="t" anchorCtr="0" compatLnSpc="1">
            <a:prstTxWarp prst="textNoShape">
              <a:avLst/>
            </a:prstTxWarp>
          </a:bodyPr>
          <a:lstStyle>
            <a:lvl1pPr defTabSz="916964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9238" y="0"/>
            <a:ext cx="30273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85" tIns="45893" rIns="91785" bIns="45893" numCol="1" anchor="t" anchorCtr="0" compatLnSpc="1">
            <a:prstTxWarp prst="textNoShape">
              <a:avLst/>
            </a:prstTxWarp>
          </a:bodyPr>
          <a:lstStyle>
            <a:lvl1pPr algn="r" defTabSz="916964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42488"/>
            <a:ext cx="31035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85" tIns="45893" rIns="91785" bIns="45893" numCol="1" anchor="b" anchorCtr="0" compatLnSpc="1">
            <a:prstTxWarp prst="textNoShape">
              <a:avLst/>
            </a:prstTxWarp>
          </a:bodyPr>
          <a:lstStyle>
            <a:lvl1pPr defTabSz="916964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9238" y="9742488"/>
            <a:ext cx="3027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85" tIns="45893" rIns="91785" bIns="45893" numCol="1" anchor="b" anchorCtr="0" compatLnSpc="1">
            <a:prstTxWarp prst="textNoShape">
              <a:avLst/>
            </a:prstTxWarp>
          </a:bodyPr>
          <a:lstStyle>
            <a:lvl1pPr algn="r" defTabSz="916964">
              <a:defRPr sz="1000"/>
            </a:lvl1pPr>
          </a:lstStyle>
          <a:p>
            <a:pPr>
              <a:defRPr/>
            </a:pPr>
            <a:fld id="{263B5802-5FA5-4ABF-9B87-01B3D38C0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5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356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85" tIns="45893" rIns="91785" bIns="45893" numCol="1" anchor="t" anchorCtr="0" compatLnSpc="1">
            <a:prstTxWarp prst="textNoShape">
              <a:avLst/>
            </a:prstTxWarp>
          </a:bodyPr>
          <a:lstStyle>
            <a:lvl1pPr defTabSz="916964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9238" y="0"/>
            <a:ext cx="3027362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85" tIns="45893" rIns="91785" bIns="45893" numCol="1" anchor="t" anchorCtr="0" compatLnSpc="1">
            <a:prstTxWarp prst="textNoShape">
              <a:avLst/>
            </a:prstTxWarp>
          </a:bodyPr>
          <a:lstStyle>
            <a:lvl1pPr algn="r" defTabSz="916964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85813"/>
            <a:ext cx="5559425" cy="3848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5675" y="4865688"/>
            <a:ext cx="5175250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85" tIns="45893" rIns="91785" bIns="45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40900"/>
            <a:ext cx="31035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85" tIns="45893" rIns="91785" bIns="45893" numCol="1" anchor="b" anchorCtr="0" compatLnSpc="1">
            <a:prstTxWarp prst="textNoShape">
              <a:avLst/>
            </a:prstTxWarp>
          </a:bodyPr>
          <a:lstStyle>
            <a:lvl1pPr defTabSz="916964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9238" y="9740900"/>
            <a:ext cx="30273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85" tIns="45893" rIns="91785" bIns="45893" numCol="1" anchor="b" anchorCtr="0" compatLnSpc="1">
            <a:prstTxWarp prst="textNoShape">
              <a:avLst/>
            </a:prstTxWarp>
          </a:bodyPr>
          <a:lstStyle>
            <a:lvl1pPr algn="r" defTabSz="916964">
              <a:defRPr sz="1000"/>
            </a:lvl1pPr>
          </a:lstStyle>
          <a:p>
            <a:pPr>
              <a:defRPr/>
            </a:pPr>
            <a:fld id="{6866AE9A-AFD9-41D7-8A15-C4B619861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78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79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5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0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7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F476477-D0B4-4A5D-AE5A-53CC630D5EAB}" type="slidenum">
              <a:rPr lang="ru-RU" sz="1000"/>
              <a:pPr algn="r" eaLnBrk="1" hangingPunct="1"/>
              <a:t>1</a:t>
            </a:fld>
            <a:endParaRPr lang="ru-RU"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 defTabSz="954088"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56AFBC5-75CE-4D26-8D4D-E4B54745C392}" type="slidenum">
              <a:rPr lang="ru-RU" sz="1000"/>
              <a:pPr algn="r" eaLnBrk="1" hangingPunct="1"/>
              <a:t>10</a:t>
            </a:fld>
            <a:endParaRPr lang="ru-RU" sz="10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 defTabSz="954088"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4E7BB56-B934-4801-B732-B8312F697282}" type="slidenum">
              <a:rPr lang="ru-RU" sz="1000"/>
              <a:pPr algn="r" eaLnBrk="1" hangingPunct="1"/>
              <a:t>11</a:t>
            </a:fld>
            <a:endParaRPr lang="ru-RU" sz="10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 defTabSz="954088"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50E14F9-C4AD-4416-8374-5E0FC90C18C8}" type="slidenum">
              <a:rPr lang="ru-RU" sz="1000"/>
              <a:pPr algn="r" eaLnBrk="1" hangingPunct="1"/>
              <a:t>12</a:t>
            </a:fld>
            <a:endParaRPr lang="ru-RU" sz="10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 defTabSz="954088"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AA8C9AC-737C-4F34-955B-0E0A0A8C5D25}" type="slidenum">
              <a:rPr lang="ru-RU" sz="1000"/>
              <a:pPr algn="r" eaLnBrk="1" hangingPunct="1"/>
              <a:t>13</a:t>
            </a:fld>
            <a:endParaRPr lang="ru-RU" sz="1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 defTabSz="954088"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604453C-808F-4679-8694-B4778FFA953C}" type="slidenum">
              <a:rPr lang="ru-RU" sz="1000"/>
              <a:pPr algn="r" eaLnBrk="1" hangingPunct="1"/>
              <a:t>14</a:t>
            </a:fld>
            <a:endParaRPr lang="ru-RU" sz="10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 defTabSz="954088"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2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F6BDCFC-1D42-45F3-AF73-251241ACF301}" type="slidenum">
              <a:rPr lang="ru-RU" sz="1000"/>
              <a:pPr algn="r" eaLnBrk="1" hangingPunct="1"/>
              <a:t>15</a:t>
            </a:fld>
            <a:endParaRPr lang="ru-RU" sz="10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 defTabSz="954088"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D5806E4-D0CE-4E38-BF65-6DAEDE255FD5}" type="slidenum">
              <a:rPr lang="ru-RU" sz="1000"/>
              <a:pPr algn="r" eaLnBrk="1" hangingPunct="1"/>
              <a:t>16</a:t>
            </a:fld>
            <a:endParaRPr lang="ru-RU" sz="10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 defTabSz="954088"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20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81B94CB-7F8C-45F5-913D-1BB5FA57517C}" type="slidenum">
              <a:rPr lang="ru-RU" sz="1000"/>
              <a:pPr algn="r" eaLnBrk="1" hangingPunct="1"/>
              <a:t>17</a:t>
            </a:fld>
            <a:endParaRPr lang="ru-RU" sz="10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 defTabSz="954088"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8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F4C679D-2CCF-455E-8121-FD9570FC4301}" type="slidenum">
              <a:rPr lang="ru-RU" sz="1000"/>
              <a:pPr algn="r" eaLnBrk="1" hangingPunct="1"/>
              <a:t>18</a:t>
            </a:fld>
            <a:endParaRPr lang="ru-RU" sz="10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 defTabSz="954088"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A11E712-2E1B-4EA4-BB18-F4ECF5AC5CCC}" type="slidenum">
              <a:rPr lang="ru-RU" sz="1000"/>
              <a:pPr algn="r" eaLnBrk="1" hangingPunct="1"/>
              <a:t>19</a:t>
            </a:fld>
            <a:endParaRPr lang="ru-RU" sz="1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3113" y="785813"/>
            <a:ext cx="5557837" cy="3848100"/>
          </a:xfrm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974" y="4865288"/>
            <a:ext cx="5176089" cy="463617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14" tIns="45959" rIns="91914" bIns="45959"/>
          <a:lstStyle/>
          <a:p>
            <a:pPr defTabSz="648180" eaLnBrk="1" hangingPunct="1">
              <a:spcBef>
                <a:spcPct val="0"/>
              </a:spcBef>
            </a:pPr>
            <a:endParaRPr lang="en-US" sz="19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 defTabSz="954088"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6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1191027-743A-4C77-8F62-B19ABDAB7193}" type="slidenum">
              <a:rPr lang="ru-RU" sz="1000"/>
              <a:pPr algn="r" eaLnBrk="1" hangingPunct="1"/>
              <a:t>20</a:t>
            </a:fld>
            <a:endParaRPr lang="ru-RU" sz="10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 defTabSz="954088"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A3DBE27-F202-4AED-9450-29343BB01F77}" type="slidenum">
              <a:rPr lang="ru-RU" sz="1000"/>
              <a:pPr algn="r" eaLnBrk="1" hangingPunct="1"/>
              <a:t>21</a:t>
            </a:fld>
            <a:endParaRPr lang="ru-RU" sz="10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 defTabSz="954088"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4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9C672F4-68AA-42DF-AB4D-02125A64B684}" type="slidenum">
              <a:rPr lang="ru-RU" sz="1000"/>
              <a:pPr algn="r" eaLnBrk="1" hangingPunct="1"/>
              <a:t>22</a:t>
            </a:fld>
            <a:endParaRPr lang="ru-RU" sz="10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 defTabSz="954088"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8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BFD0DB1-66AB-454D-A17E-F8C8D7E5CE7C}" type="slidenum">
              <a:rPr lang="ru-RU" sz="1000"/>
              <a:pPr algn="r" eaLnBrk="1" hangingPunct="1"/>
              <a:t>23</a:t>
            </a:fld>
            <a:endParaRPr lang="ru-RU" sz="10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 defTabSz="954088"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2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FB28B8D-6198-44CE-9F25-CC4983B10D96}" type="slidenum">
              <a:rPr lang="ru-RU" sz="1000"/>
              <a:pPr algn="r" eaLnBrk="1" hangingPunct="1"/>
              <a:t>24</a:t>
            </a:fld>
            <a:endParaRPr lang="ru-RU"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 defTabSz="954088"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C05769D-2873-448B-BB60-60D11F22C36C}" type="slidenum">
              <a:rPr lang="ru-RU" sz="1000"/>
              <a:pPr algn="r" eaLnBrk="1" hangingPunct="1"/>
              <a:t>3</a:t>
            </a:fld>
            <a:endParaRPr lang="ru-RU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 defTabSz="954088"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FF5C278-42AE-435C-A621-B177FC426BBC}" type="slidenum">
              <a:rPr lang="ru-RU" sz="1000"/>
              <a:pPr algn="r" eaLnBrk="1" hangingPunct="1"/>
              <a:t>4</a:t>
            </a:fld>
            <a:endParaRPr lang="ru-RU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 defTabSz="954088"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C239131-0620-49C8-AFED-21F59806CD45}" type="slidenum">
              <a:rPr lang="ru-RU" sz="1000"/>
              <a:pPr algn="r" eaLnBrk="1" hangingPunct="1"/>
              <a:t>5</a:t>
            </a:fld>
            <a:endParaRPr lang="ru-RU"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 defTabSz="954088"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0ABA7B5-1E9A-4BF8-A963-D6E63333A234}" type="slidenum">
              <a:rPr lang="ru-RU" sz="1000"/>
              <a:pPr algn="r" eaLnBrk="1" hangingPunct="1"/>
              <a:t>6</a:t>
            </a:fld>
            <a:endParaRPr lang="ru-RU"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 defTabSz="954088"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C281253-AB6A-4116-BFBB-1237DB4DB4ED}" type="slidenum">
              <a:rPr lang="ru-RU" sz="1000"/>
              <a:pPr algn="r" eaLnBrk="1" hangingPunct="1"/>
              <a:t>7</a:t>
            </a:fld>
            <a:endParaRPr lang="ru-RU" sz="1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 defTabSz="954088"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118C1A9-C6A7-4ED2-937F-8FB6F51BD289}" type="slidenum">
              <a:rPr lang="ru-RU" sz="1000"/>
              <a:pPr algn="r" eaLnBrk="1" hangingPunct="1"/>
              <a:t>8</a:t>
            </a:fld>
            <a:endParaRPr lang="ru-RU" sz="10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899" rIns="91800" bIns="45899"/>
          <a:lstStyle/>
          <a:p>
            <a:pPr defTabSz="954088">
              <a:spcBef>
                <a:spcPct val="0"/>
              </a:spcBef>
            </a:pPr>
            <a:endParaRPr lang="en-US" sz="1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8" name="Номер слайда 3"/>
          <p:cNvSpPr txBox="1">
            <a:spLocks noGrp="1"/>
          </p:cNvSpPr>
          <p:nvPr/>
        </p:nvSpPr>
        <p:spPr bwMode="auto">
          <a:xfrm>
            <a:off x="4062413" y="9740900"/>
            <a:ext cx="30241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 anchor="b"/>
          <a:lstStyle>
            <a:lvl1pPr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779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F4E56F2-D6B6-44C9-881E-CF824C27A388}" type="slidenum">
              <a:rPr lang="ru-RU" sz="1000"/>
              <a:pPr algn="r" eaLnBrk="1" hangingPunct="1"/>
              <a:t>9</a:t>
            </a:fld>
            <a:endParaRPr lang="ru-RU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1695450" y="527050"/>
            <a:ext cx="77946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-55563"/>
            <a:ext cx="112871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CF61D5-26EB-4DF9-BB9E-768F922C0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"/>
          <a:stretch>
            <a:fillRect/>
          </a:stretch>
        </p:blipFill>
        <p:spPr bwMode="auto">
          <a:xfrm>
            <a:off x="488950" y="557902"/>
            <a:ext cx="9001125" cy="573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813675" y="6297235"/>
            <a:ext cx="1641475" cy="42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0404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FD1B22-9DB6-41EC-BE50-242E08511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1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2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7" indent="-228578" algn="l" defTabSz="9143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2" indent="-228578" algn="l" defTabSz="9143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8" indent="-228578" algn="l" defTabSz="9143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4" indent="-228578" algn="l" defTabSz="9143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0" descr="Рисунок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562100"/>
            <a:ext cx="21209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82" name="Text Box 2062"/>
          <p:cNvSpPr txBox="1">
            <a:spLocks noChangeArrowheads="1"/>
          </p:cNvSpPr>
          <p:nvPr/>
        </p:nvSpPr>
        <p:spPr bwMode="auto">
          <a:xfrm>
            <a:off x="3924300" y="3757613"/>
            <a:ext cx="4254500" cy="10890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1" tIns="45716" rIns="91431" bIns="4571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rgbClr val="FF0000"/>
                </a:solidFill>
              </a:rPr>
              <a:t>SATURN – GAS TURBINES POWER GENERATING AND GAS COMPRESSOR SETS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077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3406775"/>
            <a:ext cx="22066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1585913"/>
            <a:ext cx="19224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543050"/>
            <a:ext cx="224155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920750" y="908050"/>
            <a:ext cx="53467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GENERATOR SETS AND </a:t>
            </a:r>
          </a:p>
          <a:p>
            <a:pPr algn="r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GAS TURBINE POWER PLANTS</a:t>
            </a:r>
          </a:p>
          <a:p>
            <a:pPr algn="r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2.5 </a:t>
            </a:r>
            <a:r>
              <a:rPr lang="en-US" sz="2400" dirty="0">
                <a:solidFill>
                  <a:srgbClr val="FF0000"/>
                </a:solidFill>
              </a:rPr>
              <a:t>– 25 MW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Номер слайда 3"/>
          <p:cNvSpPr txBox="1">
            <a:spLocks/>
          </p:cNvSpPr>
          <p:nvPr/>
        </p:nvSpPr>
        <p:spPr>
          <a:xfrm>
            <a:off x="0" y="6496050"/>
            <a:ext cx="304800" cy="357188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>
              <a:defRPr/>
            </a:pPr>
            <a:fld id="{229FAF9F-CFD6-40C7-A3D7-9CFC3CB8A321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10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608013" y="3395663"/>
            <a:ext cx="575945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400" dirty="0">
                <a:solidFill>
                  <a:srgbClr val="3333CC"/>
                </a:solidFill>
              </a:rPr>
              <a:t>Reliable supply of  electric</a:t>
            </a:r>
            <a:r>
              <a:rPr lang="ru-RU" sz="1400" dirty="0">
                <a:solidFill>
                  <a:srgbClr val="3333CC"/>
                </a:solidFill>
              </a:rPr>
              <a:t> </a:t>
            </a:r>
            <a:r>
              <a:rPr lang="en-US" sz="1400" dirty="0">
                <a:solidFill>
                  <a:srgbClr val="3333CC"/>
                </a:solidFill>
              </a:rPr>
              <a:t>power and heat</a:t>
            </a:r>
            <a:r>
              <a:rPr lang="ru-RU" sz="1400" dirty="0">
                <a:solidFill>
                  <a:srgbClr val="3333CC"/>
                </a:solidFill>
              </a:rPr>
              <a:t> </a:t>
            </a:r>
            <a:r>
              <a:rPr lang="en-US" sz="1400" dirty="0">
                <a:solidFill>
                  <a:srgbClr val="3333CC"/>
                </a:solidFill>
              </a:rPr>
              <a:t>to the </a:t>
            </a:r>
            <a:r>
              <a:rPr lang="en-US" sz="1400" dirty="0" smtClean="0">
                <a:solidFill>
                  <a:srgbClr val="3333CC"/>
                </a:solidFill>
              </a:rPr>
              <a:t>factories </a:t>
            </a:r>
            <a:r>
              <a:rPr lang="en-US" sz="1400" dirty="0">
                <a:solidFill>
                  <a:srgbClr val="3333CC"/>
                </a:solidFill>
              </a:rPr>
              <a:t>and residential areas</a:t>
            </a:r>
            <a:r>
              <a:rPr lang="ru-RU" sz="1400" dirty="0">
                <a:solidFill>
                  <a:srgbClr val="3333CC"/>
                </a:solidFill>
              </a:rPr>
              <a:t>.</a:t>
            </a: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dirty="0">
                <a:solidFill>
                  <a:srgbClr val="3333CC"/>
                </a:solidFill>
              </a:rPr>
              <a:t>High fuel utilization factor reducing</a:t>
            </a:r>
            <a:r>
              <a:rPr lang="ru-RU" sz="1400" dirty="0">
                <a:solidFill>
                  <a:srgbClr val="3333CC"/>
                </a:solidFill>
              </a:rPr>
              <a:t> </a:t>
            </a:r>
            <a:r>
              <a:rPr lang="en-US" sz="1400" dirty="0">
                <a:solidFill>
                  <a:srgbClr val="3333CC"/>
                </a:solidFill>
              </a:rPr>
              <a:t>power consumption by enterprises </a:t>
            </a:r>
            <a:r>
              <a:rPr lang="en-US" sz="1400" dirty="0" smtClean="0">
                <a:solidFill>
                  <a:srgbClr val="3333CC"/>
                </a:solidFill>
              </a:rPr>
              <a:t>by </a:t>
            </a:r>
            <a:r>
              <a:rPr lang="ru-RU" sz="1400" dirty="0">
                <a:solidFill>
                  <a:srgbClr val="3333CC"/>
                </a:solidFill>
              </a:rPr>
              <a:t>2 – </a:t>
            </a:r>
            <a:r>
              <a:rPr lang="ru-RU" sz="1400" dirty="0" smtClean="0">
                <a:solidFill>
                  <a:srgbClr val="3333CC"/>
                </a:solidFill>
              </a:rPr>
              <a:t>2</a:t>
            </a:r>
            <a:r>
              <a:rPr lang="en-US" sz="1400" dirty="0" smtClean="0">
                <a:solidFill>
                  <a:srgbClr val="3333CC"/>
                </a:solidFill>
              </a:rPr>
              <a:t>.</a:t>
            </a:r>
            <a:r>
              <a:rPr lang="ru-RU" sz="1400" dirty="0" smtClean="0">
                <a:solidFill>
                  <a:srgbClr val="3333CC"/>
                </a:solidFill>
              </a:rPr>
              <a:t>5</a:t>
            </a:r>
            <a:r>
              <a:rPr lang="en-US" sz="1400" dirty="0" smtClean="0">
                <a:solidFill>
                  <a:srgbClr val="3333CC"/>
                </a:solidFill>
              </a:rPr>
              <a:t> times</a:t>
            </a:r>
            <a:r>
              <a:rPr lang="ru-RU" sz="1400" dirty="0" smtClean="0">
                <a:solidFill>
                  <a:srgbClr val="3333CC"/>
                </a:solidFill>
              </a:rPr>
              <a:t> </a:t>
            </a:r>
            <a:r>
              <a:rPr lang="en-US" sz="1400" dirty="0">
                <a:solidFill>
                  <a:srgbClr val="3333CC"/>
                </a:solidFill>
              </a:rPr>
              <a:t>in comparison with</a:t>
            </a:r>
            <a:r>
              <a:rPr lang="ru-RU" sz="1400" dirty="0">
                <a:solidFill>
                  <a:srgbClr val="3333CC"/>
                </a:solidFill>
              </a:rPr>
              <a:t> </a:t>
            </a:r>
            <a:r>
              <a:rPr lang="en-US" sz="1400" dirty="0">
                <a:solidFill>
                  <a:srgbClr val="3333CC"/>
                </a:solidFill>
              </a:rPr>
              <a:t>prices from</a:t>
            </a:r>
            <a:r>
              <a:rPr lang="ru-RU" sz="1400" dirty="0">
                <a:solidFill>
                  <a:srgbClr val="3333CC"/>
                </a:solidFill>
              </a:rPr>
              <a:t> </a:t>
            </a:r>
            <a:r>
              <a:rPr lang="en-US" sz="1400" dirty="0">
                <a:solidFill>
                  <a:srgbClr val="3333CC"/>
                </a:solidFill>
              </a:rPr>
              <a:t>traditional power suppliers</a:t>
            </a:r>
            <a:r>
              <a:rPr lang="ru-RU" sz="1400" dirty="0">
                <a:solidFill>
                  <a:srgbClr val="3333CC"/>
                </a:solidFill>
              </a:rPr>
              <a:t>.</a:t>
            </a: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dirty="0">
                <a:solidFill>
                  <a:srgbClr val="3333CC"/>
                </a:solidFill>
              </a:rPr>
              <a:t>Small overall dimensions of the plant allow to save industrial space</a:t>
            </a:r>
            <a:r>
              <a:rPr lang="ru-RU" sz="1400" dirty="0">
                <a:solidFill>
                  <a:srgbClr val="3333CC"/>
                </a:solidFill>
              </a:rPr>
              <a:t>.</a:t>
            </a: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dirty="0">
                <a:solidFill>
                  <a:srgbClr val="3333CC"/>
                </a:solidFill>
              </a:rPr>
              <a:t>Effective</a:t>
            </a:r>
            <a:r>
              <a:rPr lang="ru-RU" sz="1400" dirty="0">
                <a:solidFill>
                  <a:srgbClr val="3333CC"/>
                </a:solidFill>
              </a:rPr>
              <a:t> </a:t>
            </a:r>
            <a:r>
              <a:rPr lang="en-US" sz="1400" dirty="0">
                <a:solidFill>
                  <a:srgbClr val="3333CC"/>
                </a:solidFill>
              </a:rPr>
              <a:t>environmental indexes </a:t>
            </a:r>
            <a:r>
              <a:rPr lang="ru-RU" sz="1400" dirty="0" smtClean="0">
                <a:solidFill>
                  <a:srgbClr val="3333CC"/>
                </a:solidFill>
              </a:rPr>
              <a:t>(</a:t>
            </a:r>
            <a:r>
              <a:rPr lang="en-US" sz="1400" smtClean="0">
                <a:solidFill>
                  <a:srgbClr val="3333CC"/>
                </a:solidFill>
              </a:rPr>
              <a:t>noise </a:t>
            </a:r>
            <a:r>
              <a:rPr lang="en-US" sz="1400" dirty="0">
                <a:solidFill>
                  <a:srgbClr val="3333CC"/>
                </a:solidFill>
              </a:rPr>
              <a:t>level</a:t>
            </a:r>
            <a:r>
              <a:rPr lang="ru-RU" sz="1400" dirty="0">
                <a:solidFill>
                  <a:srgbClr val="3333CC"/>
                </a:solidFill>
              </a:rPr>
              <a:t> &lt;80 </a:t>
            </a:r>
            <a:r>
              <a:rPr lang="en-US" sz="1400" dirty="0">
                <a:solidFill>
                  <a:srgbClr val="3333CC"/>
                </a:solidFill>
              </a:rPr>
              <a:t>dB</a:t>
            </a:r>
            <a:r>
              <a:rPr lang="ru-RU" sz="1400" dirty="0">
                <a:solidFill>
                  <a:srgbClr val="3333CC"/>
                </a:solidFill>
              </a:rPr>
              <a:t>,</a:t>
            </a:r>
            <a:r>
              <a:rPr lang="en-US" sz="1400" dirty="0">
                <a:solidFill>
                  <a:srgbClr val="3333CC"/>
                </a:solidFill>
              </a:rPr>
              <a:t> emission</a:t>
            </a:r>
            <a:r>
              <a:rPr lang="ru-RU" sz="1400" dirty="0">
                <a:solidFill>
                  <a:srgbClr val="3333CC"/>
                </a:solidFill>
              </a:rPr>
              <a:t> &lt;</a:t>
            </a:r>
            <a:r>
              <a:rPr lang="en-US" sz="1400" dirty="0">
                <a:solidFill>
                  <a:srgbClr val="3333CC"/>
                </a:solidFill>
              </a:rPr>
              <a:t>23ppm</a:t>
            </a:r>
            <a:r>
              <a:rPr lang="ru-RU" sz="1400" dirty="0">
                <a:solidFill>
                  <a:srgbClr val="3333CC"/>
                </a:solidFill>
              </a:rPr>
              <a:t>)</a:t>
            </a:r>
            <a:r>
              <a:rPr lang="en-US" sz="1400" dirty="0">
                <a:solidFill>
                  <a:srgbClr val="3333CC"/>
                </a:solidFill>
              </a:rPr>
              <a:t> allow to install  the plant</a:t>
            </a:r>
            <a:r>
              <a:rPr lang="ru-RU" sz="1400" dirty="0">
                <a:solidFill>
                  <a:srgbClr val="3333CC"/>
                </a:solidFill>
              </a:rPr>
              <a:t> </a:t>
            </a:r>
            <a:r>
              <a:rPr lang="en-US" sz="1400" dirty="0">
                <a:solidFill>
                  <a:srgbClr val="3333CC"/>
                </a:solidFill>
              </a:rPr>
              <a:t>near the</a:t>
            </a:r>
            <a:r>
              <a:rPr lang="ru-RU" sz="1400" dirty="0">
                <a:solidFill>
                  <a:srgbClr val="3333CC"/>
                </a:solidFill>
              </a:rPr>
              <a:t> </a:t>
            </a:r>
            <a:r>
              <a:rPr lang="en-US" sz="1400" dirty="0">
                <a:solidFill>
                  <a:srgbClr val="3333CC"/>
                </a:solidFill>
              </a:rPr>
              <a:t>residential areas</a:t>
            </a:r>
            <a:r>
              <a:rPr lang="ru-RU" sz="1400" dirty="0">
                <a:solidFill>
                  <a:srgbClr val="3333CC"/>
                </a:solidFill>
              </a:rPr>
              <a:t>.</a:t>
            </a: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dirty="0">
                <a:solidFill>
                  <a:srgbClr val="3333CC"/>
                </a:solidFill>
              </a:rPr>
              <a:t>Possibility to run on various</a:t>
            </a:r>
            <a:r>
              <a:rPr lang="ru-RU" sz="1400" dirty="0">
                <a:solidFill>
                  <a:srgbClr val="3333CC"/>
                </a:solidFill>
              </a:rPr>
              <a:t> </a:t>
            </a:r>
            <a:r>
              <a:rPr lang="en-US" sz="1400" dirty="0">
                <a:solidFill>
                  <a:srgbClr val="3333CC"/>
                </a:solidFill>
              </a:rPr>
              <a:t>types of fuel</a:t>
            </a:r>
            <a:r>
              <a:rPr lang="ru-RU" sz="1400" dirty="0">
                <a:solidFill>
                  <a:srgbClr val="3333CC"/>
                </a:solidFill>
              </a:rPr>
              <a:t>, </a:t>
            </a:r>
            <a:r>
              <a:rPr lang="en-US" sz="1400" dirty="0">
                <a:solidFill>
                  <a:srgbClr val="3333CC"/>
                </a:solidFill>
              </a:rPr>
              <a:t>including</a:t>
            </a:r>
            <a:r>
              <a:rPr lang="ru-RU" sz="1400" dirty="0">
                <a:solidFill>
                  <a:srgbClr val="3333CC"/>
                </a:solidFill>
              </a:rPr>
              <a:t>: </a:t>
            </a:r>
            <a:r>
              <a:rPr lang="en-US" sz="1400" dirty="0">
                <a:solidFill>
                  <a:srgbClr val="3333CC"/>
                </a:solidFill>
              </a:rPr>
              <a:t>natural gas</a:t>
            </a:r>
            <a:r>
              <a:rPr lang="ru-RU" sz="1400" dirty="0">
                <a:solidFill>
                  <a:srgbClr val="3333CC"/>
                </a:solidFill>
              </a:rPr>
              <a:t>, </a:t>
            </a:r>
            <a:r>
              <a:rPr lang="en-US" sz="1400" dirty="0">
                <a:solidFill>
                  <a:srgbClr val="3333CC"/>
                </a:solidFill>
              </a:rPr>
              <a:t>associated oil gas</a:t>
            </a:r>
            <a:r>
              <a:rPr lang="ru-RU" sz="1400" dirty="0">
                <a:solidFill>
                  <a:srgbClr val="3333CC"/>
                </a:solidFill>
              </a:rPr>
              <a:t>, </a:t>
            </a:r>
            <a:r>
              <a:rPr lang="en-US" sz="1400" dirty="0">
                <a:solidFill>
                  <a:srgbClr val="3333CC"/>
                </a:solidFill>
              </a:rPr>
              <a:t>synthetic gas</a:t>
            </a:r>
            <a:r>
              <a:rPr lang="ru-RU" sz="1400" dirty="0">
                <a:solidFill>
                  <a:srgbClr val="3333CC"/>
                </a:solidFill>
              </a:rPr>
              <a:t>, </a:t>
            </a:r>
            <a:r>
              <a:rPr lang="en-US" sz="1400" dirty="0">
                <a:solidFill>
                  <a:srgbClr val="3333CC"/>
                </a:solidFill>
              </a:rPr>
              <a:t>diesel fuel</a:t>
            </a:r>
            <a:r>
              <a:rPr lang="ru-RU" sz="1400" dirty="0">
                <a:solidFill>
                  <a:srgbClr val="3333CC"/>
                </a:solidFill>
              </a:rPr>
              <a:t>.</a:t>
            </a:r>
          </a:p>
        </p:txBody>
      </p:sp>
      <p:pic>
        <p:nvPicPr>
          <p:cNvPr id="1127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33375"/>
            <a:ext cx="526415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C:\Documents and Settings\metelskii_va\Рабочий стол\ГТЭС 2,5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2590800"/>
            <a:ext cx="252095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Номер слайда 4"/>
          <p:cNvSpPr txBox="1">
            <a:spLocks noGrp="1"/>
          </p:cNvSpPr>
          <p:nvPr/>
        </p:nvSpPr>
        <p:spPr bwMode="auto">
          <a:xfrm>
            <a:off x="23813" y="6494463"/>
            <a:ext cx="50006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83BF925-BA9D-41A3-A4A8-AAF2807DAD89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11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graphicFrame>
        <p:nvGraphicFramePr>
          <p:cNvPr id="49202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16212"/>
              </p:ext>
            </p:extLst>
          </p:nvPr>
        </p:nvGraphicFramePr>
        <p:xfrm>
          <a:off x="631825" y="2590800"/>
          <a:ext cx="6049963" cy="3646487"/>
        </p:xfrm>
        <a:graphic>
          <a:graphicData uri="http://schemas.openxmlformats.org/drawingml/2006/table">
            <a:tbl>
              <a:tblPr/>
              <a:tblGrid>
                <a:gridCol w="4465598"/>
                <a:gridCol w="1584365"/>
              </a:tblGrid>
              <a:tr h="2804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Rated power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Voltage across turbine generator terminals, kV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Efficiency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Fuel utilization factor (cogeneration)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Overhaul life expectancy, hours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20 000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Assigned life expectancy, hours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120 000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Service life, years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Delivery period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since contract conclusion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Assembly period, months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Fuel gas flow rate at nominal, kg/h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GT upstream fuel gas pressure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MPa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Heat power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Gcal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Plant outline dimensions, m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37" name="Picture 15" descr="2,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692150"/>
            <a:ext cx="367188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8" name="Text Box 52"/>
          <p:cNvSpPr txBox="1">
            <a:spLocks noChangeArrowheads="1"/>
          </p:cNvSpPr>
          <p:nvPr/>
        </p:nvSpPr>
        <p:spPr bwMode="auto">
          <a:xfrm>
            <a:off x="5293360" y="1268413"/>
            <a:ext cx="40522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D</a:t>
            </a:r>
            <a:r>
              <a:rPr lang="ru-RU" sz="1400" b="1" dirty="0"/>
              <a:t>049</a:t>
            </a:r>
            <a:r>
              <a:rPr lang="en-US" sz="1400" b="1" dirty="0"/>
              <a:t>R (NPO Saturn) is a drive for GTES</a:t>
            </a:r>
            <a:r>
              <a:rPr lang="ru-RU" sz="1400" b="1" dirty="0"/>
              <a:t>-2,5</a:t>
            </a:r>
          </a:p>
        </p:txBody>
      </p:sp>
      <p:sp>
        <p:nvSpPr>
          <p:cNvPr id="12339" name="Rectangle 50"/>
          <p:cNvSpPr>
            <a:spLocks noChangeArrowheads="1"/>
          </p:cNvSpPr>
          <p:nvPr/>
        </p:nvSpPr>
        <p:spPr bwMode="auto">
          <a:xfrm>
            <a:off x="3944938" y="134938"/>
            <a:ext cx="56149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GTES</a:t>
            </a:r>
            <a:r>
              <a:rPr lang="ru-RU" sz="1600" b="1">
                <a:solidFill>
                  <a:srgbClr val="0000CC"/>
                </a:solidFill>
              </a:rPr>
              <a:t>-2,5 </a:t>
            </a:r>
            <a:r>
              <a:rPr lang="en-US" sz="1600" b="1">
                <a:solidFill>
                  <a:srgbClr val="0000CC"/>
                </a:solidFill>
              </a:rPr>
              <a:t>GAS TURBINE POWER 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PICT39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 b="7"/>
          <a:stretch>
            <a:fillRect/>
          </a:stretch>
        </p:blipFill>
        <p:spPr bwMode="auto">
          <a:xfrm>
            <a:off x="7242175" y="638175"/>
            <a:ext cx="21621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Номер слайда 4"/>
          <p:cNvSpPr txBox="1">
            <a:spLocks noGrp="1"/>
          </p:cNvSpPr>
          <p:nvPr/>
        </p:nvSpPr>
        <p:spPr bwMode="auto">
          <a:xfrm>
            <a:off x="-47625" y="6564313"/>
            <a:ext cx="5000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0C3E737-534C-4168-8B8D-662200AD6FB9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12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graphicFrame>
        <p:nvGraphicFramePr>
          <p:cNvPr id="15428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781121"/>
              </p:ext>
            </p:extLst>
          </p:nvPr>
        </p:nvGraphicFramePr>
        <p:xfrm>
          <a:off x="633413" y="2298700"/>
          <a:ext cx="6416675" cy="3812789"/>
        </p:xfrm>
        <a:graphic>
          <a:graphicData uri="http://schemas.openxmlformats.org/drawingml/2006/table">
            <a:tbl>
              <a:tblPr/>
              <a:tblGrid>
                <a:gridCol w="3745447"/>
                <a:gridCol w="1552249"/>
                <a:gridCol w="1118979"/>
              </a:tblGrid>
              <a:tr h="2806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GTA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-6</a:t>
                      </a: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GTA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-8</a:t>
                      </a: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2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Rated power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2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Voltage across turbine generator terminals, kV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2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Efficiency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7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Fuel utilization factor (cogeneration)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92.64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2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Overhaul life expectancy, hours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30 000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2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Assigned life expectancy, hours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120 000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0 000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2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Service life, years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9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Delivery period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since contract conclusion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2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Assembly period, months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                          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2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Fuel gas flow rate at nominal, kg/h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1 830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2 382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5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Heat power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Gcal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13,3</a:t>
                      </a: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17,1</a:t>
                      </a: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9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Plant outline dimensions, m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х 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х 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71" marR="9147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74" name="Text Box 43"/>
          <p:cNvSpPr txBox="1">
            <a:spLocks noChangeArrowheads="1"/>
          </p:cNvSpPr>
          <p:nvPr/>
        </p:nvSpPr>
        <p:spPr bwMode="auto">
          <a:xfrm>
            <a:off x="3068320" y="942975"/>
            <a:ext cx="4088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D30KU/KP (NPO Saturn) is a drive for GTA -6/8</a:t>
            </a:r>
            <a:endParaRPr lang="ru-RU" sz="1400" b="1" dirty="0"/>
          </a:p>
        </p:txBody>
      </p:sp>
      <p:pic>
        <p:nvPicPr>
          <p:cNvPr id="13375" name="Picture 17" descr="ИзоГТД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1" y="603250"/>
            <a:ext cx="2123439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6" name="Picture 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2175" y="3500438"/>
            <a:ext cx="216217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77" name="TextBox 1"/>
          <p:cNvSpPr txBox="1">
            <a:spLocks noChangeArrowheads="1"/>
          </p:cNvSpPr>
          <p:nvPr/>
        </p:nvSpPr>
        <p:spPr bwMode="auto">
          <a:xfrm>
            <a:off x="7242175" y="3141663"/>
            <a:ext cx="2238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200" b="1" dirty="0"/>
              <a:t>Indoor option</a:t>
            </a:r>
            <a:endParaRPr lang="ru-RU" sz="1200" b="1" dirty="0"/>
          </a:p>
        </p:txBody>
      </p:sp>
      <p:sp>
        <p:nvSpPr>
          <p:cNvPr id="13378" name="TextBox 13"/>
          <p:cNvSpPr txBox="1">
            <a:spLocks noChangeArrowheads="1"/>
          </p:cNvSpPr>
          <p:nvPr/>
        </p:nvSpPr>
        <p:spPr bwMode="auto">
          <a:xfrm>
            <a:off x="7156450" y="6092825"/>
            <a:ext cx="2405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200" b="1" dirty="0"/>
              <a:t>Outdoor option</a:t>
            </a:r>
            <a:endParaRPr lang="ru-RU" sz="1200" b="1" dirty="0"/>
          </a:p>
        </p:txBody>
      </p:sp>
      <p:sp>
        <p:nvSpPr>
          <p:cNvPr id="13379" name="Rectangle 62"/>
          <p:cNvSpPr>
            <a:spLocks noChangeArrowheads="1"/>
          </p:cNvSpPr>
          <p:nvPr/>
        </p:nvSpPr>
        <p:spPr bwMode="auto">
          <a:xfrm>
            <a:off x="4922838" y="138113"/>
            <a:ext cx="456723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0000CC"/>
                </a:solidFill>
              </a:rPr>
              <a:t>GTA-6 AND GTA-8 GENERATOR SETS </a:t>
            </a:r>
            <a:endParaRPr lang="ru-RU" sz="16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52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050586"/>
              </p:ext>
            </p:extLst>
          </p:nvPr>
        </p:nvGraphicFramePr>
        <p:xfrm>
          <a:off x="600075" y="2238375"/>
          <a:ext cx="6111875" cy="3816037"/>
        </p:xfrm>
        <a:graphic>
          <a:graphicData uri="http://schemas.openxmlformats.org/drawingml/2006/table">
            <a:tbl>
              <a:tblPr/>
              <a:tblGrid>
                <a:gridCol w="3374503"/>
                <a:gridCol w="1358227"/>
                <a:gridCol w="1379145"/>
              </a:tblGrid>
              <a:tr h="2745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GTD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-6,3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RM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GTD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-6,3/8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RM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Rated power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Voltage across turbine generator terminals, kV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6.3 / 10.5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6.3 / 10.5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Efficiency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60" marR="9146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Fuel utilization factor (cogeneration)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60" marR="9146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72.0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Overhaul life expectancy, hours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25 000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25 000</a:t>
                      </a: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Assigned life expectancy, hours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100 000</a:t>
                      </a: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Service life, years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Delivery period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since contract conclusion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– 12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Assembly period, months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– 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Fuel gas flow rate at nominal, kg/h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80" marR="91480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1 419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1 730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Heat power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Gcal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Plant outline dimensions, m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0" marR="9146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х 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х 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64" marR="91464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10" name="Номер слайда 4"/>
          <p:cNvSpPr txBox="1">
            <a:spLocks noGrp="1"/>
          </p:cNvSpPr>
          <p:nvPr/>
        </p:nvSpPr>
        <p:spPr bwMode="auto">
          <a:xfrm>
            <a:off x="-47625" y="6492875"/>
            <a:ext cx="5000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9898B5B-5F69-40AD-83E7-37018FE11782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13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pic>
        <p:nvPicPr>
          <p:cNvPr id="14397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1363" y="631825"/>
            <a:ext cx="2249487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8" name="Picture 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2475" y="3424238"/>
            <a:ext cx="22494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9" name="Picture 29" descr="ИзоГТД-10РМ_СВисправ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1" y="776288"/>
            <a:ext cx="2357119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00" name="TextBox 1"/>
          <p:cNvSpPr txBox="1">
            <a:spLocks noChangeArrowheads="1"/>
          </p:cNvSpPr>
          <p:nvPr/>
        </p:nvSpPr>
        <p:spPr bwMode="auto">
          <a:xfrm>
            <a:off x="7173913" y="3154363"/>
            <a:ext cx="21891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200" b="1" dirty="0"/>
              <a:t>Indoor option</a:t>
            </a:r>
            <a:endParaRPr lang="ru-RU" sz="1200" b="1" dirty="0"/>
          </a:p>
        </p:txBody>
      </p:sp>
      <p:sp>
        <p:nvSpPr>
          <p:cNvPr id="14401" name="TextBox 13"/>
          <p:cNvSpPr txBox="1">
            <a:spLocks noChangeArrowheads="1"/>
          </p:cNvSpPr>
          <p:nvPr/>
        </p:nvSpPr>
        <p:spPr bwMode="auto">
          <a:xfrm>
            <a:off x="6923088" y="6035675"/>
            <a:ext cx="2514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200" b="1" dirty="0"/>
              <a:t>Outdoor option</a:t>
            </a:r>
            <a:endParaRPr lang="ru-RU" sz="1200" b="1" dirty="0"/>
          </a:p>
        </p:txBody>
      </p:sp>
      <p:sp>
        <p:nvSpPr>
          <p:cNvPr id="14402" name="Text Box 43"/>
          <p:cNvSpPr txBox="1">
            <a:spLocks noChangeArrowheads="1"/>
          </p:cNvSpPr>
          <p:nvPr/>
        </p:nvSpPr>
        <p:spPr bwMode="auto">
          <a:xfrm>
            <a:off x="3037840" y="1104900"/>
            <a:ext cx="40535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GTD-6,3/8RM (NPO Saturn) is a drive for GTA - 6,3RM</a:t>
            </a:r>
            <a:endParaRPr lang="ru-RU" sz="1400" b="1" dirty="0"/>
          </a:p>
        </p:txBody>
      </p:sp>
      <p:sp>
        <p:nvSpPr>
          <p:cNvPr id="14403" name="Rectangle 62"/>
          <p:cNvSpPr>
            <a:spLocks noChangeArrowheads="1"/>
          </p:cNvSpPr>
          <p:nvPr/>
        </p:nvSpPr>
        <p:spPr bwMode="auto">
          <a:xfrm>
            <a:off x="4418013" y="138113"/>
            <a:ext cx="50720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0000CC"/>
                </a:solidFill>
              </a:rPr>
              <a:t>GTA-6,3RM AND GTA-8RM GENERATOR SETS </a:t>
            </a:r>
            <a:endParaRPr lang="ru-RU" sz="16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3513138" y="2746375"/>
            <a:ext cx="10731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0" name="Номер слайда 4"/>
          <p:cNvSpPr txBox="1">
            <a:spLocks noGrp="1"/>
          </p:cNvSpPr>
          <p:nvPr/>
        </p:nvSpPr>
        <p:spPr bwMode="auto">
          <a:xfrm>
            <a:off x="-47625" y="6564313"/>
            <a:ext cx="5000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88C1610-6490-48AC-92BD-4BBC145D98F8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14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graphicFrame>
        <p:nvGraphicFramePr>
          <p:cNvPr id="55361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82058"/>
              </p:ext>
            </p:extLst>
          </p:nvPr>
        </p:nvGraphicFramePr>
        <p:xfrm>
          <a:off x="528638" y="2352675"/>
          <a:ext cx="5743575" cy="3787104"/>
        </p:xfrm>
        <a:graphic>
          <a:graphicData uri="http://schemas.openxmlformats.org/drawingml/2006/table">
            <a:tbl>
              <a:tblPr/>
              <a:tblGrid>
                <a:gridCol w="3501384"/>
                <a:gridCol w="1223608"/>
                <a:gridCol w="1018583"/>
              </a:tblGrid>
              <a:tr h="274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-90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GP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GTE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Rated power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Voltage across turbine generator terminals, kV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6.3 / 10.5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4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Efficiency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51" marR="9145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Fuel utilization factor (cogeneration)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51" marR="9145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Overhaul life expectancy, hours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Assigned life expectancy, hours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120 000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0 000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Service life, years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Delivery period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since contract conclusion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– 12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Assembly period, months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– 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2 - 3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Fuel gas flow rate at nominal, kg/h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71" marR="91471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Heat power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Gcal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Plant outline dimensions, m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 х 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х 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42" marR="9144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09" marB="45709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446" name="Text Box 57"/>
          <p:cNvSpPr txBox="1">
            <a:spLocks noChangeArrowheads="1"/>
          </p:cNvSpPr>
          <p:nvPr/>
        </p:nvSpPr>
        <p:spPr bwMode="auto">
          <a:xfrm>
            <a:off x="1136650" y="700088"/>
            <a:ext cx="1092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PS</a:t>
            </a:r>
            <a:r>
              <a:rPr lang="ru-RU" sz="1200" b="1"/>
              <a:t>-90</a:t>
            </a:r>
            <a:r>
              <a:rPr lang="en-US" sz="1200" b="1"/>
              <a:t>GP</a:t>
            </a:r>
            <a:endParaRPr lang="ru-RU" sz="1200" b="1"/>
          </a:p>
        </p:txBody>
      </p:sp>
      <p:sp>
        <p:nvSpPr>
          <p:cNvPr id="16447" name="Text Box 58"/>
          <p:cNvSpPr txBox="1">
            <a:spLocks noChangeArrowheads="1"/>
          </p:cNvSpPr>
          <p:nvPr/>
        </p:nvSpPr>
        <p:spPr bwMode="auto">
          <a:xfrm>
            <a:off x="3859213" y="692150"/>
            <a:ext cx="1163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GTE</a:t>
            </a:r>
            <a:r>
              <a:rPr lang="ru-RU" sz="1200" b="1"/>
              <a:t>-12</a:t>
            </a:r>
            <a:r>
              <a:rPr lang="en-US" sz="1200" b="1"/>
              <a:t>S</a:t>
            </a:r>
            <a:endParaRPr lang="ru-RU" sz="1200" b="1"/>
          </a:p>
        </p:txBody>
      </p:sp>
      <p:sp>
        <p:nvSpPr>
          <p:cNvPr id="16448" name="Text Box 85"/>
          <p:cNvSpPr txBox="1">
            <a:spLocks noChangeArrowheads="1"/>
          </p:cNvSpPr>
          <p:nvPr/>
        </p:nvSpPr>
        <p:spPr bwMode="auto">
          <a:xfrm>
            <a:off x="4826000" y="1035050"/>
            <a:ext cx="45110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PS</a:t>
            </a:r>
            <a:r>
              <a:rPr lang="ru-RU" sz="1400" b="1" dirty="0"/>
              <a:t>-90</a:t>
            </a:r>
            <a:r>
              <a:rPr lang="en-US" sz="1400" b="1" dirty="0"/>
              <a:t>GP and GTE-12S are the drives for GTA-12</a:t>
            </a:r>
            <a:endParaRPr lang="ru-RU" sz="1400" b="1" dirty="0"/>
          </a:p>
        </p:txBody>
      </p:sp>
      <p:pic>
        <p:nvPicPr>
          <p:cNvPr id="1644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1" y="725488"/>
            <a:ext cx="192404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2828925"/>
            <a:ext cx="3160712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1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038225"/>
            <a:ext cx="16859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52" name="Rectangle 62"/>
          <p:cNvSpPr>
            <a:spLocks noChangeArrowheads="1"/>
          </p:cNvSpPr>
          <p:nvPr/>
        </p:nvSpPr>
        <p:spPr bwMode="auto">
          <a:xfrm>
            <a:off x="4418013" y="138113"/>
            <a:ext cx="50720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0000CC"/>
                </a:solidFill>
              </a:rPr>
              <a:t>GTA 12 GENERATOR SET </a:t>
            </a:r>
            <a:endParaRPr lang="ru-RU" sz="16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513138" y="2746375"/>
            <a:ext cx="10731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0" name="Номер слайда 4"/>
          <p:cNvSpPr txBox="1">
            <a:spLocks noGrp="1"/>
          </p:cNvSpPr>
          <p:nvPr/>
        </p:nvSpPr>
        <p:spPr bwMode="auto">
          <a:xfrm>
            <a:off x="-47625" y="6564313"/>
            <a:ext cx="5000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01499DE-8186-4282-A055-489BCF8F8A2B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15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graphicFrame>
        <p:nvGraphicFramePr>
          <p:cNvPr id="57404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851888"/>
              </p:ext>
            </p:extLst>
          </p:nvPr>
        </p:nvGraphicFramePr>
        <p:xfrm>
          <a:off x="533400" y="2439988"/>
          <a:ext cx="5602288" cy="3764887"/>
        </p:xfrm>
        <a:graphic>
          <a:graphicData uri="http://schemas.openxmlformats.org/drawingml/2006/table">
            <a:tbl>
              <a:tblPr/>
              <a:tblGrid>
                <a:gridCol w="3370447"/>
                <a:gridCol w="1055185"/>
                <a:gridCol w="1176656"/>
              </a:tblGrid>
              <a:tr h="274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en-US" sz="1200" b="1" dirty="0" smtClean="0"/>
                        <a:t>PS</a:t>
                      </a:r>
                      <a:r>
                        <a:rPr lang="ru-RU" sz="1200" b="1" dirty="0" smtClean="0"/>
                        <a:t>-90</a:t>
                      </a:r>
                      <a:r>
                        <a:rPr lang="en-US" sz="1200" b="1" dirty="0" smtClean="0"/>
                        <a:t>EU16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en-US" sz="1200" b="1" dirty="0" smtClean="0"/>
                        <a:t>AL-31ST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Rated power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Voltage across turbine generator terminals, kV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9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Efficiency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51" marR="9145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Fuel utilization factor (cogeneration)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51" marR="9145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Overhaul life expectancy, hours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25 000</a:t>
                      </a: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25 000</a:t>
                      </a: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Assigned life expectancy, hours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100 000</a:t>
                      </a: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100 000</a:t>
                      </a: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Service life, years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Delivery period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since contract conclusion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– 12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9 - 12</a:t>
                      </a: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Assembly period, months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– 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2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Fuel gas flow rate at nominal, kg/h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71" marR="91471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Heat power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Gcal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Plant outline dimensions, m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х 15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х 21</a:t>
                      </a:r>
                    </a:p>
                  </a:txBody>
                  <a:tcPr marL="91447" marR="91447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94" name="Picture 2" descr="E:\Фото\Блочка Уфа\PNG\Рисун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55925"/>
            <a:ext cx="32416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5" name="Picture 7" descr="E:\Фото\Обработанные\132_Слой 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"/>
          <a:stretch>
            <a:fillRect/>
          </a:stretch>
        </p:blipFill>
        <p:spPr bwMode="auto">
          <a:xfrm>
            <a:off x="3007361" y="660400"/>
            <a:ext cx="2143759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96" name="Text Box 50"/>
          <p:cNvSpPr txBox="1">
            <a:spLocks noChangeArrowheads="1"/>
          </p:cNvSpPr>
          <p:nvPr/>
        </p:nvSpPr>
        <p:spPr bwMode="auto">
          <a:xfrm>
            <a:off x="1214438" y="625475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PS</a:t>
            </a:r>
            <a:r>
              <a:rPr lang="ru-RU" sz="1200" b="1"/>
              <a:t>-90</a:t>
            </a:r>
            <a:r>
              <a:rPr lang="en-US" sz="1200" b="1"/>
              <a:t>EU16</a:t>
            </a:r>
            <a:endParaRPr lang="ru-RU" sz="1200" b="1"/>
          </a:p>
        </p:txBody>
      </p:sp>
      <p:sp>
        <p:nvSpPr>
          <p:cNvPr id="18497" name="Text Box 51"/>
          <p:cNvSpPr txBox="1">
            <a:spLocks noChangeArrowheads="1"/>
          </p:cNvSpPr>
          <p:nvPr/>
        </p:nvSpPr>
        <p:spPr bwMode="auto">
          <a:xfrm>
            <a:off x="3836988" y="64135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AL-31ST</a:t>
            </a:r>
            <a:endParaRPr lang="ru-RU" sz="1200" b="1"/>
          </a:p>
        </p:txBody>
      </p:sp>
      <p:sp>
        <p:nvSpPr>
          <p:cNvPr id="18498" name="Text Box 85"/>
          <p:cNvSpPr txBox="1">
            <a:spLocks noChangeArrowheads="1"/>
          </p:cNvSpPr>
          <p:nvPr/>
        </p:nvSpPr>
        <p:spPr bwMode="auto">
          <a:xfrm>
            <a:off x="4927599" y="1039813"/>
            <a:ext cx="45624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PS</a:t>
            </a:r>
            <a:r>
              <a:rPr lang="ru-RU" sz="1400" b="1" dirty="0"/>
              <a:t>-90</a:t>
            </a:r>
            <a:r>
              <a:rPr lang="en-US" sz="1400" b="1" dirty="0"/>
              <a:t>EU16 and AL-31ST are the drives for GTA-16</a:t>
            </a:r>
            <a:endParaRPr lang="ru-RU" sz="1400" b="1" dirty="0"/>
          </a:p>
        </p:txBody>
      </p:sp>
      <p:pic>
        <p:nvPicPr>
          <p:cNvPr id="18499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944563"/>
            <a:ext cx="1950719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00" name="Rectangle 62"/>
          <p:cNvSpPr>
            <a:spLocks noChangeArrowheads="1"/>
          </p:cNvSpPr>
          <p:nvPr/>
        </p:nvSpPr>
        <p:spPr bwMode="auto">
          <a:xfrm>
            <a:off x="4418013" y="138113"/>
            <a:ext cx="50720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0000CC"/>
                </a:solidFill>
              </a:rPr>
              <a:t>GTA 16 GENERATOR SET </a:t>
            </a:r>
            <a:endParaRPr lang="ru-RU" sz="16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513138" y="2746375"/>
            <a:ext cx="10731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0" name="Номер слайда 4"/>
          <p:cNvSpPr txBox="1">
            <a:spLocks noGrp="1"/>
          </p:cNvSpPr>
          <p:nvPr/>
        </p:nvSpPr>
        <p:spPr bwMode="auto">
          <a:xfrm>
            <a:off x="-47625" y="6564313"/>
            <a:ext cx="5000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0E41F26-BFBD-4576-BFDE-AA082337DA89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16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20485" name="Text Box 71"/>
          <p:cNvSpPr txBox="1">
            <a:spLocks noChangeArrowheads="1"/>
          </p:cNvSpPr>
          <p:nvPr/>
        </p:nvSpPr>
        <p:spPr bwMode="auto">
          <a:xfrm>
            <a:off x="4225925" y="609600"/>
            <a:ext cx="982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NK-37ST</a:t>
            </a:r>
            <a:endParaRPr lang="ru-RU" sz="1200" b="1"/>
          </a:p>
        </p:txBody>
      </p:sp>
      <p:sp>
        <p:nvSpPr>
          <p:cNvPr id="20486" name="Text Box 72"/>
          <p:cNvSpPr txBox="1">
            <a:spLocks noChangeArrowheads="1"/>
          </p:cNvSpPr>
          <p:nvPr/>
        </p:nvSpPr>
        <p:spPr bwMode="auto">
          <a:xfrm>
            <a:off x="1360488" y="609600"/>
            <a:ext cx="1055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PS</a:t>
            </a:r>
            <a:r>
              <a:rPr lang="ru-RU" sz="1200" b="1"/>
              <a:t>-90</a:t>
            </a:r>
            <a:r>
              <a:rPr lang="en-US" sz="1200" b="1"/>
              <a:t>GP</a:t>
            </a:r>
            <a:r>
              <a:rPr lang="ru-RU" sz="1200" b="1"/>
              <a:t>25</a:t>
            </a:r>
          </a:p>
        </p:txBody>
      </p:sp>
      <p:sp>
        <p:nvSpPr>
          <p:cNvPr id="20487" name="Text Box 85"/>
          <p:cNvSpPr txBox="1">
            <a:spLocks noChangeArrowheads="1"/>
          </p:cNvSpPr>
          <p:nvPr/>
        </p:nvSpPr>
        <p:spPr bwMode="auto">
          <a:xfrm>
            <a:off x="5557519" y="1044575"/>
            <a:ext cx="39325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PS</a:t>
            </a:r>
            <a:r>
              <a:rPr lang="ru-RU" sz="1200" b="1" dirty="0"/>
              <a:t>-90</a:t>
            </a:r>
            <a:r>
              <a:rPr lang="en-US" sz="1200" b="1" dirty="0"/>
              <a:t>GP25 and NK-37ST are the drives for GTA-25</a:t>
            </a:r>
            <a:endParaRPr lang="ru-RU" sz="1200" b="1" dirty="0"/>
          </a:p>
        </p:txBody>
      </p:sp>
      <p:pic>
        <p:nvPicPr>
          <p:cNvPr id="2048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714375"/>
            <a:ext cx="1836737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3167063"/>
            <a:ext cx="3297237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954088"/>
            <a:ext cx="16065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869949"/>
              </p:ext>
            </p:extLst>
          </p:nvPr>
        </p:nvGraphicFramePr>
        <p:xfrm>
          <a:off x="506413" y="2022475"/>
          <a:ext cx="5487987" cy="4114630"/>
        </p:xfrm>
        <a:graphic>
          <a:graphicData uri="http://schemas.openxmlformats.org/drawingml/2006/table">
            <a:tbl>
              <a:tblPr/>
              <a:tblGrid>
                <a:gridCol w="2981348"/>
                <a:gridCol w="1422647"/>
                <a:gridCol w="1083992"/>
              </a:tblGrid>
              <a:tr h="2742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en-US" sz="1200" b="1" dirty="0" smtClean="0"/>
                        <a:t>PS-90GP25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en-US" sz="1200" b="1" dirty="0" smtClean="0"/>
                        <a:t>NK-37ST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Rated power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Voltage across turbine generator terminals, kV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Efficiency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51" marR="91451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Fuel utilization factor (cogeneration)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51" marR="91451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Overhaul life expectancy, hours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30 000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25 000</a:t>
                      </a: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Assigned life expectancy, hours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120 000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Service life, years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                    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Delivery period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since contract conclusion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– 12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9 - 12</a:t>
                      </a: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Assembly period, months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– 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2 - 3</a:t>
                      </a: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Fuel gas flow rate at nominal, kg/h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71" marR="91471" marT="45681" marB="45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Heat power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Gcal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Plant outline dimensions, m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 х 22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х 27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21" marR="91421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48" name="Rectangle 62"/>
          <p:cNvSpPr>
            <a:spLocks noChangeArrowheads="1"/>
          </p:cNvSpPr>
          <p:nvPr/>
        </p:nvSpPr>
        <p:spPr bwMode="auto">
          <a:xfrm>
            <a:off x="4418013" y="206375"/>
            <a:ext cx="50720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b="1" dirty="0" smtClean="0">
                <a:solidFill>
                  <a:srgbClr val="0000CC"/>
                </a:solidFill>
              </a:rPr>
              <a:t>GTA</a:t>
            </a:r>
            <a:r>
              <a:rPr lang="ru-RU" sz="1600" b="1" dirty="0" smtClean="0">
                <a:solidFill>
                  <a:srgbClr val="0000CC"/>
                </a:solidFill>
              </a:rPr>
              <a:t>-</a:t>
            </a:r>
            <a:r>
              <a:rPr lang="en-US" sz="1600" b="1" dirty="0" smtClean="0">
                <a:solidFill>
                  <a:srgbClr val="0000CC"/>
                </a:solidFill>
              </a:rPr>
              <a:t>25 </a:t>
            </a:r>
            <a:r>
              <a:rPr lang="en-US" sz="1600" b="1" dirty="0">
                <a:solidFill>
                  <a:srgbClr val="0000CC"/>
                </a:solidFill>
              </a:rPr>
              <a:t>GENERATOR SET </a:t>
            </a:r>
            <a:endParaRPr lang="ru-RU" sz="1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88950" y="914400"/>
            <a:ext cx="90011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700" dirty="0">
                <a:solidFill>
                  <a:srgbClr val="FF0000"/>
                </a:solidFill>
              </a:rPr>
              <a:t>GAS TURBINE </a:t>
            </a:r>
            <a:r>
              <a:rPr lang="en-US" sz="2700" dirty="0" smtClean="0">
                <a:solidFill>
                  <a:srgbClr val="FF0000"/>
                </a:solidFill>
              </a:rPr>
              <a:t>EQUIPMENT </a:t>
            </a:r>
            <a:endParaRPr lang="en-US" sz="2700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700" dirty="0">
                <a:solidFill>
                  <a:srgbClr val="FF0000"/>
                </a:solidFill>
              </a:rPr>
              <a:t>IN POWER ENGINEERING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1775"/>
            <a:ext cx="87852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Номер слайда 3"/>
          <p:cNvSpPr txBox="1">
            <a:spLocks/>
          </p:cNvSpPr>
          <p:nvPr/>
        </p:nvSpPr>
        <p:spPr>
          <a:xfrm>
            <a:off x="0" y="6496050"/>
            <a:ext cx="304800" cy="357188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>
              <a:defRPr/>
            </a:pPr>
            <a:fld id="{88DC63A0-6764-4B7C-B968-0DE97698D6C4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17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5" name="Прямоугольник 5"/>
          <p:cNvSpPr>
            <a:spLocks noChangeArrowheads="1"/>
          </p:cNvSpPr>
          <p:nvPr/>
        </p:nvSpPr>
        <p:spPr bwMode="auto">
          <a:xfrm>
            <a:off x="695325" y="1612265"/>
            <a:ext cx="8458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400" dirty="0">
                <a:solidFill>
                  <a:srgbClr val="3333CC"/>
                </a:solidFill>
              </a:rPr>
              <a:t>Power supply for oil and gas fields, power consuming enterprises and facilities detached from centralized power supply</a:t>
            </a:r>
            <a:r>
              <a:rPr lang="ru-RU" sz="1400" dirty="0">
                <a:solidFill>
                  <a:srgbClr val="3333CC"/>
                </a:solidFill>
              </a:rPr>
              <a:t>.</a:t>
            </a: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3333CC"/>
                </a:solidFill>
              </a:rPr>
              <a:t>Reconstruction </a:t>
            </a:r>
            <a:r>
              <a:rPr lang="en-US" sz="1400" dirty="0">
                <a:solidFill>
                  <a:srgbClr val="3333CC"/>
                </a:solidFill>
              </a:rPr>
              <a:t>of obsolete equipment of boiler houses, heat power plants and state district power plants</a:t>
            </a:r>
            <a:r>
              <a:rPr lang="ru-RU" sz="1400" dirty="0">
                <a:solidFill>
                  <a:srgbClr val="3333CC"/>
                </a:solidFill>
              </a:rPr>
              <a:t>.</a:t>
            </a: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3333CC"/>
                </a:solidFill>
              </a:rPr>
              <a:t>Installation </a:t>
            </a:r>
            <a:r>
              <a:rPr lang="en-US" sz="1400" dirty="0">
                <a:solidFill>
                  <a:srgbClr val="3333CC"/>
                </a:solidFill>
              </a:rPr>
              <a:t>of new gas turbine equipment enable to increase the fuel utilization factor for more than 80%, thus saving fuel and increasing the quality of power supply</a:t>
            </a:r>
            <a:r>
              <a:rPr lang="ru-RU" sz="1400" dirty="0">
                <a:solidFill>
                  <a:srgbClr val="3333CC"/>
                </a:solidFill>
              </a:rPr>
              <a:t>.</a:t>
            </a: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3333CC"/>
                </a:solidFill>
              </a:rPr>
              <a:t>Combined </a:t>
            </a:r>
            <a:r>
              <a:rPr lang="en-US" sz="1400" dirty="0">
                <a:solidFill>
                  <a:srgbClr val="3333CC"/>
                </a:solidFill>
              </a:rPr>
              <a:t>cycle power plants provide heat and electric power to enterprises, utility companies and companies of oil and gas industry</a:t>
            </a:r>
            <a:r>
              <a:rPr lang="ru-RU" sz="1400" dirty="0">
                <a:solidFill>
                  <a:srgbClr val="3333CC"/>
                </a:solidFill>
              </a:rPr>
              <a:t>.</a:t>
            </a: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3333CC"/>
                </a:solidFill>
              </a:rPr>
              <a:t>The </a:t>
            </a:r>
            <a:r>
              <a:rPr lang="en-US" sz="1400" dirty="0">
                <a:solidFill>
                  <a:srgbClr val="3333CC"/>
                </a:solidFill>
              </a:rPr>
              <a:t>fuel utilization factor in combined cycle increases by </a:t>
            </a:r>
            <a:r>
              <a:rPr lang="en-US" sz="1400" dirty="0" smtClean="0">
                <a:solidFill>
                  <a:srgbClr val="3333CC"/>
                </a:solidFill>
              </a:rPr>
              <a:t>1.5 </a:t>
            </a:r>
            <a:r>
              <a:rPr lang="en-US" sz="1400" dirty="0">
                <a:solidFill>
                  <a:srgbClr val="3333CC"/>
                </a:solidFill>
              </a:rPr>
              <a:t>times</a:t>
            </a:r>
            <a:r>
              <a:rPr lang="ru-RU" sz="1400" dirty="0">
                <a:solidFill>
                  <a:srgbClr val="3333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77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813641"/>
              </p:ext>
            </p:extLst>
          </p:nvPr>
        </p:nvGraphicFramePr>
        <p:xfrm>
          <a:off x="4818063" y="1279525"/>
          <a:ext cx="4537075" cy="3970338"/>
        </p:xfrm>
        <a:graphic>
          <a:graphicData uri="http://schemas.openxmlformats.org/drawingml/2006/table">
            <a:tbl>
              <a:tblPr/>
              <a:tblGrid>
                <a:gridCol w="415925"/>
                <a:gridCol w="3195637"/>
                <a:gridCol w="925513"/>
              </a:tblGrid>
              <a:tr h="3553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MAIN EQUIPMENT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Q-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pcs.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9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Gas turbine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GTA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RM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Generator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Air intake and filter unit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3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Gas duct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4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WHRU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Е-50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3,9-440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Fire extinguishing system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Auxiliary switch and control gear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2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Switch and control gear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Control panels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Номер слайда 3"/>
          <p:cNvSpPr txBox="1">
            <a:spLocks/>
          </p:cNvSpPr>
          <p:nvPr/>
        </p:nvSpPr>
        <p:spPr>
          <a:xfrm>
            <a:off x="0" y="6496050"/>
            <a:ext cx="304800" cy="357188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>
              <a:defRPr/>
            </a:pPr>
            <a:fld id="{BACD8D30-D048-4821-9388-5F03C9979E11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18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29746" name="Прямоугольник 1"/>
          <p:cNvSpPr>
            <a:spLocks noChangeArrowheads="1"/>
          </p:cNvSpPr>
          <p:nvPr/>
        </p:nvSpPr>
        <p:spPr bwMode="auto">
          <a:xfrm>
            <a:off x="4054475" y="234950"/>
            <a:ext cx="54356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CC"/>
                </a:solidFill>
              </a:rPr>
              <a:t>GTES-6 GAS TURBINE HEAT POWER PLANT</a:t>
            </a:r>
            <a:r>
              <a:rPr lang="ru-RU" sz="1600" b="1" dirty="0">
                <a:solidFill>
                  <a:srgbClr val="0000CC"/>
                </a:solidFill>
              </a:rPr>
              <a:t> </a:t>
            </a:r>
            <a:endParaRPr lang="en-US" sz="1600" b="1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600" b="1" dirty="0">
              <a:solidFill>
                <a:srgbClr val="0000CC"/>
              </a:solidFill>
            </a:endParaRPr>
          </a:p>
        </p:txBody>
      </p:sp>
      <p:grpSp>
        <p:nvGrpSpPr>
          <p:cNvPr id="29747" name="Группа 2"/>
          <p:cNvGrpSpPr>
            <a:grpSpLocks/>
          </p:cNvGrpSpPr>
          <p:nvPr/>
        </p:nvGrpSpPr>
        <p:grpSpPr bwMode="auto">
          <a:xfrm>
            <a:off x="595313" y="1019175"/>
            <a:ext cx="4067175" cy="4997450"/>
            <a:chOff x="596052" y="1018746"/>
            <a:chExt cx="4065696" cy="4998307"/>
          </a:xfrm>
        </p:grpSpPr>
        <p:pic>
          <p:nvPicPr>
            <p:cNvPr id="29748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" y="1018746"/>
              <a:ext cx="4065696" cy="4998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49" name="TextBox 1"/>
            <p:cNvSpPr txBox="1">
              <a:spLocks noChangeArrowheads="1"/>
            </p:cNvSpPr>
            <p:nvPr/>
          </p:nvSpPr>
          <p:spPr bwMode="auto">
            <a:xfrm>
              <a:off x="3700809" y="3114140"/>
              <a:ext cx="6623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200"/>
                <a:t>WHRU</a:t>
              </a:r>
              <a:endParaRPr lang="ru-RU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3"/>
          <p:cNvSpPr txBox="1">
            <a:spLocks/>
          </p:cNvSpPr>
          <p:nvPr/>
        </p:nvSpPr>
        <p:spPr>
          <a:xfrm>
            <a:off x="0" y="6496050"/>
            <a:ext cx="304800" cy="357188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>
              <a:defRPr/>
            </a:pPr>
            <a:fld id="{056B861B-EB4E-4F83-84FD-8C02F53C7F1D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19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graphicFrame>
        <p:nvGraphicFramePr>
          <p:cNvPr id="31801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565728"/>
              </p:ext>
            </p:extLst>
          </p:nvPr>
        </p:nvGraphicFramePr>
        <p:xfrm>
          <a:off x="5024438" y="1190625"/>
          <a:ext cx="4352925" cy="4021138"/>
        </p:xfrm>
        <a:graphic>
          <a:graphicData uri="http://schemas.openxmlformats.org/drawingml/2006/table">
            <a:tbl>
              <a:tblPr/>
              <a:tblGrid>
                <a:gridCol w="398596"/>
                <a:gridCol w="2997066"/>
                <a:gridCol w="957263"/>
              </a:tblGrid>
              <a:tr h="4005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MAIN EQUIPMENT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Q-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pcs.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8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Gas turbine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GTA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RM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8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Generator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Air intake and filter unit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6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Gas duct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8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WHRU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Е-50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3,9-440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8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Fire extinguishing system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Auxiliary switch and control gear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1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Switch and control gear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7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Control panels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70" name="Прямоугольник 1"/>
          <p:cNvSpPr>
            <a:spLocks noChangeArrowheads="1"/>
          </p:cNvSpPr>
          <p:nvPr/>
        </p:nvSpPr>
        <p:spPr bwMode="auto">
          <a:xfrm>
            <a:off x="4054475" y="234950"/>
            <a:ext cx="54356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GTES-12 GAS TURBINE HEAT POWER PLANT</a:t>
            </a:r>
            <a:r>
              <a:rPr lang="ru-RU" sz="1600" b="1">
                <a:solidFill>
                  <a:srgbClr val="0000CC"/>
                </a:solidFill>
              </a:rPr>
              <a:t> </a:t>
            </a:r>
            <a:endParaRPr lang="en-US" sz="1600" b="1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600" b="1">
              <a:solidFill>
                <a:srgbClr val="0000CC"/>
              </a:solidFill>
            </a:endParaRPr>
          </a:p>
        </p:txBody>
      </p:sp>
      <p:pic>
        <p:nvPicPr>
          <p:cNvPr id="30771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385888"/>
            <a:ext cx="4411663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Text Box 3"/>
          <p:cNvSpPr txBox="1">
            <a:spLocks noChangeArrowheads="1"/>
          </p:cNvSpPr>
          <p:nvPr/>
        </p:nvSpPr>
        <p:spPr bwMode="auto">
          <a:xfrm>
            <a:off x="5651500" y="2919413"/>
            <a:ext cx="1524000" cy="877887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endParaRPr lang="en-US" sz="600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25 </a:t>
            </a:r>
            <a:r>
              <a:rPr lang="en-US" sz="1200" b="1" dirty="0" smtClean="0">
                <a:solidFill>
                  <a:schemeClr val="bg1"/>
                </a:solidFill>
              </a:rPr>
              <a:t>MW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16 </a:t>
            </a:r>
            <a:r>
              <a:rPr lang="en-US" sz="1200" b="1" dirty="0" smtClean="0">
                <a:solidFill>
                  <a:schemeClr val="bg1"/>
                </a:solidFill>
              </a:rPr>
              <a:t>MW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12 </a:t>
            </a:r>
            <a:r>
              <a:rPr lang="en-US" sz="1200" b="1" dirty="0" smtClean="0">
                <a:solidFill>
                  <a:schemeClr val="bg1"/>
                </a:solidFill>
              </a:rPr>
              <a:t>MW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GS</a:t>
            </a:r>
            <a:r>
              <a:rPr lang="ru-RU" sz="1200" b="1" dirty="0" smtClean="0">
                <a:solidFill>
                  <a:schemeClr val="bg1"/>
                </a:solidFill>
              </a:rPr>
              <a:t>    </a:t>
            </a:r>
            <a:r>
              <a:rPr lang="en-US" sz="1200" b="1" dirty="0" smtClean="0">
                <a:solidFill>
                  <a:schemeClr val="bg1"/>
                </a:solidFill>
              </a:rPr>
              <a:t>GTPP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3267075" y="3810000"/>
            <a:ext cx="1641475" cy="885825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10 </a:t>
            </a:r>
            <a:r>
              <a:rPr lang="en-US" sz="1200" b="1" dirty="0" smtClean="0">
                <a:solidFill>
                  <a:schemeClr val="bg1"/>
                </a:solidFill>
              </a:rPr>
              <a:t>MW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8 </a:t>
            </a:r>
            <a:r>
              <a:rPr lang="en-US" sz="1200" b="1" dirty="0" smtClean="0">
                <a:solidFill>
                  <a:schemeClr val="bg1"/>
                </a:solidFill>
              </a:rPr>
              <a:t>MW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6 </a:t>
            </a:r>
            <a:r>
              <a:rPr lang="en-US" sz="1200" b="1" dirty="0" smtClean="0">
                <a:solidFill>
                  <a:schemeClr val="bg1"/>
                </a:solidFill>
              </a:rPr>
              <a:t>MW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GTPP</a:t>
            </a:r>
            <a:r>
              <a:rPr lang="ru-RU" sz="1200" b="1" dirty="0" smtClean="0">
                <a:solidFill>
                  <a:schemeClr val="bg1"/>
                </a:solidFill>
              </a:rPr>
              <a:t>     </a:t>
            </a:r>
            <a:r>
              <a:rPr lang="en-US" sz="1200" b="1" dirty="0" smtClean="0">
                <a:solidFill>
                  <a:schemeClr val="bg1"/>
                </a:solidFill>
              </a:rPr>
              <a:t>CCPP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448517" name="Text Box 5"/>
          <p:cNvSpPr txBox="1">
            <a:spLocks noChangeArrowheads="1"/>
          </p:cNvSpPr>
          <p:nvPr/>
        </p:nvSpPr>
        <p:spPr bwMode="auto">
          <a:xfrm>
            <a:off x="1395413" y="3429000"/>
            <a:ext cx="1339850" cy="554038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2</a:t>
            </a:r>
            <a:r>
              <a:rPr lang="en-US" sz="1200" b="1" dirty="0" smtClean="0">
                <a:solidFill>
                  <a:schemeClr val="bg1"/>
                </a:solidFill>
              </a:rPr>
              <a:t>.</a:t>
            </a:r>
            <a:r>
              <a:rPr lang="ru-RU" sz="1200" b="1" dirty="0" smtClean="0">
                <a:solidFill>
                  <a:schemeClr val="bg1"/>
                </a:solidFill>
              </a:rPr>
              <a:t>5 </a:t>
            </a:r>
            <a:r>
              <a:rPr lang="en-US" sz="1200" b="1" dirty="0" smtClean="0">
                <a:solidFill>
                  <a:schemeClr val="bg1"/>
                </a:solidFill>
              </a:rPr>
              <a:t>MW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GS</a:t>
            </a:r>
            <a:r>
              <a:rPr lang="ru-RU" sz="1200" b="1" dirty="0" smtClean="0">
                <a:solidFill>
                  <a:schemeClr val="bg1"/>
                </a:solidFill>
              </a:rPr>
              <a:t>  </a:t>
            </a:r>
            <a:r>
              <a:rPr lang="en-US" sz="1200" b="1" dirty="0" smtClean="0">
                <a:solidFill>
                  <a:schemeClr val="bg1"/>
                </a:solidFill>
              </a:rPr>
              <a:t>GTPP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448518" name="Text Box 6"/>
          <p:cNvSpPr txBox="1">
            <a:spLocks noChangeArrowheads="1"/>
          </p:cNvSpPr>
          <p:nvPr/>
        </p:nvSpPr>
        <p:spPr bwMode="auto">
          <a:xfrm>
            <a:off x="3267075" y="1484313"/>
            <a:ext cx="1524000" cy="1108075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10 </a:t>
            </a:r>
            <a:r>
              <a:rPr lang="en-US" sz="1200" b="1" dirty="0" smtClean="0">
                <a:solidFill>
                  <a:schemeClr val="bg1"/>
                </a:solidFill>
              </a:rPr>
              <a:t>MW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6</a:t>
            </a:r>
            <a:r>
              <a:rPr lang="en-US" sz="1200" b="1" dirty="0" smtClean="0">
                <a:solidFill>
                  <a:schemeClr val="bg1"/>
                </a:solidFill>
              </a:rPr>
              <a:t>.</a:t>
            </a:r>
            <a:r>
              <a:rPr lang="ru-RU" sz="1200" b="1" dirty="0" smtClean="0">
                <a:solidFill>
                  <a:schemeClr val="bg1"/>
                </a:solidFill>
              </a:rPr>
              <a:t>3</a:t>
            </a:r>
            <a:r>
              <a:rPr lang="en-US" sz="1200" b="1" dirty="0" smtClean="0">
                <a:solidFill>
                  <a:schemeClr val="bg1"/>
                </a:solidFill>
              </a:rPr>
              <a:t> / 8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MW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4 </a:t>
            </a:r>
            <a:r>
              <a:rPr lang="en-US" sz="1200" b="1" dirty="0" smtClean="0">
                <a:solidFill>
                  <a:schemeClr val="bg1"/>
                </a:solidFill>
              </a:rPr>
              <a:t>MW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GCS</a:t>
            </a:r>
            <a:r>
              <a:rPr lang="ru-RU" sz="1200" b="1" dirty="0" smtClean="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448519" name="Text Box 7"/>
          <p:cNvSpPr txBox="1">
            <a:spLocks noChangeArrowheads="1"/>
          </p:cNvSpPr>
          <p:nvPr/>
        </p:nvSpPr>
        <p:spPr bwMode="auto">
          <a:xfrm>
            <a:off x="5661025" y="765175"/>
            <a:ext cx="1447800" cy="877888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25 </a:t>
            </a:r>
            <a:r>
              <a:rPr lang="en-US" sz="1200" b="1" dirty="0" smtClean="0">
                <a:solidFill>
                  <a:schemeClr val="bg1"/>
                </a:solidFill>
              </a:rPr>
              <a:t>MW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16 </a:t>
            </a:r>
            <a:r>
              <a:rPr lang="en-US" sz="1200" b="1" dirty="0" smtClean="0">
                <a:solidFill>
                  <a:schemeClr val="bg1"/>
                </a:solidFill>
              </a:rPr>
              <a:t>MW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GCS</a:t>
            </a:r>
            <a:r>
              <a:rPr lang="ru-RU" sz="1400" b="1" dirty="0" smtClean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8702675" y="5084763"/>
            <a:ext cx="857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>
                <a:sym typeface="Symbol" pitchFamily="18" charset="2"/>
              </a:rPr>
              <a:t>Ne</a:t>
            </a:r>
            <a:r>
              <a:rPr lang="ru-RU" sz="1400">
                <a:sym typeface="Symbol" pitchFamily="18" charset="2"/>
              </a:rPr>
              <a:t>, </a:t>
            </a:r>
            <a:r>
              <a:rPr lang="en-US" sz="1400">
                <a:sym typeface="Symbol" pitchFamily="18" charset="2"/>
              </a:rPr>
              <a:t>MW</a:t>
            </a:r>
            <a:endParaRPr lang="ru-RU" sz="1400">
              <a:sym typeface="Symbol" pitchFamily="18" charset="2"/>
            </a:endParaRPr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415925" y="692150"/>
            <a:ext cx="663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>
                <a:sym typeface="Symbol" pitchFamily="18" charset="2"/>
              </a:rPr>
              <a:t> , %</a:t>
            </a:r>
            <a:endParaRPr lang="ru-RU" sz="1600"/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3554413" y="2565400"/>
            <a:ext cx="860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chemeClr val="folHlink"/>
                </a:solidFill>
              </a:rPr>
              <a:t> </a:t>
            </a:r>
            <a:r>
              <a:rPr lang="ru-RU" sz="1400" b="1">
                <a:solidFill>
                  <a:schemeClr val="folHlink"/>
                </a:solidFill>
              </a:rPr>
              <a:t>32-36%</a:t>
            </a:r>
            <a:endParaRPr lang="ru-RU" sz="1600" b="1">
              <a:solidFill>
                <a:schemeClr val="folHlink"/>
              </a:solidFill>
            </a:endParaRPr>
          </a:p>
        </p:txBody>
      </p:sp>
      <p:sp>
        <p:nvSpPr>
          <p:cNvPr id="4107" name="Text Box 14"/>
          <p:cNvSpPr txBox="1">
            <a:spLocks noChangeArrowheads="1"/>
          </p:cNvSpPr>
          <p:nvPr/>
        </p:nvSpPr>
        <p:spPr bwMode="auto">
          <a:xfrm>
            <a:off x="3355975" y="4724400"/>
            <a:ext cx="1512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/>
              <a:t> </a:t>
            </a:r>
            <a:r>
              <a:rPr lang="ru-RU" sz="1400" b="1">
                <a:solidFill>
                  <a:schemeClr val="hlink"/>
                </a:solidFill>
              </a:rPr>
              <a:t>&gt;</a:t>
            </a:r>
            <a:r>
              <a:rPr lang="en-US" sz="1400" b="1">
                <a:solidFill>
                  <a:schemeClr val="hlink"/>
                </a:solidFill>
              </a:rPr>
              <a:t>8</a:t>
            </a:r>
            <a:r>
              <a:rPr lang="ru-RU" sz="1400" b="1">
                <a:solidFill>
                  <a:schemeClr val="hlink"/>
                </a:solidFill>
              </a:rPr>
              <a:t>5%</a:t>
            </a:r>
            <a:r>
              <a:rPr lang="ru-RU" sz="1400" b="1"/>
              <a:t>    </a:t>
            </a:r>
            <a:r>
              <a:rPr lang="ru-RU" sz="1400" b="1">
                <a:solidFill>
                  <a:schemeClr val="folHlink"/>
                </a:solidFill>
              </a:rPr>
              <a:t>42-46%</a:t>
            </a:r>
          </a:p>
        </p:txBody>
      </p:sp>
      <p:sp>
        <p:nvSpPr>
          <p:cNvPr id="4108" name="Text Box 15"/>
          <p:cNvSpPr txBox="1">
            <a:spLocks noChangeArrowheads="1"/>
          </p:cNvSpPr>
          <p:nvPr/>
        </p:nvSpPr>
        <p:spPr bwMode="auto">
          <a:xfrm>
            <a:off x="5981700" y="1700213"/>
            <a:ext cx="852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chemeClr val="folHlink"/>
                </a:solidFill>
              </a:rPr>
              <a:t>35-39%</a:t>
            </a:r>
            <a:r>
              <a:rPr lang="ru-RU" sz="1600" b="1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4109" name="Text Box 17"/>
          <p:cNvSpPr txBox="1">
            <a:spLocks noChangeArrowheads="1"/>
          </p:cNvSpPr>
          <p:nvPr/>
        </p:nvSpPr>
        <p:spPr bwMode="auto">
          <a:xfrm>
            <a:off x="5846763" y="4159250"/>
            <a:ext cx="1203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b="1"/>
              <a:t> </a:t>
            </a:r>
            <a:r>
              <a:rPr lang="ru-RU" sz="1400" b="1">
                <a:solidFill>
                  <a:schemeClr val="folHlink"/>
                </a:solidFill>
              </a:rPr>
              <a:t>35%</a:t>
            </a:r>
            <a:r>
              <a:rPr lang="ru-RU" sz="1400" b="1"/>
              <a:t>   </a:t>
            </a:r>
            <a:r>
              <a:rPr lang="ru-RU" sz="1400" b="1">
                <a:solidFill>
                  <a:schemeClr val="hlink"/>
                </a:solidFill>
              </a:rPr>
              <a:t>&gt;</a:t>
            </a:r>
            <a:r>
              <a:rPr lang="en-US" sz="1400" b="1">
                <a:solidFill>
                  <a:schemeClr val="hlink"/>
                </a:solidFill>
              </a:rPr>
              <a:t>85</a:t>
            </a:r>
            <a:r>
              <a:rPr lang="ru-RU" sz="1400" b="1">
                <a:solidFill>
                  <a:schemeClr val="hlink"/>
                </a:solidFill>
              </a:rPr>
              <a:t>%</a:t>
            </a:r>
          </a:p>
        </p:txBody>
      </p:sp>
      <p:sp>
        <p:nvSpPr>
          <p:cNvPr id="4110" name="Text Box 18"/>
          <p:cNvSpPr txBox="1">
            <a:spLocks noChangeArrowheads="1"/>
          </p:cNvSpPr>
          <p:nvPr/>
        </p:nvSpPr>
        <p:spPr bwMode="auto">
          <a:xfrm>
            <a:off x="1463675" y="4005263"/>
            <a:ext cx="1155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folHlink"/>
                </a:solidFill>
              </a:rPr>
              <a:t>28%</a:t>
            </a:r>
            <a:r>
              <a:rPr lang="ru-RU" sz="1400" b="1"/>
              <a:t> </a:t>
            </a:r>
            <a:r>
              <a:rPr lang="en-US" sz="1400" b="1"/>
              <a:t>  </a:t>
            </a:r>
            <a:r>
              <a:rPr lang="ru-RU" sz="1400" b="1">
                <a:solidFill>
                  <a:schemeClr val="hlink"/>
                </a:solidFill>
              </a:rPr>
              <a:t>&gt;</a:t>
            </a:r>
            <a:r>
              <a:rPr lang="en-US" sz="1400" b="1">
                <a:solidFill>
                  <a:schemeClr val="hlink"/>
                </a:solidFill>
              </a:rPr>
              <a:t>75</a:t>
            </a:r>
            <a:r>
              <a:rPr lang="ru-RU" sz="1400" b="1">
                <a:solidFill>
                  <a:schemeClr val="hlink"/>
                </a:solidFill>
              </a:rPr>
              <a:t>%</a:t>
            </a:r>
          </a:p>
        </p:txBody>
      </p:sp>
      <p:sp>
        <p:nvSpPr>
          <p:cNvPr id="123920" name="AutoShape 26"/>
          <p:cNvSpPr>
            <a:spLocks noChangeArrowheads="1"/>
          </p:cNvSpPr>
          <p:nvPr/>
        </p:nvSpPr>
        <p:spPr bwMode="auto">
          <a:xfrm>
            <a:off x="8310563" y="5013325"/>
            <a:ext cx="609600" cy="76200"/>
          </a:xfrm>
          <a:prstGeom prst="homePlate">
            <a:avLst>
              <a:gd name="adj" fmla="val 105769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lIns="91431" tIns="45716" rIns="91431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23921" name="AutoShape 27"/>
          <p:cNvSpPr>
            <a:spLocks noChangeArrowheads="1"/>
          </p:cNvSpPr>
          <p:nvPr/>
        </p:nvSpPr>
        <p:spPr bwMode="auto">
          <a:xfrm rot="16200000">
            <a:off x="719932" y="813593"/>
            <a:ext cx="609600" cy="80963"/>
          </a:xfrm>
          <a:prstGeom prst="homePlat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lIns="91431" tIns="45716" rIns="91431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448521" name="Rectangle 9"/>
          <p:cNvSpPr>
            <a:spLocks noChangeArrowheads="1"/>
          </p:cNvSpPr>
          <p:nvPr/>
        </p:nvSpPr>
        <p:spPr bwMode="auto">
          <a:xfrm>
            <a:off x="984250" y="766763"/>
            <a:ext cx="76200" cy="4318000"/>
          </a:xfrm>
          <a:prstGeom prst="rect">
            <a:avLst/>
          </a:prstGeom>
          <a:solidFill>
            <a:srgbClr val="C0C0C0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31" tIns="45716" rIns="91431" bIns="45716" anchor="ctr"/>
          <a:lstStyle/>
          <a:p>
            <a:pPr>
              <a:defRPr/>
            </a:pPr>
            <a:endParaRPr lang="ru-RU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116" name="Text Box 29"/>
          <p:cNvSpPr txBox="1">
            <a:spLocks noChangeArrowheads="1"/>
          </p:cNvSpPr>
          <p:nvPr/>
        </p:nvSpPr>
        <p:spPr bwMode="auto">
          <a:xfrm>
            <a:off x="3048000" y="138113"/>
            <a:ext cx="6511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 b="1">
                <a:solidFill>
                  <a:srgbClr val="0000CC"/>
                </a:solidFill>
              </a:rPr>
              <a:t>SATURN – GAS TURBINES PRODUCT LINE</a:t>
            </a:r>
            <a:endParaRPr lang="ru-RU" sz="1600" b="1">
              <a:solidFill>
                <a:srgbClr val="0000CC"/>
              </a:solidFill>
            </a:endParaRPr>
          </a:p>
        </p:txBody>
      </p:sp>
      <p:sp>
        <p:nvSpPr>
          <p:cNvPr id="448522" name="Rectangle 10"/>
          <p:cNvSpPr>
            <a:spLocks noChangeArrowheads="1"/>
          </p:cNvSpPr>
          <p:nvPr/>
        </p:nvSpPr>
        <p:spPr bwMode="auto">
          <a:xfrm rot="5400000">
            <a:off x="4843463" y="1163637"/>
            <a:ext cx="76200" cy="77755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34" name="Номер слайда 3"/>
          <p:cNvSpPr txBox="1">
            <a:spLocks/>
          </p:cNvSpPr>
          <p:nvPr/>
        </p:nvSpPr>
        <p:spPr>
          <a:xfrm>
            <a:off x="0" y="6500813"/>
            <a:ext cx="238125" cy="357187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>
              <a:defRPr/>
            </a:pPr>
            <a:fld id="{764B5AB2-B2A9-4E20-9EDF-0AEF4CE6575F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2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pic>
        <p:nvPicPr>
          <p:cNvPr id="4119" name="Picture 27" descr="2,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26368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9" descr="ИзоГТД-10РМ_СВисправ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765175"/>
            <a:ext cx="152876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8" descr="ИзоГТД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3025775"/>
            <a:ext cx="11652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7" descr="E:\Фото\Обработанные\132_Слой 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1870075"/>
            <a:ext cx="15033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Text Box 13"/>
          <p:cNvSpPr txBox="1">
            <a:spLocks noChangeArrowheads="1"/>
          </p:cNvSpPr>
          <p:nvPr/>
        </p:nvSpPr>
        <p:spPr bwMode="auto">
          <a:xfrm>
            <a:off x="1533525" y="2133600"/>
            <a:ext cx="858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b="1"/>
              <a:t> </a:t>
            </a:r>
            <a:r>
              <a:rPr lang="ru-RU" sz="1400" b="1">
                <a:solidFill>
                  <a:schemeClr val="folHlink"/>
                </a:solidFill>
              </a:rPr>
              <a:t>38-4</a:t>
            </a:r>
            <a:r>
              <a:rPr lang="en-US" sz="1400" b="1">
                <a:solidFill>
                  <a:schemeClr val="folHlink"/>
                </a:solidFill>
              </a:rPr>
              <a:t>4</a:t>
            </a:r>
            <a:r>
              <a:rPr lang="ru-RU" sz="1400" b="1">
                <a:solidFill>
                  <a:schemeClr val="folHlink"/>
                </a:solidFill>
              </a:rPr>
              <a:t>%</a:t>
            </a:r>
            <a:endParaRPr lang="ru-RU" sz="1600" b="1">
              <a:solidFill>
                <a:schemeClr val="folHlink"/>
              </a:solidFill>
            </a:endParaRPr>
          </a:p>
        </p:txBody>
      </p:sp>
      <p:sp>
        <p:nvSpPr>
          <p:cNvPr id="4125" name="Text Box 21"/>
          <p:cNvSpPr txBox="1">
            <a:spLocks noChangeArrowheads="1"/>
          </p:cNvSpPr>
          <p:nvPr/>
        </p:nvSpPr>
        <p:spPr bwMode="auto">
          <a:xfrm>
            <a:off x="869950" y="5497513"/>
            <a:ext cx="425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chemeClr val="folHlink"/>
                </a:solidFill>
              </a:rPr>
              <a:t>42% </a:t>
            </a:r>
            <a:r>
              <a:rPr lang="ru-RU" sz="1400"/>
              <a:t> - </a:t>
            </a:r>
            <a:r>
              <a:rPr lang="en-US" sz="1200"/>
              <a:t>electric efficiency</a:t>
            </a:r>
            <a:endParaRPr lang="ru-RU" sz="1200"/>
          </a:p>
        </p:txBody>
      </p:sp>
      <p:sp>
        <p:nvSpPr>
          <p:cNvPr id="4126" name="Text Box 21"/>
          <p:cNvSpPr txBox="1">
            <a:spLocks noChangeArrowheads="1"/>
          </p:cNvSpPr>
          <p:nvPr/>
        </p:nvSpPr>
        <p:spPr bwMode="auto">
          <a:xfrm>
            <a:off x="822325" y="5768975"/>
            <a:ext cx="4092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chemeClr val="hlink"/>
                </a:solidFill>
              </a:rPr>
              <a:t>&gt;</a:t>
            </a:r>
            <a:r>
              <a:rPr lang="en-US" sz="1400" b="1">
                <a:solidFill>
                  <a:schemeClr val="hlink"/>
                </a:solidFill>
              </a:rPr>
              <a:t>85</a:t>
            </a:r>
            <a:r>
              <a:rPr lang="ru-RU" sz="1400" b="1">
                <a:solidFill>
                  <a:schemeClr val="hlink"/>
                </a:solidFill>
              </a:rPr>
              <a:t>%</a:t>
            </a:r>
            <a:r>
              <a:rPr lang="ru-RU" sz="1400"/>
              <a:t> - </a:t>
            </a:r>
            <a:r>
              <a:rPr lang="en-US" sz="1200"/>
              <a:t>fuel utilization factor</a:t>
            </a:r>
            <a:endParaRPr lang="ru-RU" sz="1400"/>
          </a:p>
        </p:txBody>
      </p:sp>
      <p:sp>
        <p:nvSpPr>
          <p:cNvPr id="4127" name="Text Box 24"/>
          <p:cNvSpPr txBox="1">
            <a:spLocks noChangeArrowheads="1"/>
          </p:cNvSpPr>
          <p:nvPr/>
        </p:nvSpPr>
        <p:spPr bwMode="auto">
          <a:xfrm>
            <a:off x="5233988" y="5248275"/>
            <a:ext cx="2645706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 dirty="0" smtClean="0"/>
              <a:t>GTPP </a:t>
            </a:r>
            <a:r>
              <a:rPr lang="ru-RU" sz="1200" dirty="0"/>
              <a:t>– </a:t>
            </a:r>
            <a:r>
              <a:rPr lang="en-US" sz="1200" dirty="0"/>
              <a:t>gas turbine power plant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/>
              <a:t>CCPP - combined-cycle power plant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/>
              <a:t>GCS </a:t>
            </a:r>
            <a:r>
              <a:rPr lang="ru-RU" sz="1200" dirty="0"/>
              <a:t>– </a:t>
            </a:r>
            <a:r>
              <a:rPr lang="en-US" sz="1200" dirty="0"/>
              <a:t>gas compressor set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/>
              <a:t>GS - </a:t>
            </a:r>
            <a:r>
              <a:rPr lang="ru-RU" sz="1200" dirty="0" err="1"/>
              <a:t>generator</a:t>
            </a:r>
            <a:r>
              <a:rPr lang="ru-RU" sz="1200" dirty="0"/>
              <a:t> </a:t>
            </a:r>
            <a:r>
              <a:rPr lang="ru-RU" sz="1200" dirty="0" err="1"/>
              <a:t>set</a:t>
            </a:r>
            <a:endParaRPr lang="ru-RU" sz="1200" dirty="0"/>
          </a:p>
        </p:txBody>
      </p:sp>
      <p:sp>
        <p:nvSpPr>
          <p:cNvPr id="4128" name="Text Box 25"/>
          <p:cNvSpPr txBox="1">
            <a:spLocks noChangeArrowheads="1"/>
          </p:cNvSpPr>
          <p:nvPr/>
        </p:nvSpPr>
        <p:spPr bwMode="auto">
          <a:xfrm>
            <a:off x="7353300" y="3811588"/>
            <a:ext cx="2136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</a:rPr>
              <a:t>Fuel</a:t>
            </a:r>
            <a:r>
              <a:rPr lang="ru-RU" sz="1400" b="1">
                <a:solidFill>
                  <a:srgbClr val="FF0000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400">
                <a:sym typeface="Wingdings" pitchFamily="2" charset="2"/>
              </a:rPr>
              <a:t> </a:t>
            </a:r>
            <a:r>
              <a:rPr lang="en-US" sz="1200">
                <a:sym typeface="Wingdings" pitchFamily="2" charset="2"/>
              </a:rPr>
              <a:t>associated gas</a:t>
            </a:r>
            <a:r>
              <a:rPr lang="ru-RU" sz="1200"/>
              <a:t>, </a:t>
            </a:r>
            <a:r>
              <a:rPr lang="en-US" sz="1200"/>
              <a:t>natural gas</a:t>
            </a:r>
            <a:r>
              <a:rPr lang="ru-RU" sz="1200"/>
              <a:t>,  </a:t>
            </a:r>
            <a:r>
              <a:rPr lang="en-US" sz="1200"/>
              <a:t>synthesis gas</a:t>
            </a:r>
            <a:r>
              <a:rPr lang="ru-RU" sz="1200"/>
              <a:t>;</a:t>
            </a:r>
          </a:p>
          <a:p>
            <a:pPr eaLnBrk="1" hangingPunct="1"/>
            <a:r>
              <a:rPr lang="ru-RU" sz="1200">
                <a:sym typeface="Wingdings" pitchFamily="2" charset="2"/>
              </a:rPr>
              <a:t> </a:t>
            </a:r>
            <a:r>
              <a:rPr lang="en-US" sz="1200">
                <a:sym typeface="Wingdings" pitchFamily="2" charset="2"/>
              </a:rPr>
              <a:t>diesel fuel</a:t>
            </a:r>
            <a:r>
              <a:rPr lang="ru-RU" sz="1200"/>
              <a:t>, </a:t>
            </a:r>
            <a:r>
              <a:rPr lang="en-US" sz="1200"/>
              <a:t>kerosene</a:t>
            </a:r>
            <a:r>
              <a:rPr lang="ru-RU" sz="1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6163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3"/>
          <p:cNvSpPr txBox="1">
            <a:spLocks/>
          </p:cNvSpPr>
          <p:nvPr/>
        </p:nvSpPr>
        <p:spPr>
          <a:xfrm>
            <a:off x="0" y="6496050"/>
            <a:ext cx="304800" cy="357188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>
              <a:defRPr/>
            </a:pPr>
            <a:fld id="{49745857-84DE-4A30-9070-3E77B55D6D14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20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graphicFrame>
        <p:nvGraphicFramePr>
          <p:cNvPr id="63497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872357"/>
              </p:ext>
            </p:extLst>
          </p:nvPr>
        </p:nvGraphicFramePr>
        <p:xfrm>
          <a:off x="4989513" y="1147763"/>
          <a:ext cx="4410075" cy="4064001"/>
        </p:xfrm>
        <a:graphic>
          <a:graphicData uri="http://schemas.openxmlformats.org/drawingml/2006/table">
            <a:tbl>
              <a:tblPr/>
              <a:tblGrid>
                <a:gridCol w="403774"/>
                <a:gridCol w="3188738"/>
                <a:gridCol w="817563"/>
              </a:tblGrid>
              <a:tr h="3413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MAIN EQUIPMENT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Q-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pcs.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6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Gas turbine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GTA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8RM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1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Generator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Air intake and filter unit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7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Gas duct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9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WHRU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3,9-440</a:t>
                      </a: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1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Fire extinguishing system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Auxiliary switch and control gear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3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Switch and control gear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2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Control panels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94" name="Прямоугольник 1"/>
          <p:cNvSpPr>
            <a:spLocks noChangeArrowheads="1"/>
          </p:cNvSpPr>
          <p:nvPr/>
        </p:nvSpPr>
        <p:spPr bwMode="auto">
          <a:xfrm>
            <a:off x="4054475" y="234950"/>
            <a:ext cx="54356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GTES-16 GAS TURBINE HEAT POWER PLANT</a:t>
            </a:r>
            <a:r>
              <a:rPr lang="ru-RU" sz="1600" b="1">
                <a:solidFill>
                  <a:srgbClr val="0000CC"/>
                </a:solidFill>
              </a:rPr>
              <a:t> </a:t>
            </a:r>
            <a:endParaRPr lang="en-US" sz="1600" b="1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600" b="1">
              <a:solidFill>
                <a:srgbClr val="0000CC"/>
              </a:solidFill>
            </a:endParaRPr>
          </a:p>
        </p:txBody>
      </p:sp>
      <p:pic>
        <p:nvPicPr>
          <p:cNvPr id="3179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273175"/>
            <a:ext cx="4424363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3"/>
          <p:cNvSpPr txBox="1">
            <a:spLocks/>
          </p:cNvSpPr>
          <p:nvPr/>
        </p:nvSpPr>
        <p:spPr>
          <a:xfrm>
            <a:off x="0" y="6496050"/>
            <a:ext cx="304800" cy="357188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>
              <a:defRPr/>
            </a:pPr>
            <a:fld id="{E97B3AC6-758B-4D65-8F35-DCC63C4C951B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21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graphicFrame>
        <p:nvGraphicFramePr>
          <p:cNvPr id="35876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931635"/>
              </p:ext>
            </p:extLst>
          </p:nvPr>
        </p:nvGraphicFramePr>
        <p:xfrm>
          <a:off x="4887913" y="1042988"/>
          <a:ext cx="4508500" cy="4425950"/>
        </p:xfrm>
        <a:graphic>
          <a:graphicData uri="http://schemas.openxmlformats.org/drawingml/2006/table">
            <a:tbl>
              <a:tblPr/>
              <a:tblGrid>
                <a:gridCol w="395288"/>
                <a:gridCol w="3155949"/>
                <a:gridCol w="957263"/>
              </a:tblGrid>
              <a:tr h="4052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MAIN EQUIPMENT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Q-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pcs.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9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Gas turbine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GTA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8RM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7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Generator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Air intake and filter unit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9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Gas duct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4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HRSG KGT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0/4,0-440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6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Fire extinguishing system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3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Steam turbine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-4,0/0,18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9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Steam turbine generator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9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Condenser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Auxiliary switch and control gear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8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Switch and control gear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7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Control panels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4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Deaerator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2834" name="Group 74"/>
          <p:cNvGrpSpPr>
            <a:grpSpLocks noChangeAspect="1"/>
          </p:cNvGrpSpPr>
          <p:nvPr/>
        </p:nvGrpSpPr>
        <p:grpSpPr bwMode="auto">
          <a:xfrm>
            <a:off x="269875" y="1412875"/>
            <a:ext cx="4711700" cy="4362450"/>
            <a:chOff x="-690" y="139"/>
            <a:chExt cx="4899" cy="4535"/>
          </a:xfrm>
        </p:grpSpPr>
        <p:sp>
          <p:nvSpPr>
            <p:cNvPr id="32836" name="AutoShape 73"/>
            <p:cNvSpPr>
              <a:spLocks noChangeAspect="1" noChangeArrowheads="1" noTextEdit="1"/>
            </p:cNvSpPr>
            <p:nvPr/>
          </p:nvSpPr>
          <p:spPr bwMode="auto">
            <a:xfrm>
              <a:off x="-690" y="139"/>
              <a:ext cx="4899" cy="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837" name="Group 275"/>
            <p:cNvGrpSpPr>
              <a:grpSpLocks/>
            </p:cNvGrpSpPr>
            <p:nvPr/>
          </p:nvGrpSpPr>
          <p:grpSpPr bwMode="auto">
            <a:xfrm>
              <a:off x="-441" y="266"/>
              <a:ext cx="4595" cy="3916"/>
              <a:chOff x="-441" y="266"/>
              <a:chExt cx="4595" cy="3916"/>
            </a:xfrm>
          </p:grpSpPr>
          <p:sp>
            <p:nvSpPr>
              <p:cNvPr id="34658" name="Line 75"/>
              <p:cNvSpPr>
                <a:spLocks noChangeShapeType="1"/>
              </p:cNvSpPr>
              <p:nvPr/>
            </p:nvSpPr>
            <p:spPr bwMode="auto">
              <a:xfrm flipH="1">
                <a:off x="2042" y="3965"/>
                <a:ext cx="211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59" name="Line 76"/>
              <p:cNvSpPr>
                <a:spLocks noChangeShapeType="1"/>
              </p:cNvSpPr>
              <p:nvPr/>
            </p:nvSpPr>
            <p:spPr bwMode="auto">
              <a:xfrm flipH="1">
                <a:off x="-441" y="3839"/>
                <a:ext cx="639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60" name="Line 77"/>
              <p:cNvSpPr>
                <a:spLocks noChangeShapeType="1"/>
              </p:cNvSpPr>
              <p:nvPr/>
            </p:nvSpPr>
            <p:spPr bwMode="auto">
              <a:xfrm>
                <a:off x="198" y="3857"/>
                <a:ext cx="2" cy="325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61" name="Line 78"/>
              <p:cNvSpPr>
                <a:spLocks noChangeShapeType="1"/>
              </p:cNvSpPr>
              <p:nvPr/>
            </p:nvSpPr>
            <p:spPr bwMode="auto">
              <a:xfrm>
                <a:off x="3041" y="3857"/>
                <a:ext cx="0" cy="325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62" name="Line 79"/>
              <p:cNvSpPr>
                <a:spLocks noChangeShapeType="1"/>
              </p:cNvSpPr>
              <p:nvPr/>
            </p:nvSpPr>
            <p:spPr bwMode="auto">
              <a:xfrm flipH="1">
                <a:off x="-441" y="518"/>
                <a:ext cx="639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63" name="Line 80"/>
              <p:cNvSpPr>
                <a:spLocks noChangeShapeType="1"/>
              </p:cNvSpPr>
              <p:nvPr/>
            </p:nvSpPr>
            <p:spPr bwMode="auto">
              <a:xfrm>
                <a:off x="-373" y="554"/>
                <a:ext cx="0" cy="3231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64" name="Freeform 81"/>
              <p:cNvSpPr>
                <a:spLocks/>
              </p:cNvSpPr>
              <p:nvPr/>
            </p:nvSpPr>
            <p:spPr bwMode="auto">
              <a:xfrm>
                <a:off x="-379" y="518"/>
                <a:ext cx="12" cy="46"/>
              </a:xfrm>
              <a:custGeom>
                <a:avLst/>
                <a:gdLst>
                  <a:gd name="T0" fmla="*/ 0 w 45"/>
                  <a:gd name="T1" fmla="*/ 0 h 138"/>
                  <a:gd name="T2" fmla="*/ 0 w 45"/>
                  <a:gd name="T3" fmla="*/ 0 h 138"/>
                  <a:gd name="T4" fmla="*/ 0 w 45"/>
                  <a:gd name="T5" fmla="*/ 0 h 138"/>
                  <a:gd name="T6" fmla="*/ 0 w 45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138">
                    <a:moveTo>
                      <a:pt x="23" y="0"/>
                    </a:moveTo>
                    <a:lnTo>
                      <a:pt x="45" y="138"/>
                    </a:lnTo>
                    <a:lnTo>
                      <a:pt x="0" y="13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65" name="Freeform 82"/>
              <p:cNvSpPr>
                <a:spLocks/>
              </p:cNvSpPr>
              <p:nvPr/>
            </p:nvSpPr>
            <p:spPr bwMode="auto">
              <a:xfrm>
                <a:off x="-379" y="518"/>
                <a:ext cx="12" cy="46"/>
              </a:xfrm>
              <a:custGeom>
                <a:avLst/>
                <a:gdLst>
                  <a:gd name="T0" fmla="*/ 0 w 45"/>
                  <a:gd name="T1" fmla="*/ 0 h 138"/>
                  <a:gd name="T2" fmla="*/ 0 w 45"/>
                  <a:gd name="T3" fmla="*/ 0 h 138"/>
                  <a:gd name="T4" fmla="*/ 0 w 45"/>
                  <a:gd name="T5" fmla="*/ 0 h 138"/>
                  <a:gd name="T6" fmla="*/ 0 w 45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138">
                    <a:moveTo>
                      <a:pt x="23" y="0"/>
                    </a:moveTo>
                    <a:lnTo>
                      <a:pt x="45" y="138"/>
                    </a:lnTo>
                    <a:lnTo>
                      <a:pt x="0" y="138"/>
                    </a:lnTo>
                    <a:lnTo>
                      <a:pt x="23" y="0"/>
                    </a:lnTo>
                    <a:close/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66" name="Freeform 83"/>
              <p:cNvSpPr>
                <a:spLocks/>
              </p:cNvSpPr>
              <p:nvPr/>
            </p:nvSpPr>
            <p:spPr bwMode="auto">
              <a:xfrm>
                <a:off x="-378" y="3793"/>
                <a:ext cx="11" cy="46"/>
              </a:xfrm>
              <a:custGeom>
                <a:avLst/>
                <a:gdLst>
                  <a:gd name="T0" fmla="*/ 0 w 44"/>
                  <a:gd name="T1" fmla="*/ 0 h 138"/>
                  <a:gd name="T2" fmla="*/ 0 w 44"/>
                  <a:gd name="T3" fmla="*/ 0 h 138"/>
                  <a:gd name="T4" fmla="*/ 0 w 44"/>
                  <a:gd name="T5" fmla="*/ 0 h 138"/>
                  <a:gd name="T6" fmla="*/ 0 w 44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138">
                    <a:moveTo>
                      <a:pt x="23" y="138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23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67" name="Freeform 84"/>
              <p:cNvSpPr>
                <a:spLocks/>
              </p:cNvSpPr>
              <p:nvPr/>
            </p:nvSpPr>
            <p:spPr bwMode="auto">
              <a:xfrm>
                <a:off x="-378" y="3793"/>
                <a:ext cx="11" cy="46"/>
              </a:xfrm>
              <a:custGeom>
                <a:avLst/>
                <a:gdLst>
                  <a:gd name="T0" fmla="*/ 0 w 44"/>
                  <a:gd name="T1" fmla="*/ 0 h 138"/>
                  <a:gd name="T2" fmla="*/ 0 w 44"/>
                  <a:gd name="T3" fmla="*/ 0 h 138"/>
                  <a:gd name="T4" fmla="*/ 0 w 44"/>
                  <a:gd name="T5" fmla="*/ 0 h 138"/>
                  <a:gd name="T6" fmla="*/ 0 w 44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138">
                    <a:moveTo>
                      <a:pt x="23" y="138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23" y="138"/>
                    </a:lnTo>
                    <a:close/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68" name="Rectangle 85"/>
              <p:cNvSpPr>
                <a:spLocks noChangeArrowheads="1"/>
              </p:cNvSpPr>
              <p:nvPr/>
            </p:nvSpPr>
            <p:spPr bwMode="auto">
              <a:xfrm rot="-5400000">
                <a:off x="-421" y="1973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3</a:t>
                </a:r>
                <a:endParaRPr lang="ru-RU"/>
              </a:p>
            </p:txBody>
          </p:sp>
          <p:sp>
            <p:nvSpPr>
              <p:cNvPr id="34669" name="Rectangle 86"/>
              <p:cNvSpPr>
                <a:spLocks noChangeArrowheads="1"/>
              </p:cNvSpPr>
              <p:nvPr/>
            </p:nvSpPr>
            <p:spPr bwMode="auto">
              <a:xfrm rot="-5400000">
                <a:off x="-421" y="1945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6</a:t>
                </a:r>
                <a:endParaRPr lang="ru-RU"/>
              </a:p>
            </p:txBody>
          </p:sp>
          <p:sp>
            <p:nvSpPr>
              <p:cNvPr id="34670" name="Rectangle 87"/>
              <p:cNvSpPr>
                <a:spLocks noChangeArrowheads="1"/>
              </p:cNvSpPr>
              <p:nvPr/>
            </p:nvSpPr>
            <p:spPr bwMode="auto">
              <a:xfrm rot="-5400000">
                <a:off x="-421" y="1917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0</a:t>
                </a:r>
                <a:endParaRPr lang="ru-RU"/>
              </a:p>
            </p:txBody>
          </p:sp>
          <p:sp>
            <p:nvSpPr>
              <p:cNvPr id="34671" name="Rectangle 88"/>
              <p:cNvSpPr>
                <a:spLocks noChangeArrowheads="1"/>
              </p:cNvSpPr>
              <p:nvPr/>
            </p:nvSpPr>
            <p:spPr bwMode="auto">
              <a:xfrm rot="-5400000">
                <a:off x="-421" y="1889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0</a:t>
                </a:r>
                <a:endParaRPr lang="ru-RU"/>
              </a:p>
            </p:txBody>
          </p:sp>
          <p:sp>
            <p:nvSpPr>
              <p:cNvPr id="34672" name="Rectangle 89"/>
              <p:cNvSpPr>
                <a:spLocks noChangeArrowheads="1"/>
              </p:cNvSpPr>
              <p:nvPr/>
            </p:nvSpPr>
            <p:spPr bwMode="auto">
              <a:xfrm rot="-5400000">
                <a:off x="-421" y="1861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0</a:t>
                </a:r>
                <a:endParaRPr lang="ru-RU"/>
              </a:p>
            </p:txBody>
          </p:sp>
          <p:sp>
            <p:nvSpPr>
              <p:cNvPr id="34673" name="Freeform 90"/>
              <p:cNvSpPr>
                <a:spLocks/>
              </p:cNvSpPr>
              <p:nvPr/>
            </p:nvSpPr>
            <p:spPr bwMode="auto">
              <a:xfrm>
                <a:off x="-173" y="266"/>
                <a:ext cx="91" cy="803"/>
              </a:xfrm>
              <a:custGeom>
                <a:avLst/>
                <a:gdLst>
                  <a:gd name="T0" fmla="*/ 0 w 367"/>
                  <a:gd name="T1" fmla="*/ 0 h 2409"/>
                  <a:gd name="T2" fmla="*/ 0 w 367"/>
                  <a:gd name="T3" fmla="*/ 0 h 2409"/>
                  <a:gd name="T4" fmla="*/ 0 w 367"/>
                  <a:gd name="T5" fmla="*/ 0 h 240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" h="2409">
                    <a:moveTo>
                      <a:pt x="367" y="2409"/>
                    </a:moveTo>
                    <a:lnTo>
                      <a:pt x="0" y="1798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74" name="Rectangle 92"/>
              <p:cNvSpPr>
                <a:spLocks noChangeArrowheads="1"/>
              </p:cNvSpPr>
              <p:nvPr/>
            </p:nvSpPr>
            <p:spPr bwMode="auto">
              <a:xfrm rot="-5400000">
                <a:off x="-195" y="59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675" name="Rectangle 98"/>
              <p:cNvSpPr>
                <a:spLocks noChangeArrowheads="1"/>
              </p:cNvSpPr>
              <p:nvPr/>
            </p:nvSpPr>
            <p:spPr bwMode="auto">
              <a:xfrm rot="-5400000">
                <a:off x="-209" y="467"/>
                <a:ext cx="2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 </a:t>
                </a:r>
                <a:endParaRPr lang="ru-RU"/>
              </a:p>
            </p:txBody>
          </p:sp>
          <p:sp>
            <p:nvSpPr>
              <p:cNvPr id="34676" name="Rectangle 104"/>
              <p:cNvSpPr>
                <a:spLocks noChangeArrowheads="1"/>
              </p:cNvSpPr>
              <p:nvPr/>
            </p:nvSpPr>
            <p:spPr bwMode="auto">
              <a:xfrm>
                <a:off x="489" y="518"/>
                <a:ext cx="172" cy="9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77" name="Rectangle 105"/>
              <p:cNvSpPr>
                <a:spLocks noChangeArrowheads="1"/>
              </p:cNvSpPr>
              <p:nvPr/>
            </p:nvSpPr>
            <p:spPr bwMode="auto">
              <a:xfrm>
                <a:off x="489" y="518"/>
                <a:ext cx="172" cy="9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78" name="Rectangle 106"/>
              <p:cNvSpPr>
                <a:spLocks noChangeArrowheads="1"/>
              </p:cNvSpPr>
              <p:nvPr/>
            </p:nvSpPr>
            <p:spPr bwMode="auto">
              <a:xfrm>
                <a:off x="826" y="518"/>
                <a:ext cx="171" cy="9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79" name="Rectangle 107"/>
              <p:cNvSpPr>
                <a:spLocks noChangeArrowheads="1"/>
              </p:cNvSpPr>
              <p:nvPr/>
            </p:nvSpPr>
            <p:spPr bwMode="auto">
              <a:xfrm>
                <a:off x="826" y="518"/>
                <a:ext cx="171" cy="9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80" name="Rectangle 108"/>
              <p:cNvSpPr>
                <a:spLocks noChangeArrowheads="1"/>
              </p:cNvSpPr>
              <p:nvPr/>
            </p:nvSpPr>
            <p:spPr bwMode="auto">
              <a:xfrm>
                <a:off x="1168" y="518"/>
                <a:ext cx="172" cy="9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81" name="Rectangle 109"/>
              <p:cNvSpPr>
                <a:spLocks noChangeArrowheads="1"/>
              </p:cNvSpPr>
              <p:nvPr/>
            </p:nvSpPr>
            <p:spPr bwMode="auto">
              <a:xfrm>
                <a:off x="1168" y="518"/>
                <a:ext cx="172" cy="9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82" name="Rectangle 110"/>
              <p:cNvSpPr>
                <a:spLocks noChangeArrowheads="1"/>
              </p:cNvSpPr>
              <p:nvPr/>
            </p:nvSpPr>
            <p:spPr bwMode="auto">
              <a:xfrm>
                <a:off x="1511" y="519"/>
                <a:ext cx="114" cy="9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83" name="Rectangle 111"/>
              <p:cNvSpPr>
                <a:spLocks noChangeArrowheads="1"/>
              </p:cNvSpPr>
              <p:nvPr/>
            </p:nvSpPr>
            <p:spPr bwMode="auto">
              <a:xfrm>
                <a:off x="1511" y="519"/>
                <a:ext cx="114" cy="90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84" name="Rectangle 112"/>
              <p:cNvSpPr>
                <a:spLocks noChangeArrowheads="1"/>
              </p:cNvSpPr>
              <p:nvPr/>
            </p:nvSpPr>
            <p:spPr bwMode="auto">
              <a:xfrm>
                <a:off x="1854" y="519"/>
                <a:ext cx="171" cy="9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85" name="Rectangle 113"/>
              <p:cNvSpPr>
                <a:spLocks noChangeArrowheads="1"/>
              </p:cNvSpPr>
              <p:nvPr/>
            </p:nvSpPr>
            <p:spPr bwMode="auto">
              <a:xfrm>
                <a:off x="1854" y="519"/>
                <a:ext cx="171" cy="90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86" name="Line 114"/>
              <p:cNvSpPr>
                <a:spLocks noChangeShapeType="1"/>
              </p:cNvSpPr>
              <p:nvPr/>
            </p:nvSpPr>
            <p:spPr bwMode="auto">
              <a:xfrm flipH="1">
                <a:off x="-230" y="1872"/>
                <a:ext cx="2683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87" name="Line 115"/>
              <p:cNvSpPr>
                <a:spLocks noChangeShapeType="1"/>
              </p:cNvSpPr>
              <p:nvPr/>
            </p:nvSpPr>
            <p:spPr bwMode="auto">
              <a:xfrm flipH="1">
                <a:off x="-230" y="1150"/>
                <a:ext cx="2683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88" name="Line 116"/>
              <p:cNvSpPr>
                <a:spLocks noChangeShapeType="1"/>
              </p:cNvSpPr>
              <p:nvPr/>
            </p:nvSpPr>
            <p:spPr bwMode="auto">
              <a:xfrm>
                <a:off x="2026" y="573"/>
                <a:ext cx="169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89" name="Line 117"/>
              <p:cNvSpPr>
                <a:spLocks noChangeShapeType="1"/>
              </p:cNvSpPr>
              <p:nvPr/>
            </p:nvSpPr>
            <p:spPr bwMode="auto">
              <a:xfrm>
                <a:off x="2024" y="554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90" name="Line 118"/>
              <p:cNvSpPr>
                <a:spLocks noChangeShapeType="1"/>
              </p:cNvSpPr>
              <p:nvPr/>
            </p:nvSpPr>
            <p:spPr bwMode="auto">
              <a:xfrm>
                <a:off x="2025" y="609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91" name="Line 119"/>
              <p:cNvSpPr>
                <a:spLocks noChangeShapeType="1"/>
              </p:cNvSpPr>
              <p:nvPr/>
            </p:nvSpPr>
            <p:spPr bwMode="auto">
              <a:xfrm>
                <a:off x="2025" y="519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92" name="Line 120"/>
              <p:cNvSpPr>
                <a:spLocks noChangeShapeType="1"/>
              </p:cNvSpPr>
              <p:nvPr/>
            </p:nvSpPr>
            <p:spPr bwMode="auto">
              <a:xfrm>
                <a:off x="1683" y="573"/>
                <a:ext cx="170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93" name="Line 121"/>
              <p:cNvSpPr>
                <a:spLocks noChangeShapeType="1"/>
              </p:cNvSpPr>
              <p:nvPr/>
            </p:nvSpPr>
            <p:spPr bwMode="auto">
              <a:xfrm>
                <a:off x="1688" y="554"/>
                <a:ext cx="16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94" name="Line 122"/>
              <p:cNvSpPr>
                <a:spLocks noChangeShapeType="1"/>
              </p:cNvSpPr>
              <p:nvPr/>
            </p:nvSpPr>
            <p:spPr bwMode="auto">
              <a:xfrm>
                <a:off x="1682" y="609"/>
                <a:ext cx="17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95" name="Line 123"/>
              <p:cNvSpPr>
                <a:spLocks noChangeShapeType="1"/>
              </p:cNvSpPr>
              <p:nvPr/>
            </p:nvSpPr>
            <p:spPr bwMode="auto">
              <a:xfrm>
                <a:off x="1682" y="519"/>
                <a:ext cx="17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96" name="Line 124"/>
              <p:cNvSpPr>
                <a:spLocks noChangeShapeType="1"/>
              </p:cNvSpPr>
              <p:nvPr/>
            </p:nvSpPr>
            <p:spPr bwMode="auto">
              <a:xfrm>
                <a:off x="1342" y="572"/>
                <a:ext cx="169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97" name="Line 125"/>
              <p:cNvSpPr>
                <a:spLocks noChangeShapeType="1"/>
              </p:cNvSpPr>
              <p:nvPr/>
            </p:nvSpPr>
            <p:spPr bwMode="auto">
              <a:xfrm>
                <a:off x="1340" y="554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98" name="Line 126"/>
              <p:cNvSpPr>
                <a:spLocks noChangeShapeType="1"/>
              </p:cNvSpPr>
              <p:nvPr/>
            </p:nvSpPr>
            <p:spPr bwMode="auto">
              <a:xfrm>
                <a:off x="1341" y="609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99" name="Line 127"/>
              <p:cNvSpPr>
                <a:spLocks noChangeShapeType="1"/>
              </p:cNvSpPr>
              <p:nvPr/>
            </p:nvSpPr>
            <p:spPr bwMode="auto">
              <a:xfrm>
                <a:off x="1341" y="518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00" name="Line 128"/>
              <p:cNvSpPr>
                <a:spLocks noChangeShapeType="1"/>
              </p:cNvSpPr>
              <p:nvPr/>
            </p:nvSpPr>
            <p:spPr bwMode="auto">
              <a:xfrm>
                <a:off x="999" y="572"/>
                <a:ext cx="169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01" name="Line 129"/>
              <p:cNvSpPr>
                <a:spLocks noChangeShapeType="1"/>
              </p:cNvSpPr>
              <p:nvPr/>
            </p:nvSpPr>
            <p:spPr bwMode="auto">
              <a:xfrm>
                <a:off x="997" y="554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02" name="Line 130"/>
              <p:cNvSpPr>
                <a:spLocks noChangeShapeType="1"/>
              </p:cNvSpPr>
              <p:nvPr/>
            </p:nvSpPr>
            <p:spPr bwMode="auto">
              <a:xfrm>
                <a:off x="998" y="609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03" name="Line 131"/>
              <p:cNvSpPr>
                <a:spLocks noChangeShapeType="1"/>
              </p:cNvSpPr>
              <p:nvPr/>
            </p:nvSpPr>
            <p:spPr bwMode="auto">
              <a:xfrm>
                <a:off x="998" y="518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04" name="Line 132"/>
              <p:cNvSpPr>
                <a:spLocks noChangeShapeType="1"/>
              </p:cNvSpPr>
              <p:nvPr/>
            </p:nvSpPr>
            <p:spPr bwMode="auto">
              <a:xfrm>
                <a:off x="657" y="572"/>
                <a:ext cx="168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05" name="Line 133"/>
              <p:cNvSpPr>
                <a:spLocks noChangeShapeType="1"/>
              </p:cNvSpPr>
              <p:nvPr/>
            </p:nvSpPr>
            <p:spPr bwMode="auto">
              <a:xfrm>
                <a:off x="654" y="554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06" name="Line 134"/>
              <p:cNvSpPr>
                <a:spLocks noChangeShapeType="1"/>
              </p:cNvSpPr>
              <p:nvPr/>
            </p:nvSpPr>
            <p:spPr bwMode="auto">
              <a:xfrm>
                <a:off x="655" y="609"/>
                <a:ext cx="17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07" name="Line 135"/>
              <p:cNvSpPr>
                <a:spLocks noChangeShapeType="1"/>
              </p:cNvSpPr>
              <p:nvPr/>
            </p:nvSpPr>
            <p:spPr bwMode="auto">
              <a:xfrm>
                <a:off x="655" y="518"/>
                <a:ext cx="17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08" name="Line 136"/>
              <p:cNvSpPr>
                <a:spLocks noChangeShapeType="1"/>
              </p:cNvSpPr>
              <p:nvPr/>
            </p:nvSpPr>
            <p:spPr bwMode="auto">
              <a:xfrm>
                <a:off x="314" y="572"/>
                <a:ext cx="169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09" name="Line 137"/>
              <p:cNvSpPr>
                <a:spLocks noChangeShapeType="1"/>
              </p:cNvSpPr>
              <p:nvPr/>
            </p:nvSpPr>
            <p:spPr bwMode="auto">
              <a:xfrm>
                <a:off x="312" y="554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10" name="Line 138"/>
              <p:cNvSpPr>
                <a:spLocks noChangeShapeType="1"/>
              </p:cNvSpPr>
              <p:nvPr/>
            </p:nvSpPr>
            <p:spPr bwMode="auto">
              <a:xfrm>
                <a:off x="312" y="609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11" name="Line 139"/>
              <p:cNvSpPr>
                <a:spLocks noChangeShapeType="1"/>
              </p:cNvSpPr>
              <p:nvPr/>
            </p:nvSpPr>
            <p:spPr bwMode="auto">
              <a:xfrm>
                <a:off x="313" y="518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12" name="Rectangle 140"/>
              <p:cNvSpPr>
                <a:spLocks noChangeArrowheads="1"/>
              </p:cNvSpPr>
              <p:nvPr/>
            </p:nvSpPr>
            <p:spPr bwMode="auto">
              <a:xfrm>
                <a:off x="1581" y="609"/>
                <a:ext cx="32" cy="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13" name="Rectangle 141"/>
              <p:cNvSpPr>
                <a:spLocks noChangeArrowheads="1"/>
              </p:cNvSpPr>
              <p:nvPr/>
            </p:nvSpPr>
            <p:spPr bwMode="auto">
              <a:xfrm>
                <a:off x="1581" y="609"/>
                <a:ext cx="32" cy="3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14" name="Rectangle 142"/>
              <p:cNvSpPr>
                <a:spLocks noChangeArrowheads="1"/>
              </p:cNvSpPr>
              <p:nvPr/>
            </p:nvSpPr>
            <p:spPr bwMode="auto">
              <a:xfrm>
                <a:off x="1923" y="609"/>
                <a:ext cx="32" cy="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15" name="Rectangle 143"/>
              <p:cNvSpPr>
                <a:spLocks noChangeArrowheads="1"/>
              </p:cNvSpPr>
              <p:nvPr/>
            </p:nvSpPr>
            <p:spPr bwMode="auto">
              <a:xfrm>
                <a:off x="1923" y="609"/>
                <a:ext cx="32" cy="3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16" name="Rectangle 144"/>
              <p:cNvSpPr>
                <a:spLocks noChangeArrowheads="1"/>
              </p:cNvSpPr>
              <p:nvPr/>
            </p:nvSpPr>
            <p:spPr bwMode="auto">
              <a:xfrm>
                <a:off x="1238" y="609"/>
                <a:ext cx="32" cy="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17" name="Rectangle 145"/>
              <p:cNvSpPr>
                <a:spLocks noChangeArrowheads="1"/>
              </p:cNvSpPr>
              <p:nvPr/>
            </p:nvSpPr>
            <p:spPr bwMode="auto">
              <a:xfrm>
                <a:off x="1238" y="609"/>
                <a:ext cx="32" cy="3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18" name="Rectangle 146"/>
              <p:cNvSpPr>
                <a:spLocks noChangeArrowheads="1"/>
              </p:cNvSpPr>
              <p:nvPr/>
            </p:nvSpPr>
            <p:spPr bwMode="auto">
              <a:xfrm>
                <a:off x="896" y="609"/>
                <a:ext cx="32" cy="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19" name="Rectangle 147"/>
              <p:cNvSpPr>
                <a:spLocks noChangeArrowheads="1"/>
              </p:cNvSpPr>
              <p:nvPr/>
            </p:nvSpPr>
            <p:spPr bwMode="auto">
              <a:xfrm>
                <a:off x="896" y="609"/>
                <a:ext cx="32" cy="3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20" name="Rectangle 148"/>
              <p:cNvSpPr>
                <a:spLocks noChangeArrowheads="1"/>
              </p:cNvSpPr>
              <p:nvPr/>
            </p:nvSpPr>
            <p:spPr bwMode="auto">
              <a:xfrm>
                <a:off x="553" y="609"/>
                <a:ext cx="32" cy="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21" name="Rectangle 149"/>
              <p:cNvSpPr>
                <a:spLocks noChangeArrowheads="1"/>
              </p:cNvSpPr>
              <p:nvPr/>
            </p:nvSpPr>
            <p:spPr bwMode="auto">
              <a:xfrm>
                <a:off x="553" y="609"/>
                <a:ext cx="32" cy="3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22" name="Freeform 150"/>
              <p:cNvSpPr>
                <a:spLocks noEditPoints="1"/>
              </p:cNvSpPr>
              <p:nvPr/>
            </p:nvSpPr>
            <p:spPr bwMode="auto">
              <a:xfrm>
                <a:off x="1094" y="1608"/>
                <a:ext cx="1" cy="524"/>
              </a:xfrm>
              <a:custGeom>
                <a:avLst/>
                <a:gdLst>
                  <a:gd name="T0" fmla="*/ 0 w 4"/>
                  <a:gd name="T1" fmla="*/ 0 h 1573"/>
                  <a:gd name="T2" fmla="*/ 0 w 4"/>
                  <a:gd name="T3" fmla="*/ 0 h 1573"/>
                  <a:gd name="T4" fmla="*/ 0 w 4"/>
                  <a:gd name="T5" fmla="*/ 0 h 1573"/>
                  <a:gd name="T6" fmla="*/ 0 w 4"/>
                  <a:gd name="T7" fmla="*/ 0 h 1573"/>
                  <a:gd name="T8" fmla="*/ 0 w 4"/>
                  <a:gd name="T9" fmla="*/ 0 h 1573"/>
                  <a:gd name="T10" fmla="*/ 0 w 4"/>
                  <a:gd name="T11" fmla="*/ 0 h 1573"/>
                  <a:gd name="T12" fmla="*/ 0 w 4"/>
                  <a:gd name="T13" fmla="*/ 0 h 1573"/>
                  <a:gd name="T14" fmla="*/ 0 w 4"/>
                  <a:gd name="T15" fmla="*/ 0 h 1573"/>
                  <a:gd name="T16" fmla="*/ 0 w 4"/>
                  <a:gd name="T17" fmla="*/ 0 h 1573"/>
                  <a:gd name="T18" fmla="*/ 0 w 4"/>
                  <a:gd name="T19" fmla="*/ 0 h 1573"/>
                  <a:gd name="T20" fmla="*/ 0 w 4"/>
                  <a:gd name="T21" fmla="*/ 0 h 1573"/>
                  <a:gd name="T22" fmla="*/ 0 w 4"/>
                  <a:gd name="T23" fmla="*/ 0 h 1573"/>
                  <a:gd name="T24" fmla="*/ 0 w 4"/>
                  <a:gd name="T25" fmla="*/ 0 h 1573"/>
                  <a:gd name="T26" fmla="*/ 0 w 4"/>
                  <a:gd name="T27" fmla="*/ 0 h 1573"/>
                  <a:gd name="T28" fmla="*/ 0 w 4"/>
                  <a:gd name="T29" fmla="*/ 0 h 1573"/>
                  <a:gd name="T30" fmla="*/ 0 w 4"/>
                  <a:gd name="T31" fmla="*/ 0 h 1573"/>
                  <a:gd name="T32" fmla="*/ 0 w 4"/>
                  <a:gd name="T33" fmla="*/ 0 h 1573"/>
                  <a:gd name="T34" fmla="*/ 0 w 4"/>
                  <a:gd name="T35" fmla="*/ 0 h 1573"/>
                  <a:gd name="T36" fmla="*/ 0 w 4"/>
                  <a:gd name="T37" fmla="*/ 0 h 1573"/>
                  <a:gd name="T38" fmla="*/ 0 w 4"/>
                  <a:gd name="T39" fmla="*/ 0 h 1573"/>
                  <a:gd name="T40" fmla="*/ 0 w 4"/>
                  <a:gd name="T41" fmla="*/ 0 h 1573"/>
                  <a:gd name="T42" fmla="*/ 0 w 4"/>
                  <a:gd name="T43" fmla="*/ 0 h 1573"/>
                  <a:gd name="T44" fmla="*/ 0 w 4"/>
                  <a:gd name="T45" fmla="*/ 0 h 1573"/>
                  <a:gd name="T46" fmla="*/ 0 w 4"/>
                  <a:gd name="T47" fmla="*/ 0 h 1573"/>
                  <a:gd name="T48" fmla="*/ 0 w 4"/>
                  <a:gd name="T49" fmla="*/ 0 h 1573"/>
                  <a:gd name="T50" fmla="*/ 0 w 4"/>
                  <a:gd name="T51" fmla="*/ 0 h 1573"/>
                  <a:gd name="T52" fmla="*/ 0 w 4"/>
                  <a:gd name="T53" fmla="*/ 0 h 1573"/>
                  <a:gd name="T54" fmla="*/ 0 w 4"/>
                  <a:gd name="T55" fmla="*/ 0 h 1573"/>
                  <a:gd name="T56" fmla="*/ 0 w 4"/>
                  <a:gd name="T57" fmla="*/ 0 h 1573"/>
                  <a:gd name="T58" fmla="*/ 0 w 4"/>
                  <a:gd name="T59" fmla="*/ 0 h 1573"/>
                  <a:gd name="T60" fmla="*/ 0 w 4"/>
                  <a:gd name="T61" fmla="*/ 0 h 1573"/>
                  <a:gd name="T62" fmla="*/ 0 w 4"/>
                  <a:gd name="T63" fmla="*/ 0 h 1573"/>
                  <a:gd name="T64" fmla="*/ 0 w 4"/>
                  <a:gd name="T65" fmla="*/ 0 h 1573"/>
                  <a:gd name="T66" fmla="*/ 0 w 4"/>
                  <a:gd name="T67" fmla="*/ 0 h 1573"/>
                  <a:gd name="T68" fmla="*/ 0 w 4"/>
                  <a:gd name="T69" fmla="*/ 0 h 1573"/>
                  <a:gd name="T70" fmla="*/ 0 w 4"/>
                  <a:gd name="T71" fmla="*/ 0 h 1573"/>
                  <a:gd name="T72" fmla="*/ 0 w 4"/>
                  <a:gd name="T73" fmla="*/ 0 h 1573"/>
                  <a:gd name="T74" fmla="*/ 0 w 4"/>
                  <a:gd name="T75" fmla="*/ 0 h 1573"/>
                  <a:gd name="T76" fmla="*/ 0 w 4"/>
                  <a:gd name="T77" fmla="*/ 0 h 1573"/>
                  <a:gd name="T78" fmla="*/ 0 w 4"/>
                  <a:gd name="T79" fmla="*/ 0 h 1573"/>
                  <a:gd name="T80" fmla="*/ 0 w 4"/>
                  <a:gd name="T81" fmla="*/ 0 h 1573"/>
                  <a:gd name="T82" fmla="*/ 0 w 4"/>
                  <a:gd name="T83" fmla="*/ 0 h 1573"/>
                  <a:gd name="T84" fmla="*/ 0 w 4"/>
                  <a:gd name="T85" fmla="*/ 0 h 1573"/>
                  <a:gd name="T86" fmla="*/ 0 w 4"/>
                  <a:gd name="T87" fmla="*/ 0 h 1573"/>
                  <a:gd name="T88" fmla="*/ 0 w 4"/>
                  <a:gd name="T89" fmla="*/ 0 h 1573"/>
                  <a:gd name="T90" fmla="*/ 0 w 4"/>
                  <a:gd name="T91" fmla="*/ 0 h 1573"/>
                  <a:gd name="T92" fmla="*/ 0 w 4"/>
                  <a:gd name="T93" fmla="*/ 0 h 1573"/>
                  <a:gd name="T94" fmla="*/ 0 w 4"/>
                  <a:gd name="T95" fmla="*/ 0 h 1573"/>
                  <a:gd name="T96" fmla="*/ 0 w 4"/>
                  <a:gd name="T97" fmla="*/ 0 h 1573"/>
                  <a:gd name="T98" fmla="*/ 0 w 4"/>
                  <a:gd name="T99" fmla="*/ 0 h 1573"/>
                  <a:gd name="T100" fmla="*/ 0 w 4"/>
                  <a:gd name="T101" fmla="*/ 0 h 1573"/>
                  <a:gd name="T102" fmla="*/ 0 w 4"/>
                  <a:gd name="T103" fmla="*/ 0 h 1573"/>
                  <a:gd name="T104" fmla="*/ 0 w 4"/>
                  <a:gd name="T105" fmla="*/ 0 h 1573"/>
                  <a:gd name="T106" fmla="*/ 0 w 4"/>
                  <a:gd name="T107" fmla="*/ 0 h 1573"/>
                  <a:gd name="T108" fmla="*/ 0 w 4"/>
                  <a:gd name="T109" fmla="*/ 0 h 1573"/>
                  <a:gd name="T110" fmla="*/ 0 w 4"/>
                  <a:gd name="T111" fmla="*/ 0 h 1573"/>
                  <a:gd name="T112" fmla="*/ 0 w 4"/>
                  <a:gd name="T113" fmla="*/ 0 h 1573"/>
                  <a:gd name="T114" fmla="*/ 0 w 4"/>
                  <a:gd name="T115" fmla="*/ 0 h 1573"/>
                  <a:gd name="T116" fmla="*/ 0 w 4"/>
                  <a:gd name="T117" fmla="*/ 0 h 1573"/>
                  <a:gd name="T118" fmla="*/ 0 w 4"/>
                  <a:gd name="T119" fmla="*/ 0 h 1573"/>
                  <a:gd name="T120" fmla="*/ 0 w 4"/>
                  <a:gd name="T121" fmla="*/ 0 h 1573"/>
                  <a:gd name="T122" fmla="*/ 0 w 4"/>
                  <a:gd name="T123" fmla="*/ 0 h 1573"/>
                  <a:gd name="T124" fmla="*/ 0 w 4"/>
                  <a:gd name="T125" fmla="*/ 0 h 157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" h="1573">
                    <a:moveTo>
                      <a:pt x="0" y="1571"/>
                    </a:moveTo>
                    <a:lnTo>
                      <a:pt x="0" y="1545"/>
                    </a:lnTo>
                    <a:lnTo>
                      <a:pt x="0" y="1544"/>
                    </a:lnTo>
                    <a:lnTo>
                      <a:pt x="1" y="1544"/>
                    </a:lnTo>
                    <a:lnTo>
                      <a:pt x="1" y="1543"/>
                    </a:lnTo>
                    <a:lnTo>
                      <a:pt x="2" y="1543"/>
                    </a:lnTo>
                    <a:lnTo>
                      <a:pt x="4" y="1544"/>
                    </a:lnTo>
                    <a:lnTo>
                      <a:pt x="4" y="1545"/>
                    </a:lnTo>
                    <a:lnTo>
                      <a:pt x="4" y="1571"/>
                    </a:lnTo>
                    <a:lnTo>
                      <a:pt x="4" y="1573"/>
                    </a:lnTo>
                    <a:lnTo>
                      <a:pt x="2" y="1573"/>
                    </a:lnTo>
                    <a:lnTo>
                      <a:pt x="1" y="1573"/>
                    </a:lnTo>
                    <a:lnTo>
                      <a:pt x="0" y="1572"/>
                    </a:lnTo>
                    <a:lnTo>
                      <a:pt x="0" y="1571"/>
                    </a:lnTo>
                    <a:close/>
                    <a:moveTo>
                      <a:pt x="0" y="1527"/>
                    </a:moveTo>
                    <a:lnTo>
                      <a:pt x="0" y="1527"/>
                    </a:lnTo>
                    <a:lnTo>
                      <a:pt x="0" y="1526"/>
                    </a:lnTo>
                    <a:lnTo>
                      <a:pt x="1" y="1526"/>
                    </a:lnTo>
                    <a:lnTo>
                      <a:pt x="1" y="1525"/>
                    </a:lnTo>
                    <a:lnTo>
                      <a:pt x="2" y="1525"/>
                    </a:lnTo>
                    <a:lnTo>
                      <a:pt x="4" y="1526"/>
                    </a:lnTo>
                    <a:lnTo>
                      <a:pt x="4" y="1527"/>
                    </a:lnTo>
                    <a:lnTo>
                      <a:pt x="4" y="1528"/>
                    </a:lnTo>
                    <a:lnTo>
                      <a:pt x="2" y="1528"/>
                    </a:lnTo>
                    <a:lnTo>
                      <a:pt x="2" y="1529"/>
                    </a:lnTo>
                    <a:lnTo>
                      <a:pt x="1" y="1528"/>
                    </a:lnTo>
                    <a:lnTo>
                      <a:pt x="0" y="1528"/>
                    </a:lnTo>
                    <a:lnTo>
                      <a:pt x="0" y="1527"/>
                    </a:lnTo>
                    <a:close/>
                    <a:moveTo>
                      <a:pt x="0" y="1509"/>
                    </a:moveTo>
                    <a:lnTo>
                      <a:pt x="0" y="1484"/>
                    </a:lnTo>
                    <a:lnTo>
                      <a:pt x="0" y="1483"/>
                    </a:lnTo>
                    <a:lnTo>
                      <a:pt x="1" y="1481"/>
                    </a:lnTo>
                    <a:lnTo>
                      <a:pt x="2" y="1481"/>
                    </a:lnTo>
                    <a:lnTo>
                      <a:pt x="4" y="1481"/>
                    </a:lnTo>
                    <a:lnTo>
                      <a:pt x="4" y="1484"/>
                    </a:lnTo>
                    <a:lnTo>
                      <a:pt x="4" y="1509"/>
                    </a:lnTo>
                    <a:lnTo>
                      <a:pt x="4" y="1510"/>
                    </a:lnTo>
                    <a:lnTo>
                      <a:pt x="2" y="1510"/>
                    </a:lnTo>
                    <a:lnTo>
                      <a:pt x="2" y="1511"/>
                    </a:lnTo>
                    <a:lnTo>
                      <a:pt x="1" y="1510"/>
                    </a:lnTo>
                    <a:lnTo>
                      <a:pt x="0" y="1510"/>
                    </a:lnTo>
                    <a:lnTo>
                      <a:pt x="0" y="1509"/>
                    </a:lnTo>
                    <a:close/>
                    <a:moveTo>
                      <a:pt x="0" y="1465"/>
                    </a:moveTo>
                    <a:lnTo>
                      <a:pt x="0" y="1465"/>
                    </a:lnTo>
                    <a:lnTo>
                      <a:pt x="0" y="1464"/>
                    </a:lnTo>
                    <a:lnTo>
                      <a:pt x="1" y="1463"/>
                    </a:lnTo>
                    <a:lnTo>
                      <a:pt x="2" y="1463"/>
                    </a:lnTo>
                    <a:lnTo>
                      <a:pt x="4" y="1463"/>
                    </a:lnTo>
                    <a:lnTo>
                      <a:pt x="4" y="1465"/>
                    </a:lnTo>
                    <a:lnTo>
                      <a:pt x="4" y="1467"/>
                    </a:lnTo>
                    <a:lnTo>
                      <a:pt x="2" y="1467"/>
                    </a:lnTo>
                    <a:lnTo>
                      <a:pt x="1" y="1467"/>
                    </a:lnTo>
                    <a:lnTo>
                      <a:pt x="0" y="1465"/>
                    </a:lnTo>
                    <a:close/>
                    <a:moveTo>
                      <a:pt x="0" y="1447"/>
                    </a:moveTo>
                    <a:lnTo>
                      <a:pt x="0" y="1421"/>
                    </a:lnTo>
                    <a:lnTo>
                      <a:pt x="0" y="1420"/>
                    </a:lnTo>
                    <a:lnTo>
                      <a:pt x="1" y="1420"/>
                    </a:lnTo>
                    <a:lnTo>
                      <a:pt x="2" y="1420"/>
                    </a:lnTo>
                    <a:lnTo>
                      <a:pt x="4" y="1420"/>
                    </a:lnTo>
                    <a:lnTo>
                      <a:pt x="4" y="1421"/>
                    </a:lnTo>
                    <a:lnTo>
                      <a:pt x="4" y="1447"/>
                    </a:lnTo>
                    <a:lnTo>
                      <a:pt x="4" y="1448"/>
                    </a:lnTo>
                    <a:lnTo>
                      <a:pt x="2" y="1448"/>
                    </a:lnTo>
                    <a:lnTo>
                      <a:pt x="1" y="1448"/>
                    </a:lnTo>
                    <a:lnTo>
                      <a:pt x="0" y="1447"/>
                    </a:lnTo>
                    <a:close/>
                    <a:moveTo>
                      <a:pt x="0" y="1402"/>
                    </a:moveTo>
                    <a:lnTo>
                      <a:pt x="0" y="1402"/>
                    </a:lnTo>
                    <a:lnTo>
                      <a:pt x="0" y="1401"/>
                    </a:lnTo>
                    <a:lnTo>
                      <a:pt x="1" y="1401"/>
                    </a:lnTo>
                    <a:lnTo>
                      <a:pt x="2" y="1401"/>
                    </a:lnTo>
                    <a:lnTo>
                      <a:pt x="4" y="1401"/>
                    </a:lnTo>
                    <a:lnTo>
                      <a:pt x="4" y="1402"/>
                    </a:lnTo>
                    <a:lnTo>
                      <a:pt x="4" y="1404"/>
                    </a:lnTo>
                    <a:lnTo>
                      <a:pt x="2" y="1405"/>
                    </a:lnTo>
                    <a:lnTo>
                      <a:pt x="1" y="1405"/>
                    </a:lnTo>
                    <a:lnTo>
                      <a:pt x="1" y="1404"/>
                    </a:lnTo>
                    <a:lnTo>
                      <a:pt x="0" y="1404"/>
                    </a:lnTo>
                    <a:lnTo>
                      <a:pt x="0" y="1402"/>
                    </a:lnTo>
                    <a:close/>
                    <a:moveTo>
                      <a:pt x="0" y="1384"/>
                    </a:moveTo>
                    <a:lnTo>
                      <a:pt x="0" y="1359"/>
                    </a:lnTo>
                    <a:lnTo>
                      <a:pt x="0" y="1358"/>
                    </a:lnTo>
                    <a:lnTo>
                      <a:pt x="1" y="1358"/>
                    </a:lnTo>
                    <a:lnTo>
                      <a:pt x="1" y="1357"/>
                    </a:lnTo>
                    <a:lnTo>
                      <a:pt x="2" y="1357"/>
                    </a:lnTo>
                    <a:lnTo>
                      <a:pt x="4" y="1358"/>
                    </a:lnTo>
                    <a:lnTo>
                      <a:pt x="4" y="1359"/>
                    </a:lnTo>
                    <a:lnTo>
                      <a:pt x="4" y="1384"/>
                    </a:lnTo>
                    <a:lnTo>
                      <a:pt x="4" y="1385"/>
                    </a:lnTo>
                    <a:lnTo>
                      <a:pt x="2" y="1386"/>
                    </a:lnTo>
                    <a:lnTo>
                      <a:pt x="1" y="1386"/>
                    </a:lnTo>
                    <a:lnTo>
                      <a:pt x="1" y="1385"/>
                    </a:lnTo>
                    <a:lnTo>
                      <a:pt x="0" y="1385"/>
                    </a:lnTo>
                    <a:lnTo>
                      <a:pt x="0" y="1384"/>
                    </a:lnTo>
                    <a:close/>
                    <a:moveTo>
                      <a:pt x="0" y="1341"/>
                    </a:moveTo>
                    <a:lnTo>
                      <a:pt x="0" y="1341"/>
                    </a:lnTo>
                    <a:lnTo>
                      <a:pt x="0" y="1340"/>
                    </a:lnTo>
                    <a:lnTo>
                      <a:pt x="1" y="1340"/>
                    </a:lnTo>
                    <a:lnTo>
                      <a:pt x="1" y="1338"/>
                    </a:lnTo>
                    <a:lnTo>
                      <a:pt x="2" y="1338"/>
                    </a:lnTo>
                    <a:lnTo>
                      <a:pt x="4" y="1340"/>
                    </a:lnTo>
                    <a:lnTo>
                      <a:pt x="4" y="1341"/>
                    </a:lnTo>
                    <a:lnTo>
                      <a:pt x="4" y="1342"/>
                    </a:lnTo>
                    <a:lnTo>
                      <a:pt x="2" y="1342"/>
                    </a:lnTo>
                    <a:lnTo>
                      <a:pt x="1" y="1342"/>
                    </a:lnTo>
                    <a:lnTo>
                      <a:pt x="0" y="1341"/>
                    </a:lnTo>
                    <a:close/>
                    <a:moveTo>
                      <a:pt x="0" y="1322"/>
                    </a:moveTo>
                    <a:lnTo>
                      <a:pt x="0" y="1296"/>
                    </a:lnTo>
                    <a:lnTo>
                      <a:pt x="1" y="1295"/>
                    </a:lnTo>
                    <a:lnTo>
                      <a:pt x="2" y="1295"/>
                    </a:lnTo>
                    <a:lnTo>
                      <a:pt x="4" y="1295"/>
                    </a:lnTo>
                    <a:lnTo>
                      <a:pt x="4" y="1296"/>
                    </a:lnTo>
                    <a:lnTo>
                      <a:pt x="4" y="1322"/>
                    </a:lnTo>
                    <a:lnTo>
                      <a:pt x="4" y="1324"/>
                    </a:lnTo>
                    <a:lnTo>
                      <a:pt x="2" y="1324"/>
                    </a:lnTo>
                    <a:lnTo>
                      <a:pt x="1" y="1324"/>
                    </a:lnTo>
                    <a:lnTo>
                      <a:pt x="0" y="1322"/>
                    </a:lnTo>
                    <a:close/>
                    <a:moveTo>
                      <a:pt x="0" y="1278"/>
                    </a:moveTo>
                    <a:lnTo>
                      <a:pt x="0" y="1278"/>
                    </a:lnTo>
                    <a:lnTo>
                      <a:pt x="1" y="1277"/>
                    </a:lnTo>
                    <a:lnTo>
                      <a:pt x="2" y="1277"/>
                    </a:lnTo>
                    <a:lnTo>
                      <a:pt x="4" y="1277"/>
                    </a:lnTo>
                    <a:lnTo>
                      <a:pt x="4" y="1278"/>
                    </a:lnTo>
                    <a:lnTo>
                      <a:pt x="4" y="1280"/>
                    </a:lnTo>
                    <a:lnTo>
                      <a:pt x="2" y="1280"/>
                    </a:lnTo>
                    <a:lnTo>
                      <a:pt x="1" y="1280"/>
                    </a:lnTo>
                    <a:lnTo>
                      <a:pt x="0" y="1279"/>
                    </a:lnTo>
                    <a:lnTo>
                      <a:pt x="0" y="1278"/>
                    </a:lnTo>
                    <a:close/>
                    <a:moveTo>
                      <a:pt x="0" y="1260"/>
                    </a:moveTo>
                    <a:lnTo>
                      <a:pt x="0" y="1234"/>
                    </a:lnTo>
                    <a:lnTo>
                      <a:pt x="0" y="1233"/>
                    </a:lnTo>
                    <a:lnTo>
                      <a:pt x="1" y="1233"/>
                    </a:lnTo>
                    <a:lnTo>
                      <a:pt x="1" y="1232"/>
                    </a:lnTo>
                    <a:lnTo>
                      <a:pt x="2" y="1232"/>
                    </a:lnTo>
                    <a:lnTo>
                      <a:pt x="4" y="1233"/>
                    </a:lnTo>
                    <a:lnTo>
                      <a:pt x="4" y="1234"/>
                    </a:lnTo>
                    <a:lnTo>
                      <a:pt x="4" y="1260"/>
                    </a:lnTo>
                    <a:lnTo>
                      <a:pt x="4" y="1261"/>
                    </a:lnTo>
                    <a:lnTo>
                      <a:pt x="2" y="1262"/>
                    </a:lnTo>
                    <a:lnTo>
                      <a:pt x="1" y="1261"/>
                    </a:lnTo>
                    <a:lnTo>
                      <a:pt x="0" y="1261"/>
                    </a:lnTo>
                    <a:lnTo>
                      <a:pt x="0" y="1260"/>
                    </a:lnTo>
                    <a:close/>
                    <a:moveTo>
                      <a:pt x="0" y="1216"/>
                    </a:moveTo>
                    <a:lnTo>
                      <a:pt x="0" y="1216"/>
                    </a:lnTo>
                    <a:lnTo>
                      <a:pt x="0" y="1215"/>
                    </a:lnTo>
                    <a:lnTo>
                      <a:pt x="1" y="1215"/>
                    </a:lnTo>
                    <a:lnTo>
                      <a:pt x="1" y="1214"/>
                    </a:lnTo>
                    <a:lnTo>
                      <a:pt x="2" y="1214"/>
                    </a:lnTo>
                    <a:lnTo>
                      <a:pt x="4" y="1215"/>
                    </a:lnTo>
                    <a:lnTo>
                      <a:pt x="4" y="1216"/>
                    </a:lnTo>
                    <a:lnTo>
                      <a:pt x="4" y="1217"/>
                    </a:lnTo>
                    <a:lnTo>
                      <a:pt x="2" y="1217"/>
                    </a:lnTo>
                    <a:lnTo>
                      <a:pt x="2" y="1218"/>
                    </a:lnTo>
                    <a:lnTo>
                      <a:pt x="1" y="1217"/>
                    </a:lnTo>
                    <a:lnTo>
                      <a:pt x="0" y="1216"/>
                    </a:lnTo>
                    <a:close/>
                    <a:moveTo>
                      <a:pt x="0" y="1198"/>
                    </a:moveTo>
                    <a:lnTo>
                      <a:pt x="0" y="1173"/>
                    </a:lnTo>
                    <a:lnTo>
                      <a:pt x="0" y="1172"/>
                    </a:lnTo>
                    <a:lnTo>
                      <a:pt x="1" y="1170"/>
                    </a:lnTo>
                    <a:lnTo>
                      <a:pt x="2" y="1170"/>
                    </a:lnTo>
                    <a:lnTo>
                      <a:pt x="4" y="1170"/>
                    </a:lnTo>
                    <a:lnTo>
                      <a:pt x="4" y="1173"/>
                    </a:lnTo>
                    <a:lnTo>
                      <a:pt x="4" y="1198"/>
                    </a:lnTo>
                    <a:lnTo>
                      <a:pt x="4" y="1199"/>
                    </a:lnTo>
                    <a:lnTo>
                      <a:pt x="2" y="1199"/>
                    </a:lnTo>
                    <a:lnTo>
                      <a:pt x="2" y="1200"/>
                    </a:lnTo>
                    <a:lnTo>
                      <a:pt x="1" y="1199"/>
                    </a:lnTo>
                    <a:lnTo>
                      <a:pt x="0" y="1198"/>
                    </a:lnTo>
                    <a:close/>
                    <a:moveTo>
                      <a:pt x="0" y="1154"/>
                    </a:moveTo>
                    <a:lnTo>
                      <a:pt x="0" y="1154"/>
                    </a:lnTo>
                    <a:lnTo>
                      <a:pt x="0" y="1153"/>
                    </a:lnTo>
                    <a:lnTo>
                      <a:pt x="1" y="1152"/>
                    </a:lnTo>
                    <a:lnTo>
                      <a:pt x="2" y="1152"/>
                    </a:lnTo>
                    <a:lnTo>
                      <a:pt x="4" y="1152"/>
                    </a:lnTo>
                    <a:lnTo>
                      <a:pt x="4" y="1154"/>
                    </a:lnTo>
                    <a:lnTo>
                      <a:pt x="4" y="1156"/>
                    </a:lnTo>
                    <a:lnTo>
                      <a:pt x="2" y="1156"/>
                    </a:lnTo>
                    <a:lnTo>
                      <a:pt x="1" y="1156"/>
                    </a:lnTo>
                    <a:lnTo>
                      <a:pt x="0" y="1154"/>
                    </a:lnTo>
                    <a:close/>
                    <a:moveTo>
                      <a:pt x="0" y="1136"/>
                    </a:moveTo>
                    <a:lnTo>
                      <a:pt x="0" y="1110"/>
                    </a:lnTo>
                    <a:lnTo>
                      <a:pt x="0" y="1109"/>
                    </a:lnTo>
                    <a:lnTo>
                      <a:pt x="1" y="1109"/>
                    </a:lnTo>
                    <a:lnTo>
                      <a:pt x="2" y="1109"/>
                    </a:lnTo>
                    <a:lnTo>
                      <a:pt x="4" y="1109"/>
                    </a:lnTo>
                    <a:lnTo>
                      <a:pt x="4" y="1110"/>
                    </a:lnTo>
                    <a:lnTo>
                      <a:pt x="4" y="1136"/>
                    </a:lnTo>
                    <a:lnTo>
                      <a:pt x="4" y="1137"/>
                    </a:lnTo>
                    <a:lnTo>
                      <a:pt x="2" y="1137"/>
                    </a:lnTo>
                    <a:lnTo>
                      <a:pt x="1" y="1137"/>
                    </a:lnTo>
                    <a:lnTo>
                      <a:pt x="0" y="1136"/>
                    </a:lnTo>
                    <a:close/>
                    <a:moveTo>
                      <a:pt x="0" y="1091"/>
                    </a:moveTo>
                    <a:lnTo>
                      <a:pt x="0" y="1091"/>
                    </a:lnTo>
                    <a:lnTo>
                      <a:pt x="0" y="1090"/>
                    </a:lnTo>
                    <a:lnTo>
                      <a:pt x="1" y="1090"/>
                    </a:lnTo>
                    <a:lnTo>
                      <a:pt x="2" y="1090"/>
                    </a:lnTo>
                    <a:lnTo>
                      <a:pt x="4" y="1090"/>
                    </a:lnTo>
                    <a:lnTo>
                      <a:pt x="4" y="1091"/>
                    </a:lnTo>
                    <a:lnTo>
                      <a:pt x="4" y="1093"/>
                    </a:lnTo>
                    <a:lnTo>
                      <a:pt x="2" y="1094"/>
                    </a:lnTo>
                    <a:lnTo>
                      <a:pt x="1" y="1094"/>
                    </a:lnTo>
                    <a:lnTo>
                      <a:pt x="1" y="1093"/>
                    </a:lnTo>
                    <a:lnTo>
                      <a:pt x="0" y="1093"/>
                    </a:lnTo>
                    <a:lnTo>
                      <a:pt x="0" y="1091"/>
                    </a:lnTo>
                    <a:close/>
                    <a:moveTo>
                      <a:pt x="0" y="1073"/>
                    </a:moveTo>
                    <a:lnTo>
                      <a:pt x="0" y="1048"/>
                    </a:lnTo>
                    <a:lnTo>
                      <a:pt x="0" y="1047"/>
                    </a:lnTo>
                    <a:lnTo>
                      <a:pt x="1" y="1047"/>
                    </a:lnTo>
                    <a:lnTo>
                      <a:pt x="1" y="1046"/>
                    </a:lnTo>
                    <a:lnTo>
                      <a:pt x="2" y="1046"/>
                    </a:lnTo>
                    <a:lnTo>
                      <a:pt x="4" y="1047"/>
                    </a:lnTo>
                    <a:lnTo>
                      <a:pt x="4" y="1048"/>
                    </a:lnTo>
                    <a:lnTo>
                      <a:pt x="4" y="1073"/>
                    </a:lnTo>
                    <a:lnTo>
                      <a:pt x="4" y="1074"/>
                    </a:lnTo>
                    <a:lnTo>
                      <a:pt x="2" y="1075"/>
                    </a:lnTo>
                    <a:lnTo>
                      <a:pt x="1" y="1075"/>
                    </a:lnTo>
                    <a:lnTo>
                      <a:pt x="1" y="1074"/>
                    </a:lnTo>
                    <a:lnTo>
                      <a:pt x="0" y="1074"/>
                    </a:lnTo>
                    <a:lnTo>
                      <a:pt x="0" y="1073"/>
                    </a:lnTo>
                    <a:close/>
                    <a:moveTo>
                      <a:pt x="0" y="1030"/>
                    </a:moveTo>
                    <a:lnTo>
                      <a:pt x="0" y="1030"/>
                    </a:lnTo>
                    <a:lnTo>
                      <a:pt x="0" y="1029"/>
                    </a:lnTo>
                    <a:lnTo>
                      <a:pt x="1" y="1029"/>
                    </a:lnTo>
                    <a:lnTo>
                      <a:pt x="1" y="1027"/>
                    </a:lnTo>
                    <a:lnTo>
                      <a:pt x="2" y="1027"/>
                    </a:lnTo>
                    <a:lnTo>
                      <a:pt x="4" y="1029"/>
                    </a:lnTo>
                    <a:lnTo>
                      <a:pt x="4" y="1030"/>
                    </a:lnTo>
                    <a:lnTo>
                      <a:pt x="4" y="1031"/>
                    </a:lnTo>
                    <a:lnTo>
                      <a:pt x="2" y="1031"/>
                    </a:lnTo>
                    <a:lnTo>
                      <a:pt x="1" y="1031"/>
                    </a:lnTo>
                    <a:lnTo>
                      <a:pt x="0" y="1030"/>
                    </a:lnTo>
                    <a:close/>
                    <a:moveTo>
                      <a:pt x="0" y="1011"/>
                    </a:moveTo>
                    <a:lnTo>
                      <a:pt x="0" y="985"/>
                    </a:lnTo>
                    <a:lnTo>
                      <a:pt x="1" y="984"/>
                    </a:lnTo>
                    <a:lnTo>
                      <a:pt x="2" y="984"/>
                    </a:lnTo>
                    <a:lnTo>
                      <a:pt x="4" y="984"/>
                    </a:lnTo>
                    <a:lnTo>
                      <a:pt x="4" y="985"/>
                    </a:lnTo>
                    <a:lnTo>
                      <a:pt x="4" y="1011"/>
                    </a:lnTo>
                    <a:lnTo>
                      <a:pt x="4" y="1013"/>
                    </a:lnTo>
                    <a:lnTo>
                      <a:pt x="2" y="1013"/>
                    </a:lnTo>
                    <a:lnTo>
                      <a:pt x="1" y="1013"/>
                    </a:lnTo>
                    <a:lnTo>
                      <a:pt x="0" y="1011"/>
                    </a:lnTo>
                    <a:close/>
                    <a:moveTo>
                      <a:pt x="0" y="967"/>
                    </a:moveTo>
                    <a:lnTo>
                      <a:pt x="0" y="967"/>
                    </a:lnTo>
                    <a:lnTo>
                      <a:pt x="1" y="966"/>
                    </a:lnTo>
                    <a:lnTo>
                      <a:pt x="2" y="966"/>
                    </a:lnTo>
                    <a:lnTo>
                      <a:pt x="4" y="966"/>
                    </a:lnTo>
                    <a:lnTo>
                      <a:pt x="4" y="967"/>
                    </a:lnTo>
                    <a:lnTo>
                      <a:pt x="4" y="968"/>
                    </a:lnTo>
                    <a:lnTo>
                      <a:pt x="2" y="969"/>
                    </a:lnTo>
                    <a:lnTo>
                      <a:pt x="1" y="968"/>
                    </a:lnTo>
                    <a:lnTo>
                      <a:pt x="0" y="968"/>
                    </a:lnTo>
                    <a:lnTo>
                      <a:pt x="0" y="967"/>
                    </a:lnTo>
                    <a:close/>
                    <a:moveTo>
                      <a:pt x="0" y="949"/>
                    </a:moveTo>
                    <a:lnTo>
                      <a:pt x="0" y="923"/>
                    </a:lnTo>
                    <a:lnTo>
                      <a:pt x="0" y="922"/>
                    </a:lnTo>
                    <a:lnTo>
                      <a:pt x="1" y="922"/>
                    </a:lnTo>
                    <a:lnTo>
                      <a:pt x="1" y="921"/>
                    </a:lnTo>
                    <a:lnTo>
                      <a:pt x="2" y="921"/>
                    </a:lnTo>
                    <a:lnTo>
                      <a:pt x="4" y="922"/>
                    </a:lnTo>
                    <a:lnTo>
                      <a:pt x="4" y="923"/>
                    </a:lnTo>
                    <a:lnTo>
                      <a:pt x="4" y="949"/>
                    </a:lnTo>
                    <a:lnTo>
                      <a:pt x="4" y="950"/>
                    </a:lnTo>
                    <a:lnTo>
                      <a:pt x="2" y="951"/>
                    </a:lnTo>
                    <a:lnTo>
                      <a:pt x="1" y="950"/>
                    </a:lnTo>
                    <a:lnTo>
                      <a:pt x="0" y="950"/>
                    </a:lnTo>
                    <a:lnTo>
                      <a:pt x="0" y="949"/>
                    </a:lnTo>
                    <a:close/>
                    <a:moveTo>
                      <a:pt x="0" y="905"/>
                    </a:moveTo>
                    <a:lnTo>
                      <a:pt x="0" y="905"/>
                    </a:lnTo>
                    <a:lnTo>
                      <a:pt x="0" y="904"/>
                    </a:lnTo>
                    <a:lnTo>
                      <a:pt x="1" y="904"/>
                    </a:lnTo>
                    <a:lnTo>
                      <a:pt x="1" y="903"/>
                    </a:lnTo>
                    <a:lnTo>
                      <a:pt x="2" y="903"/>
                    </a:lnTo>
                    <a:lnTo>
                      <a:pt x="4" y="904"/>
                    </a:lnTo>
                    <a:lnTo>
                      <a:pt x="4" y="905"/>
                    </a:lnTo>
                    <a:lnTo>
                      <a:pt x="4" y="906"/>
                    </a:lnTo>
                    <a:lnTo>
                      <a:pt x="2" y="906"/>
                    </a:lnTo>
                    <a:lnTo>
                      <a:pt x="2" y="907"/>
                    </a:lnTo>
                    <a:lnTo>
                      <a:pt x="1" y="906"/>
                    </a:lnTo>
                    <a:lnTo>
                      <a:pt x="0" y="905"/>
                    </a:lnTo>
                    <a:close/>
                    <a:moveTo>
                      <a:pt x="0" y="887"/>
                    </a:moveTo>
                    <a:lnTo>
                      <a:pt x="0" y="862"/>
                    </a:lnTo>
                    <a:lnTo>
                      <a:pt x="0" y="861"/>
                    </a:lnTo>
                    <a:lnTo>
                      <a:pt x="1" y="859"/>
                    </a:lnTo>
                    <a:lnTo>
                      <a:pt x="2" y="859"/>
                    </a:lnTo>
                    <a:lnTo>
                      <a:pt x="4" y="859"/>
                    </a:lnTo>
                    <a:lnTo>
                      <a:pt x="4" y="862"/>
                    </a:lnTo>
                    <a:lnTo>
                      <a:pt x="4" y="887"/>
                    </a:lnTo>
                    <a:lnTo>
                      <a:pt x="4" y="888"/>
                    </a:lnTo>
                    <a:lnTo>
                      <a:pt x="2" y="888"/>
                    </a:lnTo>
                    <a:lnTo>
                      <a:pt x="2" y="889"/>
                    </a:lnTo>
                    <a:lnTo>
                      <a:pt x="1" y="888"/>
                    </a:lnTo>
                    <a:lnTo>
                      <a:pt x="0" y="887"/>
                    </a:lnTo>
                    <a:close/>
                    <a:moveTo>
                      <a:pt x="0" y="843"/>
                    </a:moveTo>
                    <a:lnTo>
                      <a:pt x="0" y="843"/>
                    </a:lnTo>
                    <a:lnTo>
                      <a:pt x="0" y="842"/>
                    </a:lnTo>
                    <a:lnTo>
                      <a:pt x="1" y="841"/>
                    </a:lnTo>
                    <a:lnTo>
                      <a:pt x="2" y="841"/>
                    </a:lnTo>
                    <a:lnTo>
                      <a:pt x="4" y="841"/>
                    </a:lnTo>
                    <a:lnTo>
                      <a:pt x="4" y="843"/>
                    </a:lnTo>
                    <a:lnTo>
                      <a:pt x="4" y="845"/>
                    </a:lnTo>
                    <a:lnTo>
                      <a:pt x="2" y="845"/>
                    </a:lnTo>
                    <a:lnTo>
                      <a:pt x="1" y="845"/>
                    </a:lnTo>
                    <a:lnTo>
                      <a:pt x="0" y="843"/>
                    </a:lnTo>
                    <a:close/>
                    <a:moveTo>
                      <a:pt x="0" y="825"/>
                    </a:moveTo>
                    <a:lnTo>
                      <a:pt x="0" y="799"/>
                    </a:lnTo>
                    <a:lnTo>
                      <a:pt x="0" y="798"/>
                    </a:lnTo>
                    <a:lnTo>
                      <a:pt x="1" y="798"/>
                    </a:lnTo>
                    <a:lnTo>
                      <a:pt x="2" y="798"/>
                    </a:lnTo>
                    <a:lnTo>
                      <a:pt x="4" y="798"/>
                    </a:lnTo>
                    <a:lnTo>
                      <a:pt x="4" y="799"/>
                    </a:lnTo>
                    <a:lnTo>
                      <a:pt x="4" y="825"/>
                    </a:lnTo>
                    <a:lnTo>
                      <a:pt x="4" y="826"/>
                    </a:lnTo>
                    <a:lnTo>
                      <a:pt x="2" y="826"/>
                    </a:lnTo>
                    <a:lnTo>
                      <a:pt x="1" y="826"/>
                    </a:lnTo>
                    <a:lnTo>
                      <a:pt x="0" y="825"/>
                    </a:lnTo>
                    <a:close/>
                    <a:moveTo>
                      <a:pt x="0" y="780"/>
                    </a:moveTo>
                    <a:lnTo>
                      <a:pt x="0" y="780"/>
                    </a:lnTo>
                    <a:lnTo>
                      <a:pt x="0" y="779"/>
                    </a:lnTo>
                    <a:lnTo>
                      <a:pt x="1" y="779"/>
                    </a:lnTo>
                    <a:lnTo>
                      <a:pt x="2" y="779"/>
                    </a:lnTo>
                    <a:lnTo>
                      <a:pt x="4" y="779"/>
                    </a:lnTo>
                    <a:lnTo>
                      <a:pt x="4" y="780"/>
                    </a:lnTo>
                    <a:lnTo>
                      <a:pt x="4" y="782"/>
                    </a:lnTo>
                    <a:lnTo>
                      <a:pt x="2" y="783"/>
                    </a:lnTo>
                    <a:lnTo>
                      <a:pt x="1" y="783"/>
                    </a:lnTo>
                    <a:lnTo>
                      <a:pt x="1" y="782"/>
                    </a:lnTo>
                    <a:lnTo>
                      <a:pt x="0" y="782"/>
                    </a:lnTo>
                    <a:lnTo>
                      <a:pt x="0" y="780"/>
                    </a:lnTo>
                    <a:close/>
                    <a:moveTo>
                      <a:pt x="0" y="762"/>
                    </a:moveTo>
                    <a:lnTo>
                      <a:pt x="0" y="737"/>
                    </a:lnTo>
                    <a:lnTo>
                      <a:pt x="0" y="736"/>
                    </a:lnTo>
                    <a:lnTo>
                      <a:pt x="1" y="736"/>
                    </a:lnTo>
                    <a:lnTo>
                      <a:pt x="1" y="735"/>
                    </a:lnTo>
                    <a:lnTo>
                      <a:pt x="2" y="735"/>
                    </a:lnTo>
                    <a:lnTo>
                      <a:pt x="4" y="736"/>
                    </a:lnTo>
                    <a:lnTo>
                      <a:pt x="4" y="737"/>
                    </a:lnTo>
                    <a:lnTo>
                      <a:pt x="4" y="762"/>
                    </a:lnTo>
                    <a:lnTo>
                      <a:pt x="4" y="763"/>
                    </a:lnTo>
                    <a:lnTo>
                      <a:pt x="2" y="764"/>
                    </a:lnTo>
                    <a:lnTo>
                      <a:pt x="1" y="764"/>
                    </a:lnTo>
                    <a:lnTo>
                      <a:pt x="1" y="763"/>
                    </a:lnTo>
                    <a:lnTo>
                      <a:pt x="0" y="763"/>
                    </a:lnTo>
                    <a:lnTo>
                      <a:pt x="0" y="762"/>
                    </a:lnTo>
                    <a:close/>
                    <a:moveTo>
                      <a:pt x="0" y="719"/>
                    </a:moveTo>
                    <a:lnTo>
                      <a:pt x="0" y="719"/>
                    </a:lnTo>
                    <a:lnTo>
                      <a:pt x="0" y="718"/>
                    </a:lnTo>
                    <a:lnTo>
                      <a:pt x="1" y="718"/>
                    </a:lnTo>
                    <a:lnTo>
                      <a:pt x="1" y="716"/>
                    </a:lnTo>
                    <a:lnTo>
                      <a:pt x="2" y="716"/>
                    </a:lnTo>
                    <a:lnTo>
                      <a:pt x="4" y="718"/>
                    </a:lnTo>
                    <a:lnTo>
                      <a:pt x="4" y="719"/>
                    </a:lnTo>
                    <a:lnTo>
                      <a:pt x="4" y="720"/>
                    </a:lnTo>
                    <a:lnTo>
                      <a:pt x="2" y="720"/>
                    </a:lnTo>
                    <a:lnTo>
                      <a:pt x="1" y="720"/>
                    </a:lnTo>
                    <a:lnTo>
                      <a:pt x="0" y="719"/>
                    </a:lnTo>
                    <a:close/>
                    <a:moveTo>
                      <a:pt x="0" y="700"/>
                    </a:moveTo>
                    <a:lnTo>
                      <a:pt x="0" y="674"/>
                    </a:lnTo>
                    <a:lnTo>
                      <a:pt x="1" y="673"/>
                    </a:lnTo>
                    <a:lnTo>
                      <a:pt x="2" y="673"/>
                    </a:lnTo>
                    <a:lnTo>
                      <a:pt x="4" y="673"/>
                    </a:lnTo>
                    <a:lnTo>
                      <a:pt x="4" y="674"/>
                    </a:lnTo>
                    <a:lnTo>
                      <a:pt x="4" y="700"/>
                    </a:lnTo>
                    <a:lnTo>
                      <a:pt x="4" y="702"/>
                    </a:lnTo>
                    <a:lnTo>
                      <a:pt x="2" y="702"/>
                    </a:lnTo>
                    <a:lnTo>
                      <a:pt x="1" y="702"/>
                    </a:lnTo>
                    <a:lnTo>
                      <a:pt x="0" y="700"/>
                    </a:lnTo>
                    <a:close/>
                    <a:moveTo>
                      <a:pt x="0" y="656"/>
                    </a:moveTo>
                    <a:lnTo>
                      <a:pt x="0" y="656"/>
                    </a:lnTo>
                    <a:lnTo>
                      <a:pt x="1" y="655"/>
                    </a:lnTo>
                    <a:lnTo>
                      <a:pt x="2" y="655"/>
                    </a:lnTo>
                    <a:lnTo>
                      <a:pt x="4" y="655"/>
                    </a:lnTo>
                    <a:lnTo>
                      <a:pt x="4" y="656"/>
                    </a:lnTo>
                    <a:lnTo>
                      <a:pt x="4" y="657"/>
                    </a:lnTo>
                    <a:lnTo>
                      <a:pt x="2" y="658"/>
                    </a:lnTo>
                    <a:lnTo>
                      <a:pt x="1" y="657"/>
                    </a:lnTo>
                    <a:lnTo>
                      <a:pt x="0" y="657"/>
                    </a:lnTo>
                    <a:lnTo>
                      <a:pt x="0" y="656"/>
                    </a:lnTo>
                    <a:close/>
                    <a:moveTo>
                      <a:pt x="0" y="638"/>
                    </a:moveTo>
                    <a:lnTo>
                      <a:pt x="0" y="612"/>
                    </a:lnTo>
                    <a:lnTo>
                      <a:pt x="0" y="611"/>
                    </a:lnTo>
                    <a:lnTo>
                      <a:pt x="1" y="611"/>
                    </a:lnTo>
                    <a:lnTo>
                      <a:pt x="1" y="610"/>
                    </a:lnTo>
                    <a:lnTo>
                      <a:pt x="2" y="610"/>
                    </a:lnTo>
                    <a:lnTo>
                      <a:pt x="4" y="611"/>
                    </a:lnTo>
                    <a:lnTo>
                      <a:pt x="4" y="612"/>
                    </a:lnTo>
                    <a:lnTo>
                      <a:pt x="4" y="638"/>
                    </a:lnTo>
                    <a:lnTo>
                      <a:pt x="4" y="639"/>
                    </a:lnTo>
                    <a:lnTo>
                      <a:pt x="2" y="640"/>
                    </a:lnTo>
                    <a:lnTo>
                      <a:pt x="1" y="640"/>
                    </a:lnTo>
                    <a:lnTo>
                      <a:pt x="1" y="639"/>
                    </a:lnTo>
                    <a:lnTo>
                      <a:pt x="0" y="639"/>
                    </a:lnTo>
                    <a:lnTo>
                      <a:pt x="0" y="638"/>
                    </a:lnTo>
                    <a:close/>
                    <a:moveTo>
                      <a:pt x="0" y="594"/>
                    </a:moveTo>
                    <a:lnTo>
                      <a:pt x="0" y="594"/>
                    </a:lnTo>
                    <a:lnTo>
                      <a:pt x="0" y="593"/>
                    </a:lnTo>
                    <a:lnTo>
                      <a:pt x="1" y="593"/>
                    </a:lnTo>
                    <a:lnTo>
                      <a:pt x="1" y="592"/>
                    </a:lnTo>
                    <a:lnTo>
                      <a:pt x="2" y="592"/>
                    </a:lnTo>
                    <a:lnTo>
                      <a:pt x="4" y="593"/>
                    </a:lnTo>
                    <a:lnTo>
                      <a:pt x="4" y="594"/>
                    </a:lnTo>
                    <a:lnTo>
                      <a:pt x="4" y="595"/>
                    </a:lnTo>
                    <a:lnTo>
                      <a:pt x="2" y="595"/>
                    </a:lnTo>
                    <a:lnTo>
                      <a:pt x="2" y="596"/>
                    </a:lnTo>
                    <a:lnTo>
                      <a:pt x="1" y="595"/>
                    </a:lnTo>
                    <a:lnTo>
                      <a:pt x="0" y="594"/>
                    </a:lnTo>
                    <a:close/>
                    <a:moveTo>
                      <a:pt x="0" y="576"/>
                    </a:moveTo>
                    <a:lnTo>
                      <a:pt x="0" y="551"/>
                    </a:lnTo>
                    <a:lnTo>
                      <a:pt x="0" y="550"/>
                    </a:lnTo>
                    <a:lnTo>
                      <a:pt x="1" y="548"/>
                    </a:lnTo>
                    <a:lnTo>
                      <a:pt x="2" y="548"/>
                    </a:lnTo>
                    <a:lnTo>
                      <a:pt x="4" y="548"/>
                    </a:lnTo>
                    <a:lnTo>
                      <a:pt x="4" y="551"/>
                    </a:lnTo>
                    <a:lnTo>
                      <a:pt x="4" y="576"/>
                    </a:lnTo>
                    <a:lnTo>
                      <a:pt x="4" y="577"/>
                    </a:lnTo>
                    <a:lnTo>
                      <a:pt x="2" y="577"/>
                    </a:lnTo>
                    <a:lnTo>
                      <a:pt x="2" y="578"/>
                    </a:lnTo>
                    <a:lnTo>
                      <a:pt x="1" y="577"/>
                    </a:lnTo>
                    <a:lnTo>
                      <a:pt x="0" y="576"/>
                    </a:lnTo>
                    <a:close/>
                    <a:moveTo>
                      <a:pt x="0" y="532"/>
                    </a:moveTo>
                    <a:lnTo>
                      <a:pt x="0" y="532"/>
                    </a:lnTo>
                    <a:lnTo>
                      <a:pt x="0" y="531"/>
                    </a:lnTo>
                    <a:lnTo>
                      <a:pt x="1" y="530"/>
                    </a:lnTo>
                    <a:lnTo>
                      <a:pt x="2" y="530"/>
                    </a:lnTo>
                    <a:lnTo>
                      <a:pt x="4" y="530"/>
                    </a:lnTo>
                    <a:lnTo>
                      <a:pt x="4" y="532"/>
                    </a:lnTo>
                    <a:lnTo>
                      <a:pt x="4" y="534"/>
                    </a:lnTo>
                    <a:lnTo>
                      <a:pt x="2" y="534"/>
                    </a:lnTo>
                    <a:lnTo>
                      <a:pt x="1" y="534"/>
                    </a:lnTo>
                    <a:lnTo>
                      <a:pt x="0" y="532"/>
                    </a:lnTo>
                    <a:close/>
                    <a:moveTo>
                      <a:pt x="0" y="514"/>
                    </a:moveTo>
                    <a:lnTo>
                      <a:pt x="0" y="488"/>
                    </a:lnTo>
                    <a:lnTo>
                      <a:pt x="0" y="487"/>
                    </a:lnTo>
                    <a:lnTo>
                      <a:pt x="1" y="487"/>
                    </a:lnTo>
                    <a:lnTo>
                      <a:pt x="2" y="487"/>
                    </a:lnTo>
                    <a:lnTo>
                      <a:pt x="4" y="487"/>
                    </a:lnTo>
                    <a:lnTo>
                      <a:pt x="4" y="488"/>
                    </a:lnTo>
                    <a:lnTo>
                      <a:pt x="4" y="514"/>
                    </a:lnTo>
                    <a:lnTo>
                      <a:pt x="4" y="515"/>
                    </a:lnTo>
                    <a:lnTo>
                      <a:pt x="2" y="515"/>
                    </a:lnTo>
                    <a:lnTo>
                      <a:pt x="1" y="515"/>
                    </a:lnTo>
                    <a:lnTo>
                      <a:pt x="0" y="514"/>
                    </a:lnTo>
                    <a:close/>
                    <a:moveTo>
                      <a:pt x="0" y="469"/>
                    </a:moveTo>
                    <a:lnTo>
                      <a:pt x="0" y="469"/>
                    </a:lnTo>
                    <a:lnTo>
                      <a:pt x="0" y="468"/>
                    </a:lnTo>
                    <a:lnTo>
                      <a:pt x="1" y="468"/>
                    </a:lnTo>
                    <a:lnTo>
                      <a:pt x="2" y="468"/>
                    </a:lnTo>
                    <a:lnTo>
                      <a:pt x="4" y="468"/>
                    </a:lnTo>
                    <a:lnTo>
                      <a:pt x="4" y="469"/>
                    </a:lnTo>
                    <a:lnTo>
                      <a:pt x="4" y="471"/>
                    </a:lnTo>
                    <a:lnTo>
                      <a:pt x="2" y="472"/>
                    </a:lnTo>
                    <a:lnTo>
                      <a:pt x="1" y="472"/>
                    </a:lnTo>
                    <a:lnTo>
                      <a:pt x="1" y="471"/>
                    </a:lnTo>
                    <a:lnTo>
                      <a:pt x="0" y="471"/>
                    </a:lnTo>
                    <a:lnTo>
                      <a:pt x="0" y="469"/>
                    </a:lnTo>
                    <a:close/>
                    <a:moveTo>
                      <a:pt x="0" y="451"/>
                    </a:moveTo>
                    <a:lnTo>
                      <a:pt x="0" y="426"/>
                    </a:lnTo>
                    <a:lnTo>
                      <a:pt x="0" y="425"/>
                    </a:lnTo>
                    <a:lnTo>
                      <a:pt x="1" y="425"/>
                    </a:lnTo>
                    <a:lnTo>
                      <a:pt x="1" y="424"/>
                    </a:lnTo>
                    <a:lnTo>
                      <a:pt x="2" y="424"/>
                    </a:lnTo>
                    <a:lnTo>
                      <a:pt x="4" y="425"/>
                    </a:lnTo>
                    <a:lnTo>
                      <a:pt x="4" y="426"/>
                    </a:lnTo>
                    <a:lnTo>
                      <a:pt x="4" y="451"/>
                    </a:lnTo>
                    <a:lnTo>
                      <a:pt x="4" y="452"/>
                    </a:lnTo>
                    <a:lnTo>
                      <a:pt x="2" y="453"/>
                    </a:lnTo>
                    <a:lnTo>
                      <a:pt x="1" y="453"/>
                    </a:lnTo>
                    <a:lnTo>
                      <a:pt x="1" y="452"/>
                    </a:lnTo>
                    <a:lnTo>
                      <a:pt x="0" y="452"/>
                    </a:lnTo>
                    <a:lnTo>
                      <a:pt x="0" y="451"/>
                    </a:lnTo>
                    <a:close/>
                    <a:moveTo>
                      <a:pt x="0" y="408"/>
                    </a:moveTo>
                    <a:lnTo>
                      <a:pt x="0" y="408"/>
                    </a:lnTo>
                    <a:lnTo>
                      <a:pt x="0" y="407"/>
                    </a:lnTo>
                    <a:lnTo>
                      <a:pt x="1" y="407"/>
                    </a:lnTo>
                    <a:lnTo>
                      <a:pt x="1" y="405"/>
                    </a:lnTo>
                    <a:lnTo>
                      <a:pt x="2" y="405"/>
                    </a:lnTo>
                    <a:lnTo>
                      <a:pt x="4" y="407"/>
                    </a:lnTo>
                    <a:lnTo>
                      <a:pt x="4" y="408"/>
                    </a:lnTo>
                    <a:lnTo>
                      <a:pt x="4" y="409"/>
                    </a:lnTo>
                    <a:lnTo>
                      <a:pt x="2" y="409"/>
                    </a:lnTo>
                    <a:lnTo>
                      <a:pt x="1" y="409"/>
                    </a:lnTo>
                    <a:lnTo>
                      <a:pt x="0" y="408"/>
                    </a:lnTo>
                    <a:close/>
                    <a:moveTo>
                      <a:pt x="0" y="389"/>
                    </a:moveTo>
                    <a:lnTo>
                      <a:pt x="0" y="363"/>
                    </a:lnTo>
                    <a:lnTo>
                      <a:pt x="1" y="362"/>
                    </a:lnTo>
                    <a:lnTo>
                      <a:pt x="2" y="362"/>
                    </a:lnTo>
                    <a:lnTo>
                      <a:pt x="4" y="362"/>
                    </a:lnTo>
                    <a:lnTo>
                      <a:pt x="4" y="363"/>
                    </a:lnTo>
                    <a:lnTo>
                      <a:pt x="4" y="389"/>
                    </a:lnTo>
                    <a:lnTo>
                      <a:pt x="4" y="391"/>
                    </a:lnTo>
                    <a:lnTo>
                      <a:pt x="2" y="391"/>
                    </a:lnTo>
                    <a:lnTo>
                      <a:pt x="1" y="391"/>
                    </a:lnTo>
                    <a:lnTo>
                      <a:pt x="0" y="389"/>
                    </a:lnTo>
                    <a:close/>
                    <a:moveTo>
                      <a:pt x="0" y="345"/>
                    </a:moveTo>
                    <a:lnTo>
                      <a:pt x="0" y="345"/>
                    </a:lnTo>
                    <a:lnTo>
                      <a:pt x="1" y="344"/>
                    </a:lnTo>
                    <a:lnTo>
                      <a:pt x="2" y="344"/>
                    </a:lnTo>
                    <a:lnTo>
                      <a:pt x="4" y="344"/>
                    </a:lnTo>
                    <a:lnTo>
                      <a:pt x="4" y="345"/>
                    </a:lnTo>
                    <a:lnTo>
                      <a:pt x="4" y="346"/>
                    </a:lnTo>
                    <a:lnTo>
                      <a:pt x="2" y="347"/>
                    </a:lnTo>
                    <a:lnTo>
                      <a:pt x="1" y="347"/>
                    </a:lnTo>
                    <a:lnTo>
                      <a:pt x="1" y="346"/>
                    </a:lnTo>
                    <a:lnTo>
                      <a:pt x="0" y="346"/>
                    </a:lnTo>
                    <a:lnTo>
                      <a:pt x="0" y="345"/>
                    </a:lnTo>
                    <a:close/>
                    <a:moveTo>
                      <a:pt x="0" y="327"/>
                    </a:moveTo>
                    <a:lnTo>
                      <a:pt x="0" y="301"/>
                    </a:lnTo>
                    <a:lnTo>
                      <a:pt x="0" y="300"/>
                    </a:lnTo>
                    <a:lnTo>
                      <a:pt x="1" y="300"/>
                    </a:lnTo>
                    <a:lnTo>
                      <a:pt x="1" y="299"/>
                    </a:lnTo>
                    <a:lnTo>
                      <a:pt x="2" y="299"/>
                    </a:lnTo>
                    <a:lnTo>
                      <a:pt x="4" y="300"/>
                    </a:lnTo>
                    <a:lnTo>
                      <a:pt x="4" y="301"/>
                    </a:lnTo>
                    <a:lnTo>
                      <a:pt x="4" y="327"/>
                    </a:lnTo>
                    <a:lnTo>
                      <a:pt x="4" y="328"/>
                    </a:lnTo>
                    <a:lnTo>
                      <a:pt x="2" y="329"/>
                    </a:lnTo>
                    <a:lnTo>
                      <a:pt x="1" y="329"/>
                    </a:lnTo>
                    <a:lnTo>
                      <a:pt x="1" y="328"/>
                    </a:lnTo>
                    <a:lnTo>
                      <a:pt x="0" y="328"/>
                    </a:lnTo>
                    <a:lnTo>
                      <a:pt x="0" y="327"/>
                    </a:lnTo>
                    <a:close/>
                    <a:moveTo>
                      <a:pt x="0" y="283"/>
                    </a:moveTo>
                    <a:lnTo>
                      <a:pt x="0" y="283"/>
                    </a:lnTo>
                    <a:lnTo>
                      <a:pt x="0" y="282"/>
                    </a:lnTo>
                    <a:lnTo>
                      <a:pt x="1" y="282"/>
                    </a:lnTo>
                    <a:lnTo>
                      <a:pt x="1" y="281"/>
                    </a:lnTo>
                    <a:lnTo>
                      <a:pt x="2" y="281"/>
                    </a:lnTo>
                    <a:lnTo>
                      <a:pt x="4" y="282"/>
                    </a:lnTo>
                    <a:lnTo>
                      <a:pt x="4" y="283"/>
                    </a:lnTo>
                    <a:lnTo>
                      <a:pt x="4" y="284"/>
                    </a:lnTo>
                    <a:lnTo>
                      <a:pt x="2" y="284"/>
                    </a:lnTo>
                    <a:lnTo>
                      <a:pt x="2" y="285"/>
                    </a:lnTo>
                    <a:lnTo>
                      <a:pt x="1" y="284"/>
                    </a:lnTo>
                    <a:lnTo>
                      <a:pt x="0" y="283"/>
                    </a:lnTo>
                    <a:close/>
                    <a:moveTo>
                      <a:pt x="0" y="265"/>
                    </a:moveTo>
                    <a:lnTo>
                      <a:pt x="0" y="240"/>
                    </a:lnTo>
                    <a:lnTo>
                      <a:pt x="0" y="239"/>
                    </a:lnTo>
                    <a:lnTo>
                      <a:pt x="1" y="237"/>
                    </a:lnTo>
                    <a:lnTo>
                      <a:pt x="2" y="237"/>
                    </a:lnTo>
                    <a:lnTo>
                      <a:pt x="4" y="237"/>
                    </a:lnTo>
                    <a:lnTo>
                      <a:pt x="4" y="240"/>
                    </a:lnTo>
                    <a:lnTo>
                      <a:pt x="4" y="265"/>
                    </a:lnTo>
                    <a:lnTo>
                      <a:pt x="4" y="266"/>
                    </a:lnTo>
                    <a:lnTo>
                      <a:pt x="2" y="266"/>
                    </a:lnTo>
                    <a:lnTo>
                      <a:pt x="2" y="267"/>
                    </a:lnTo>
                    <a:lnTo>
                      <a:pt x="1" y="266"/>
                    </a:lnTo>
                    <a:lnTo>
                      <a:pt x="0" y="265"/>
                    </a:lnTo>
                    <a:close/>
                    <a:moveTo>
                      <a:pt x="0" y="221"/>
                    </a:moveTo>
                    <a:lnTo>
                      <a:pt x="0" y="221"/>
                    </a:lnTo>
                    <a:lnTo>
                      <a:pt x="0" y="220"/>
                    </a:lnTo>
                    <a:lnTo>
                      <a:pt x="1" y="219"/>
                    </a:lnTo>
                    <a:lnTo>
                      <a:pt x="2" y="219"/>
                    </a:lnTo>
                    <a:lnTo>
                      <a:pt x="4" y="219"/>
                    </a:lnTo>
                    <a:lnTo>
                      <a:pt x="4" y="221"/>
                    </a:lnTo>
                    <a:lnTo>
                      <a:pt x="4" y="223"/>
                    </a:lnTo>
                    <a:lnTo>
                      <a:pt x="2" y="223"/>
                    </a:lnTo>
                    <a:lnTo>
                      <a:pt x="1" y="223"/>
                    </a:lnTo>
                    <a:lnTo>
                      <a:pt x="0" y="221"/>
                    </a:lnTo>
                    <a:close/>
                    <a:moveTo>
                      <a:pt x="0" y="203"/>
                    </a:moveTo>
                    <a:lnTo>
                      <a:pt x="0" y="177"/>
                    </a:lnTo>
                    <a:lnTo>
                      <a:pt x="0" y="176"/>
                    </a:lnTo>
                    <a:lnTo>
                      <a:pt x="1" y="176"/>
                    </a:lnTo>
                    <a:lnTo>
                      <a:pt x="2" y="176"/>
                    </a:lnTo>
                    <a:lnTo>
                      <a:pt x="4" y="176"/>
                    </a:lnTo>
                    <a:lnTo>
                      <a:pt x="4" y="177"/>
                    </a:lnTo>
                    <a:lnTo>
                      <a:pt x="4" y="203"/>
                    </a:lnTo>
                    <a:lnTo>
                      <a:pt x="4" y="204"/>
                    </a:lnTo>
                    <a:lnTo>
                      <a:pt x="2" y="204"/>
                    </a:lnTo>
                    <a:lnTo>
                      <a:pt x="1" y="204"/>
                    </a:lnTo>
                    <a:lnTo>
                      <a:pt x="0" y="203"/>
                    </a:lnTo>
                    <a:close/>
                    <a:moveTo>
                      <a:pt x="0" y="158"/>
                    </a:moveTo>
                    <a:lnTo>
                      <a:pt x="0" y="158"/>
                    </a:lnTo>
                    <a:lnTo>
                      <a:pt x="0" y="157"/>
                    </a:lnTo>
                    <a:lnTo>
                      <a:pt x="1" y="157"/>
                    </a:lnTo>
                    <a:lnTo>
                      <a:pt x="2" y="157"/>
                    </a:lnTo>
                    <a:lnTo>
                      <a:pt x="4" y="157"/>
                    </a:lnTo>
                    <a:lnTo>
                      <a:pt x="4" y="158"/>
                    </a:lnTo>
                    <a:lnTo>
                      <a:pt x="4" y="160"/>
                    </a:lnTo>
                    <a:lnTo>
                      <a:pt x="2" y="161"/>
                    </a:lnTo>
                    <a:lnTo>
                      <a:pt x="1" y="160"/>
                    </a:lnTo>
                    <a:lnTo>
                      <a:pt x="0" y="160"/>
                    </a:lnTo>
                    <a:lnTo>
                      <a:pt x="0" y="158"/>
                    </a:lnTo>
                    <a:close/>
                    <a:moveTo>
                      <a:pt x="0" y="140"/>
                    </a:moveTo>
                    <a:lnTo>
                      <a:pt x="0" y="115"/>
                    </a:lnTo>
                    <a:lnTo>
                      <a:pt x="0" y="114"/>
                    </a:lnTo>
                    <a:lnTo>
                      <a:pt x="1" y="113"/>
                    </a:lnTo>
                    <a:lnTo>
                      <a:pt x="2" y="113"/>
                    </a:lnTo>
                    <a:lnTo>
                      <a:pt x="4" y="113"/>
                    </a:lnTo>
                    <a:lnTo>
                      <a:pt x="4" y="115"/>
                    </a:lnTo>
                    <a:lnTo>
                      <a:pt x="4" y="140"/>
                    </a:lnTo>
                    <a:lnTo>
                      <a:pt x="4" y="141"/>
                    </a:lnTo>
                    <a:lnTo>
                      <a:pt x="2" y="142"/>
                    </a:lnTo>
                    <a:lnTo>
                      <a:pt x="1" y="141"/>
                    </a:lnTo>
                    <a:lnTo>
                      <a:pt x="0" y="141"/>
                    </a:lnTo>
                    <a:lnTo>
                      <a:pt x="0" y="140"/>
                    </a:lnTo>
                    <a:close/>
                    <a:moveTo>
                      <a:pt x="0" y="97"/>
                    </a:moveTo>
                    <a:lnTo>
                      <a:pt x="0" y="97"/>
                    </a:lnTo>
                    <a:lnTo>
                      <a:pt x="0" y="96"/>
                    </a:lnTo>
                    <a:lnTo>
                      <a:pt x="1" y="94"/>
                    </a:lnTo>
                    <a:lnTo>
                      <a:pt x="2" y="94"/>
                    </a:lnTo>
                    <a:lnTo>
                      <a:pt x="4" y="94"/>
                    </a:lnTo>
                    <a:lnTo>
                      <a:pt x="4" y="97"/>
                    </a:lnTo>
                    <a:lnTo>
                      <a:pt x="4" y="98"/>
                    </a:lnTo>
                    <a:lnTo>
                      <a:pt x="2" y="98"/>
                    </a:lnTo>
                    <a:lnTo>
                      <a:pt x="1" y="98"/>
                    </a:lnTo>
                    <a:lnTo>
                      <a:pt x="0" y="97"/>
                    </a:lnTo>
                    <a:close/>
                    <a:moveTo>
                      <a:pt x="0" y="78"/>
                    </a:moveTo>
                    <a:lnTo>
                      <a:pt x="0" y="52"/>
                    </a:lnTo>
                    <a:lnTo>
                      <a:pt x="1" y="51"/>
                    </a:lnTo>
                    <a:lnTo>
                      <a:pt x="2" y="51"/>
                    </a:lnTo>
                    <a:lnTo>
                      <a:pt x="4" y="51"/>
                    </a:lnTo>
                    <a:lnTo>
                      <a:pt x="4" y="52"/>
                    </a:lnTo>
                    <a:lnTo>
                      <a:pt x="4" y="78"/>
                    </a:lnTo>
                    <a:lnTo>
                      <a:pt x="4" y="80"/>
                    </a:lnTo>
                    <a:lnTo>
                      <a:pt x="2" y="80"/>
                    </a:lnTo>
                    <a:lnTo>
                      <a:pt x="1" y="80"/>
                    </a:lnTo>
                    <a:lnTo>
                      <a:pt x="0" y="78"/>
                    </a:lnTo>
                    <a:close/>
                    <a:moveTo>
                      <a:pt x="0" y="34"/>
                    </a:moveTo>
                    <a:lnTo>
                      <a:pt x="0" y="34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2" y="36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0" y="34"/>
                    </a:lnTo>
                    <a:close/>
                    <a:moveTo>
                      <a:pt x="0" y="16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23" name="Freeform 151"/>
              <p:cNvSpPr>
                <a:spLocks noEditPoints="1"/>
              </p:cNvSpPr>
              <p:nvPr/>
            </p:nvSpPr>
            <p:spPr bwMode="auto">
              <a:xfrm>
                <a:off x="1025" y="1609"/>
                <a:ext cx="1" cy="525"/>
              </a:xfrm>
              <a:custGeom>
                <a:avLst/>
                <a:gdLst>
                  <a:gd name="T0" fmla="*/ 0 w 3"/>
                  <a:gd name="T1" fmla="*/ 0 h 1575"/>
                  <a:gd name="T2" fmla="*/ 0 w 3"/>
                  <a:gd name="T3" fmla="*/ 0 h 1575"/>
                  <a:gd name="T4" fmla="*/ 0 w 3"/>
                  <a:gd name="T5" fmla="*/ 0 h 1575"/>
                  <a:gd name="T6" fmla="*/ 0 w 3"/>
                  <a:gd name="T7" fmla="*/ 0 h 1575"/>
                  <a:gd name="T8" fmla="*/ 0 w 3"/>
                  <a:gd name="T9" fmla="*/ 0 h 1575"/>
                  <a:gd name="T10" fmla="*/ 0 w 3"/>
                  <a:gd name="T11" fmla="*/ 0 h 1575"/>
                  <a:gd name="T12" fmla="*/ 0 w 3"/>
                  <a:gd name="T13" fmla="*/ 0 h 1575"/>
                  <a:gd name="T14" fmla="*/ 0 w 3"/>
                  <a:gd name="T15" fmla="*/ 0 h 1575"/>
                  <a:gd name="T16" fmla="*/ 0 w 3"/>
                  <a:gd name="T17" fmla="*/ 0 h 1575"/>
                  <a:gd name="T18" fmla="*/ 0 w 3"/>
                  <a:gd name="T19" fmla="*/ 0 h 1575"/>
                  <a:gd name="T20" fmla="*/ 0 w 3"/>
                  <a:gd name="T21" fmla="*/ 0 h 1575"/>
                  <a:gd name="T22" fmla="*/ 0 w 3"/>
                  <a:gd name="T23" fmla="*/ 0 h 1575"/>
                  <a:gd name="T24" fmla="*/ 0 w 3"/>
                  <a:gd name="T25" fmla="*/ 0 h 1575"/>
                  <a:gd name="T26" fmla="*/ 0 w 3"/>
                  <a:gd name="T27" fmla="*/ 0 h 1575"/>
                  <a:gd name="T28" fmla="*/ 0 w 3"/>
                  <a:gd name="T29" fmla="*/ 0 h 1575"/>
                  <a:gd name="T30" fmla="*/ 0 w 3"/>
                  <a:gd name="T31" fmla="*/ 0 h 1575"/>
                  <a:gd name="T32" fmla="*/ 0 w 3"/>
                  <a:gd name="T33" fmla="*/ 0 h 1575"/>
                  <a:gd name="T34" fmla="*/ 0 w 3"/>
                  <a:gd name="T35" fmla="*/ 0 h 1575"/>
                  <a:gd name="T36" fmla="*/ 0 w 3"/>
                  <a:gd name="T37" fmla="*/ 0 h 1575"/>
                  <a:gd name="T38" fmla="*/ 0 w 3"/>
                  <a:gd name="T39" fmla="*/ 0 h 1575"/>
                  <a:gd name="T40" fmla="*/ 0 w 3"/>
                  <a:gd name="T41" fmla="*/ 0 h 1575"/>
                  <a:gd name="T42" fmla="*/ 0 w 3"/>
                  <a:gd name="T43" fmla="*/ 0 h 1575"/>
                  <a:gd name="T44" fmla="*/ 0 w 3"/>
                  <a:gd name="T45" fmla="*/ 0 h 1575"/>
                  <a:gd name="T46" fmla="*/ 0 w 3"/>
                  <a:gd name="T47" fmla="*/ 0 h 1575"/>
                  <a:gd name="T48" fmla="*/ 0 w 3"/>
                  <a:gd name="T49" fmla="*/ 0 h 1575"/>
                  <a:gd name="T50" fmla="*/ 0 w 3"/>
                  <a:gd name="T51" fmla="*/ 0 h 1575"/>
                  <a:gd name="T52" fmla="*/ 0 w 3"/>
                  <a:gd name="T53" fmla="*/ 0 h 1575"/>
                  <a:gd name="T54" fmla="*/ 0 w 3"/>
                  <a:gd name="T55" fmla="*/ 0 h 1575"/>
                  <a:gd name="T56" fmla="*/ 0 w 3"/>
                  <a:gd name="T57" fmla="*/ 0 h 1575"/>
                  <a:gd name="T58" fmla="*/ 0 w 3"/>
                  <a:gd name="T59" fmla="*/ 0 h 1575"/>
                  <a:gd name="T60" fmla="*/ 0 w 3"/>
                  <a:gd name="T61" fmla="*/ 0 h 1575"/>
                  <a:gd name="T62" fmla="*/ 0 w 3"/>
                  <a:gd name="T63" fmla="*/ 0 h 1575"/>
                  <a:gd name="T64" fmla="*/ 0 w 3"/>
                  <a:gd name="T65" fmla="*/ 0 h 1575"/>
                  <a:gd name="T66" fmla="*/ 0 w 3"/>
                  <a:gd name="T67" fmla="*/ 0 h 1575"/>
                  <a:gd name="T68" fmla="*/ 0 w 3"/>
                  <a:gd name="T69" fmla="*/ 0 h 1575"/>
                  <a:gd name="T70" fmla="*/ 0 w 3"/>
                  <a:gd name="T71" fmla="*/ 0 h 1575"/>
                  <a:gd name="T72" fmla="*/ 0 w 3"/>
                  <a:gd name="T73" fmla="*/ 0 h 1575"/>
                  <a:gd name="T74" fmla="*/ 0 w 3"/>
                  <a:gd name="T75" fmla="*/ 0 h 1575"/>
                  <a:gd name="T76" fmla="*/ 0 w 3"/>
                  <a:gd name="T77" fmla="*/ 0 h 1575"/>
                  <a:gd name="T78" fmla="*/ 0 w 3"/>
                  <a:gd name="T79" fmla="*/ 0 h 1575"/>
                  <a:gd name="T80" fmla="*/ 0 w 3"/>
                  <a:gd name="T81" fmla="*/ 0 h 1575"/>
                  <a:gd name="T82" fmla="*/ 0 w 3"/>
                  <a:gd name="T83" fmla="*/ 0 h 1575"/>
                  <a:gd name="T84" fmla="*/ 0 w 3"/>
                  <a:gd name="T85" fmla="*/ 0 h 1575"/>
                  <a:gd name="T86" fmla="*/ 0 w 3"/>
                  <a:gd name="T87" fmla="*/ 0 h 1575"/>
                  <a:gd name="T88" fmla="*/ 0 w 3"/>
                  <a:gd name="T89" fmla="*/ 0 h 1575"/>
                  <a:gd name="T90" fmla="*/ 0 w 3"/>
                  <a:gd name="T91" fmla="*/ 0 h 1575"/>
                  <a:gd name="T92" fmla="*/ 0 w 3"/>
                  <a:gd name="T93" fmla="*/ 0 h 1575"/>
                  <a:gd name="T94" fmla="*/ 0 w 3"/>
                  <a:gd name="T95" fmla="*/ 0 h 1575"/>
                  <a:gd name="T96" fmla="*/ 0 w 3"/>
                  <a:gd name="T97" fmla="*/ 0 h 1575"/>
                  <a:gd name="T98" fmla="*/ 0 w 3"/>
                  <a:gd name="T99" fmla="*/ 0 h 1575"/>
                  <a:gd name="T100" fmla="*/ 0 w 3"/>
                  <a:gd name="T101" fmla="*/ 0 h 1575"/>
                  <a:gd name="T102" fmla="*/ 0 w 3"/>
                  <a:gd name="T103" fmla="*/ 0 h 1575"/>
                  <a:gd name="T104" fmla="*/ 0 w 3"/>
                  <a:gd name="T105" fmla="*/ 0 h 1575"/>
                  <a:gd name="T106" fmla="*/ 0 w 3"/>
                  <a:gd name="T107" fmla="*/ 0 h 1575"/>
                  <a:gd name="T108" fmla="*/ 0 w 3"/>
                  <a:gd name="T109" fmla="*/ 0 h 1575"/>
                  <a:gd name="T110" fmla="*/ 0 w 3"/>
                  <a:gd name="T111" fmla="*/ 0 h 1575"/>
                  <a:gd name="T112" fmla="*/ 0 w 3"/>
                  <a:gd name="T113" fmla="*/ 0 h 1575"/>
                  <a:gd name="T114" fmla="*/ 0 w 3"/>
                  <a:gd name="T115" fmla="*/ 0 h 1575"/>
                  <a:gd name="T116" fmla="*/ 0 w 3"/>
                  <a:gd name="T117" fmla="*/ 0 h 1575"/>
                  <a:gd name="T118" fmla="*/ 0 w 3"/>
                  <a:gd name="T119" fmla="*/ 0 h 1575"/>
                  <a:gd name="T120" fmla="*/ 0 w 3"/>
                  <a:gd name="T121" fmla="*/ 0 h 1575"/>
                  <a:gd name="T122" fmla="*/ 0 w 3"/>
                  <a:gd name="T123" fmla="*/ 0 h 157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" h="1575">
                    <a:moveTo>
                      <a:pt x="0" y="1572"/>
                    </a:moveTo>
                    <a:lnTo>
                      <a:pt x="0" y="1547"/>
                    </a:lnTo>
                    <a:lnTo>
                      <a:pt x="0" y="1546"/>
                    </a:lnTo>
                    <a:lnTo>
                      <a:pt x="1" y="1545"/>
                    </a:lnTo>
                    <a:lnTo>
                      <a:pt x="2" y="1545"/>
                    </a:lnTo>
                    <a:lnTo>
                      <a:pt x="3" y="1546"/>
                    </a:lnTo>
                    <a:lnTo>
                      <a:pt x="3" y="1547"/>
                    </a:lnTo>
                    <a:lnTo>
                      <a:pt x="3" y="1572"/>
                    </a:lnTo>
                    <a:lnTo>
                      <a:pt x="3" y="1573"/>
                    </a:lnTo>
                    <a:lnTo>
                      <a:pt x="2" y="1575"/>
                    </a:lnTo>
                    <a:lnTo>
                      <a:pt x="1" y="1575"/>
                    </a:lnTo>
                    <a:lnTo>
                      <a:pt x="0" y="1573"/>
                    </a:lnTo>
                    <a:lnTo>
                      <a:pt x="0" y="1572"/>
                    </a:lnTo>
                    <a:close/>
                    <a:moveTo>
                      <a:pt x="0" y="1529"/>
                    </a:moveTo>
                    <a:lnTo>
                      <a:pt x="0" y="1529"/>
                    </a:lnTo>
                    <a:lnTo>
                      <a:pt x="0" y="1528"/>
                    </a:lnTo>
                    <a:lnTo>
                      <a:pt x="0" y="1527"/>
                    </a:lnTo>
                    <a:lnTo>
                      <a:pt x="1" y="1527"/>
                    </a:lnTo>
                    <a:lnTo>
                      <a:pt x="2" y="1527"/>
                    </a:lnTo>
                    <a:lnTo>
                      <a:pt x="3" y="1527"/>
                    </a:lnTo>
                    <a:lnTo>
                      <a:pt x="3" y="1528"/>
                    </a:lnTo>
                    <a:lnTo>
                      <a:pt x="3" y="1529"/>
                    </a:lnTo>
                    <a:lnTo>
                      <a:pt x="3" y="1530"/>
                    </a:lnTo>
                    <a:lnTo>
                      <a:pt x="2" y="1530"/>
                    </a:lnTo>
                    <a:lnTo>
                      <a:pt x="1" y="1530"/>
                    </a:lnTo>
                    <a:lnTo>
                      <a:pt x="0" y="1530"/>
                    </a:lnTo>
                    <a:lnTo>
                      <a:pt x="0" y="1529"/>
                    </a:lnTo>
                    <a:close/>
                    <a:moveTo>
                      <a:pt x="0" y="1511"/>
                    </a:moveTo>
                    <a:lnTo>
                      <a:pt x="0" y="1484"/>
                    </a:lnTo>
                    <a:lnTo>
                      <a:pt x="0" y="1483"/>
                    </a:lnTo>
                    <a:lnTo>
                      <a:pt x="1" y="1483"/>
                    </a:lnTo>
                    <a:lnTo>
                      <a:pt x="2" y="1483"/>
                    </a:lnTo>
                    <a:lnTo>
                      <a:pt x="3" y="1483"/>
                    </a:lnTo>
                    <a:lnTo>
                      <a:pt x="3" y="1484"/>
                    </a:lnTo>
                    <a:lnTo>
                      <a:pt x="3" y="1511"/>
                    </a:lnTo>
                    <a:lnTo>
                      <a:pt x="3" y="1512"/>
                    </a:lnTo>
                    <a:lnTo>
                      <a:pt x="2" y="1512"/>
                    </a:lnTo>
                    <a:lnTo>
                      <a:pt x="1" y="1512"/>
                    </a:lnTo>
                    <a:lnTo>
                      <a:pt x="0" y="1512"/>
                    </a:lnTo>
                    <a:lnTo>
                      <a:pt x="0" y="1511"/>
                    </a:lnTo>
                    <a:close/>
                    <a:moveTo>
                      <a:pt x="0" y="1466"/>
                    </a:moveTo>
                    <a:lnTo>
                      <a:pt x="0" y="1466"/>
                    </a:lnTo>
                    <a:lnTo>
                      <a:pt x="0" y="1465"/>
                    </a:lnTo>
                    <a:lnTo>
                      <a:pt x="1" y="1465"/>
                    </a:lnTo>
                    <a:lnTo>
                      <a:pt x="2" y="1465"/>
                    </a:lnTo>
                    <a:lnTo>
                      <a:pt x="3" y="1465"/>
                    </a:lnTo>
                    <a:lnTo>
                      <a:pt x="3" y="1466"/>
                    </a:lnTo>
                    <a:lnTo>
                      <a:pt x="3" y="1467"/>
                    </a:lnTo>
                    <a:lnTo>
                      <a:pt x="2" y="1468"/>
                    </a:lnTo>
                    <a:lnTo>
                      <a:pt x="1" y="1468"/>
                    </a:lnTo>
                    <a:lnTo>
                      <a:pt x="0" y="1467"/>
                    </a:lnTo>
                    <a:lnTo>
                      <a:pt x="0" y="1466"/>
                    </a:lnTo>
                    <a:close/>
                    <a:moveTo>
                      <a:pt x="0" y="1448"/>
                    </a:moveTo>
                    <a:lnTo>
                      <a:pt x="0" y="1422"/>
                    </a:lnTo>
                    <a:lnTo>
                      <a:pt x="0" y="1421"/>
                    </a:lnTo>
                    <a:lnTo>
                      <a:pt x="1" y="1420"/>
                    </a:lnTo>
                    <a:lnTo>
                      <a:pt x="2" y="1420"/>
                    </a:lnTo>
                    <a:lnTo>
                      <a:pt x="3" y="1421"/>
                    </a:lnTo>
                    <a:lnTo>
                      <a:pt x="3" y="1422"/>
                    </a:lnTo>
                    <a:lnTo>
                      <a:pt x="3" y="1448"/>
                    </a:lnTo>
                    <a:lnTo>
                      <a:pt x="3" y="1449"/>
                    </a:lnTo>
                    <a:lnTo>
                      <a:pt x="2" y="1450"/>
                    </a:lnTo>
                    <a:lnTo>
                      <a:pt x="1" y="1450"/>
                    </a:lnTo>
                    <a:lnTo>
                      <a:pt x="0" y="1449"/>
                    </a:lnTo>
                    <a:lnTo>
                      <a:pt x="0" y="1448"/>
                    </a:lnTo>
                    <a:close/>
                    <a:moveTo>
                      <a:pt x="0" y="1404"/>
                    </a:moveTo>
                    <a:lnTo>
                      <a:pt x="0" y="1404"/>
                    </a:lnTo>
                    <a:lnTo>
                      <a:pt x="0" y="1403"/>
                    </a:lnTo>
                    <a:lnTo>
                      <a:pt x="1" y="1402"/>
                    </a:lnTo>
                    <a:lnTo>
                      <a:pt x="2" y="1402"/>
                    </a:lnTo>
                    <a:lnTo>
                      <a:pt x="3" y="1403"/>
                    </a:lnTo>
                    <a:lnTo>
                      <a:pt x="3" y="1404"/>
                    </a:lnTo>
                    <a:lnTo>
                      <a:pt x="3" y="1405"/>
                    </a:lnTo>
                    <a:lnTo>
                      <a:pt x="2" y="1405"/>
                    </a:lnTo>
                    <a:lnTo>
                      <a:pt x="1" y="1406"/>
                    </a:lnTo>
                    <a:lnTo>
                      <a:pt x="1" y="1405"/>
                    </a:lnTo>
                    <a:lnTo>
                      <a:pt x="0" y="1405"/>
                    </a:lnTo>
                    <a:lnTo>
                      <a:pt x="0" y="1404"/>
                    </a:lnTo>
                    <a:close/>
                    <a:moveTo>
                      <a:pt x="0" y="1386"/>
                    </a:moveTo>
                    <a:lnTo>
                      <a:pt x="0" y="1361"/>
                    </a:lnTo>
                    <a:lnTo>
                      <a:pt x="0" y="1360"/>
                    </a:lnTo>
                    <a:lnTo>
                      <a:pt x="0" y="1358"/>
                    </a:lnTo>
                    <a:lnTo>
                      <a:pt x="1" y="1358"/>
                    </a:lnTo>
                    <a:lnTo>
                      <a:pt x="2" y="1358"/>
                    </a:lnTo>
                    <a:lnTo>
                      <a:pt x="3" y="1358"/>
                    </a:lnTo>
                    <a:lnTo>
                      <a:pt x="3" y="1360"/>
                    </a:lnTo>
                    <a:lnTo>
                      <a:pt x="3" y="1361"/>
                    </a:lnTo>
                    <a:lnTo>
                      <a:pt x="3" y="1386"/>
                    </a:lnTo>
                    <a:lnTo>
                      <a:pt x="3" y="1387"/>
                    </a:lnTo>
                    <a:lnTo>
                      <a:pt x="2" y="1387"/>
                    </a:lnTo>
                    <a:lnTo>
                      <a:pt x="1" y="1388"/>
                    </a:lnTo>
                    <a:lnTo>
                      <a:pt x="1" y="1387"/>
                    </a:lnTo>
                    <a:lnTo>
                      <a:pt x="0" y="1387"/>
                    </a:lnTo>
                    <a:lnTo>
                      <a:pt x="0" y="1386"/>
                    </a:lnTo>
                    <a:close/>
                    <a:moveTo>
                      <a:pt x="0" y="1342"/>
                    </a:moveTo>
                    <a:lnTo>
                      <a:pt x="0" y="1342"/>
                    </a:lnTo>
                    <a:lnTo>
                      <a:pt x="0" y="1341"/>
                    </a:lnTo>
                    <a:lnTo>
                      <a:pt x="0" y="1340"/>
                    </a:lnTo>
                    <a:lnTo>
                      <a:pt x="1" y="1340"/>
                    </a:lnTo>
                    <a:lnTo>
                      <a:pt x="2" y="1340"/>
                    </a:lnTo>
                    <a:lnTo>
                      <a:pt x="3" y="1340"/>
                    </a:lnTo>
                    <a:lnTo>
                      <a:pt x="3" y="1341"/>
                    </a:lnTo>
                    <a:lnTo>
                      <a:pt x="3" y="1342"/>
                    </a:lnTo>
                    <a:lnTo>
                      <a:pt x="3" y="1344"/>
                    </a:lnTo>
                    <a:lnTo>
                      <a:pt x="2" y="1344"/>
                    </a:lnTo>
                    <a:lnTo>
                      <a:pt x="1" y="1344"/>
                    </a:lnTo>
                    <a:lnTo>
                      <a:pt x="0" y="1344"/>
                    </a:lnTo>
                    <a:lnTo>
                      <a:pt x="0" y="1342"/>
                    </a:lnTo>
                    <a:close/>
                    <a:moveTo>
                      <a:pt x="0" y="1324"/>
                    </a:moveTo>
                    <a:lnTo>
                      <a:pt x="0" y="1298"/>
                    </a:lnTo>
                    <a:lnTo>
                      <a:pt x="0" y="1297"/>
                    </a:lnTo>
                    <a:lnTo>
                      <a:pt x="1" y="1297"/>
                    </a:lnTo>
                    <a:lnTo>
                      <a:pt x="2" y="1297"/>
                    </a:lnTo>
                    <a:lnTo>
                      <a:pt x="3" y="1297"/>
                    </a:lnTo>
                    <a:lnTo>
                      <a:pt x="3" y="1298"/>
                    </a:lnTo>
                    <a:lnTo>
                      <a:pt x="3" y="1324"/>
                    </a:lnTo>
                    <a:lnTo>
                      <a:pt x="3" y="1325"/>
                    </a:lnTo>
                    <a:lnTo>
                      <a:pt x="2" y="1325"/>
                    </a:lnTo>
                    <a:lnTo>
                      <a:pt x="1" y="1325"/>
                    </a:lnTo>
                    <a:lnTo>
                      <a:pt x="0" y="1325"/>
                    </a:lnTo>
                    <a:lnTo>
                      <a:pt x="0" y="1324"/>
                    </a:lnTo>
                    <a:close/>
                    <a:moveTo>
                      <a:pt x="0" y="1280"/>
                    </a:moveTo>
                    <a:lnTo>
                      <a:pt x="0" y="1280"/>
                    </a:lnTo>
                    <a:lnTo>
                      <a:pt x="0" y="1278"/>
                    </a:lnTo>
                    <a:lnTo>
                      <a:pt x="1" y="1278"/>
                    </a:lnTo>
                    <a:lnTo>
                      <a:pt x="2" y="1278"/>
                    </a:lnTo>
                    <a:lnTo>
                      <a:pt x="3" y="1278"/>
                    </a:lnTo>
                    <a:lnTo>
                      <a:pt x="3" y="1280"/>
                    </a:lnTo>
                    <a:lnTo>
                      <a:pt x="3" y="1281"/>
                    </a:lnTo>
                    <a:lnTo>
                      <a:pt x="1" y="1282"/>
                    </a:lnTo>
                    <a:lnTo>
                      <a:pt x="0" y="1281"/>
                    </a:lnTo>
                    <a:lnTo>
                      <a:pt x="0" y="1280"/>
                    </a:lnTo>
                    <a:close/>
                    <a:moveTo>
                      <a:pt x="0" y="1261"/>
                    </a:moveTo>
                    <a:lnTo>
                      <a:pt x="0" y="1236"/>
                    </a:lnTo>
                    <a:lnTo>
                      <a:pt x="0" y="1235"/>
                    </a:lnTo>
                    <a:lnTo>
                      <a:pt x="0" y="1234"/>
                    </a:lnTo>
                    <a:lnTo>
                      <a:pt x="1" y="1234"/>
                    </a:lnTo>
                    <a:lnTo>
                      <a:pt x="2" y="1234"/>
                    </a:lnTo>
                    <a:lnTo>
                      <a:pt x="3" y="1234"/>
                    </a:lnTo>
                    <a:lnTo>
                      <a:pt x="3" y="1235"/>
                    </a:lnTo>
                    <a:lnTo>
                      <a:pt x="3" y="1236"/>
                    </a:lnTo>
                    <a:lnTo>
                      <a:pt x="3" y="1261"/>
                    </a:lnTo>
                    <a:lnTo>
                      <a:pt x="3" y="1262"/>
                    </a:lnTo>
                    <a:lnTo>
                      <a:pt x="1" y="1264"/>
                    </a:lnTo>
                    <a:lnTo>
                      <a:pt x="0" y="1262"/>
                    </a:lnTo>
                    <a:lnTo>
                      <a:pt x="0" y="1261"/>
                    </a:lnTo>
                    <a:close/>
                    <a:moveTo>
                      <a:pt x="0" y="1218"/>
                    </a:moveTo>
                    <a:lnTo>
                      <a:pt x="0" y="1218"/>
                    </a:lnTo>
                    <a:lnTo>
                      <a:pt x="0" y="1217"/>
                    </a:lnTo>
                    <a:lnTo>
                      <a:pt x="0" y="1216"/>
                    </a:lnTo>
                    <a:lnTo>
                      <a:pt x="1" y="1216"/>
                    </a:lnTo>
                    <a:lnTo>
                      <a:pt x="2" y="1216"/>
                    </a:lnTo>
                    <a:lnTo>
                      <a:pt x="3" y="1216"/>
                    </a:lnTo>
                    <a:lnTo>
                      <a:pt x="3" y="1217"/>
                    </a:lnTo>
                    <a:lnTo>
                      <a:pt x="3" y="1218"/>
                    </a:lnTo>
                    <a:lnTo>
                      <a:pt x="3" y="1219"/>
                    </a:lnTo>
                    <a:lnTo>
                      <a:pt x="2" y="1219"/>
                    </a:lnTo>
                    <a:lnTo>
                      <a:pt x="1" y="1219"/>
                    </a:lnTo>
                    <a:lnTo>
                      <a:pt x="0" y="1219"/>
                    </a:lnTo>
                    <a:lnTo>
                      <a:pt x="0" y="1218"/>
                    </a:lnTo>
                    <a:close/>
                    <a:moveTo>
                      <a:pt x="0" y="1200"/>
                    </a:moveTo>
                    <a:lnTo>
                      <a:pt x="0" y="1173"/>
                    </a:lnTo>
                    <a:lnTo>
                      <a:pt x="0" y="1172"/>
                    </a:lnTo>
                    <a:lnTo>
                      <a:pt x="1" y="1172"/>
                    </a:lnTo>
                    <a:lnTo>
                      <a:pt x="2" y="1172"/>
                    </a:lnTo>
                    <a:lnTo>
                      <a:pt x="3" y="1172"/>
                    </a:lnTo>
                    <a:lnTo>
                      <a:pt x="3" y="1173"/>
                    </a:lnTo>
                    <a:lnTo>
                      <a:pt x="3" y="1200"/>
                    </a:lnTo>
                    <a:lnTo>
                      <a:pt x="3" y="1201"/>
                    </a:lnTo>
                    <a:lnTo>
                      <a:pt x="2" y="1201"/>
                    </a:lnTo>
                    <a:lnTo>
                      <a:pt x="1" y="1201"/>
                    </a:lnTo>
                    <a:lnTo>
                      <a:pt x="0" y="1201"/>
                    </a:lnTo>
                    <a:lnTo>
                      <a:pt x="0" y="1200"/>
                    </a:lnTo>
                    <a:close/>
                    <a:moveTo>
                      <a:pt x="0" y="1155"/>
                    </a:moveTo>
                    <a:lnTo>
                      <a:pt x="0" y="1155"/>
                    </a:lnTo>
                    <a:lnTo>
                      <a:pt x="0" y="1154"/>
                    </a:lnTo>
                    <a:lnTo>
                      <a:pt x="1" y="1154"/>
                    </a:lnTo>
                    <a:lnTo>
                      <a:pt x="2" y="1154"/>
                    </a:lnTo>
                    <a:lnTo>
                      <a:pt x="3" y="1154"/>
                    </a:lnTo>
                    <a:lnTo>
                      <a:pt x="3" y="1155"/>
                    </a:lnTo>
                    <a:lnTo>
                      <a:pt x="3" y="1156"/>
                    </a:lnTo>
                    <a:lnTo>
                      <a:pt x="2" y="1157"/>
                    </a:lnTo>
                    <a:lnTo>
                      <a:pt x="1" y="1157"/>
                    </a:lnTo>
                    <a:lnTo>
                      <a:pt x="0" y="1156"/>
                    </a:lnTo>
                    <a:lnTo>
                      <a:pt x="0" y="1155"/>
                    </a:lnTo>
                    <a:close/>
                    <a:moveTo>
                      <a:pt x="0" y="1137"/>
                    </a:moveTo>
                    <a:lnTo>
                      <a:pt x="0" y="1111"/>
                    </a:lnTo>
                    <a:lnTo>
                      <a:pt x="0" y="1110"/>
                    </a:lnTo>
                    <a:lnTo>
                      <a:pt x="1" y="1109"/>
                    </a:lnTo>
                    <a:lnTo>
                      <a:pt x="2" y="1109"/>
                    </a:lnTo>
                    <a:lnTo>
                      <a:pt x="3" y="1110"/>
                    </a:lnTo>
                    <a:lnTo>
                      <a:pt x="3" y="1111"/>
                    </a:lnTo>
                    <a:lnTo>
                      <a:pt x="3" y="1137"/>
                    </a:lnTo>
                    <a:lnTo>
                      <a:pt x="3" y="1138"/>
                    </a:lnTo>
                    <a:lnTo>
                      <a:pt x="2" y="1139"/>
                    </a:lnTo>
                    <a:lnTo>
                      <a:pt x="1" y="1139"/>
                    </a:lnTo>
                    <a:lnTo>
                      <a:pt x="0" y="1138"/>
                    </a:lnTo>
                    <a:lnTo>
                      <a:pt x="0" y="1137"/>
                    </a:lnTo>
                    <a:close/>
                    <a:moveTo>
                      <a:pt x="0" y="1093"/>
                    </a:moveTo>
                    <a:lnTo>
                      <a:pt x="0" y="1093"/>
                    </a:lnTo>
                    <a:lnTo>
                      <a:pt x="0" y="1092"/>
                    </a:lnTo>
                    <a:lnTo>
                      <a:pt x="1" y="1091"/>
                    </a:lnTo>
                    <a:lnTo>
                      <a:pt x="2" y="1091"/>
                    </a:lnTo>
                    <a:lnTo>
                      <a:pt x="3" y="1092"/>
                    </a:lnTo>
                    <a:lnTo>
                      <a:pt x="3" y="1093"/>
                    </a:lnTo>
                    <a:lnTo>
                      <a:pt x="3" y="1094"/>
                    </a:lnTo>
                    <a:lnTo>
                      <a:pt x="2" y="1094"/>
                    </a:lnTo>
                    <a:lnTo>
                      <a:pt x="1" y="1095"/>
                    </a:lnTo>
                    <a:lnTo>
                      <a:pt x="1" y="1094"/>
                    </a:lnTo>
                    <a:lnTo>
                      <a:pt x="0" y="1094"/>
                    </a:lnTo>
                    <a:lnTo>
                      <a:pt x="0" y="1093"/>
                    </a:lnTo>
                    <a:close/>
                    <a:moveTo>
                      <a:pt x="0" y="1075"/>
                    </a:moveTo>
                    <a:lnTo>
                      <a:pt x="0" y="1050"/>
                    </a:lnTo>
                    <a:lnTo>
                      <a:pt x="0" y="1049"/>
                    </a:lnTo>
                    <a:lnTo>
                      <a:pt x="0" y="1047"/>
                    </a:lnTo>
                    <a:lnTo>
                      <a:pt x="1" y="1047"/>
                    </a:lnTo>
                    <a:lnTo>
                      <a:pt x="2" y="1047"/>
                    </a:lnTo>
                    <a:lnTo>
                      <a:pt x="3" y="1047"/>
                    </a:lnTo>
                    <a:lnTo>
                      <a:pt x="3" y="1049"/>
                    </a:lnTo>
                    <a:lnTo>
                      <a:pt x="3" y="1050"/>
                    </a:lnTo>
                    <a:lnTo>
                      <a:pt x="3" y="1075"/>
                    </a:lnTo>
                    <a:lnTo>
                      <a:pt x="3" y="1076"/>
                    </a:lnTo>
                    <a:lnTo>
                      <a:pt x="2" y="1076"/>
                    </a:lnTo>
                    <a:lnTo>
                      <a:pt x="1" y="1077"/>
                    </a:lnTo>
                    <a:lnTo>
                      <a:pt x="1" y="1076"/>
                    </a:lnTo>
                    <a:lnTo>
                      <a:pt x="0" y="1076"/>
                    </a:lnTo>
                    <a:lnTo>
                      <a:pt x="0" y="1075"/>
                    </a:lnTo>
                    <a:close/>
                    <a:moveTo>
                      <a:pt x="0" y="1031"/>
                    </a:moveTo>
                    <a:lnTo>
                      <a:pt x="0" y="1031"/>
                    </a:lnTo>
                    <a:lnTo>
                      <a:pt x="0" y="1030"/>
                    </a:lnTo>
                    <a:lnTo>
                      <a:pt x="0" y="1029"/>
                    </a:lnTo>
                    <a:lnTo>
                      <a:pt x="1" y="1029"/>
                    </a:lnTo>
                    <a:lnTo>
                      <a:pt x="2" y="1029"/>
                    </a:lnTo>
                    <a:lnTo>
                      <a:pt x="3" y="1029"/>
                    </a:lnTo>
                    <a:lnTo>
                      <a:pt x="3" y="1030"/>
                    </a:lnTo>
                    <a:lnTo>
                      <a:pt x="3" y="1031"/>
                    </a:lnTo>
                    <a:lnTo>
                      <a:pt x="3" y="1033"/>
                    </a:lnTo>
                    <a:lnTo>
                      <a:pt x="2" y="1033"/>
                    </a:lnTo>
                    <a:lnTo>
                      <a:pt x="1" y="1033"/>
                    </a:lnTo>
                    <a:lnTo>
                      <a:pt x="0" y="1033"/>
                    </a:lnTo>
                    <a:lnTo>
                      <a:pt x="0" y="1031"/>
                    </a:lnTo>
                    <a:close/>
                    <a:moveTo>
                      <a:pt x="0" y="1013"/>
                    </a:moveTo>
                    <a:lnTo>
                      <a:pt x="0" y="987"/>
                    </a:lnTo>
                    <a:lnTo>
                      <a:pt x="0" y="986"/>
                    </a:lnTo>
                    <a:lnTo>
                      <a:pt x="1" y="986"/>
                    </a:lnTo>
                    <a:lnTo>
                      <a:pt x="3" y="986"/>
                    </a:lnTo>
                    <a:lnTo>
                      <a:pt x="3" y="987"/>
                    </a:lnTo>
                    <a:lnTo>
                      <a:pt x="3" y="1013"/>
                    </a:lnTo>
                    <a:lnTo>
                      <a:pt x="3" y="1014"/>
                    </a:lnTo>
                    <a:lnTo>
                      <a:pt x="2" y="1014"/>
                    </a:lnTo>
                    <a:lnTo>
                      <a:pt x="1" y="1014"/>
                    </a:lnTo>
                    <a:lnTo>
                      <a:pt x="0" y="1014"/>
                    </a:lnTo>
                    <a:lnTo>
                      <a:pt x="0" y="1013"/>
                    </a:lnTo>
                    <a:close/>
                    <a:moveTo>
                      <a:pt x="0" y="969"/>
                    </a:moveTo>
                    <a:lnTo>
                      <a:pt x="0" y="969"/>
                    </a:lnTo>
                    <a:lnTo>
                      <a:pt x="0" y="967"/>
                    </a:lnTo>
                    <a:lnTo>
                      <a:pt x="1" y="967"/>
                    </a:lnTo>
                    <a:lnTo>
                      <a:pt x="3" y="967"/>
                    </a:lnTo>
                    <a:lnTo>
                      <a:pt x="3" y="969"/>
                    </a:lnTo>
                    <a:lnTo>
                      <a:pt x="3" y="970"/>
                    </a:lnTo>
                    <a:lnTo>
                      <a:pt x="1" y="971"/>
                    </a:lnTo>
                    <a:lnTo>
                      <a:pt x="0" y="970"/>
                    </a:lnTo>
                    <a:lnTo>
                      <a:pt x="0" y="969"/>
                    </a:lnTo>
                    <a:close/>
                    <a:moveTo>
                      <a:pt x="0" y="950"/>
                    </a:moveTo>
                    <a:lnTo>
                      <a:pt x="0" y="925"/>
                    </a:lnTo>
                    <a:lnTo>
                      <a:pt x="0" y="924"/>
                    </a:lnTo>
                    <a:lnTo>
                      <a:pt x="0" y="923"/>
                    </a:lnTo>
                    <a:lnTo>
                      <a:pt x="1" y="923"/>
                    </a:lnTo>
                    <a:lnTo>
                      <a:pt x="2" y="923"/>
                    </a:lnTo>
                    <a:lnTo>
                      <a:pt x="3" y="923"/>
                    </a:lnTo>
                    <a:lnTo>
                      <a:pt x="3" y="924"/>
                    </a:lnTo>
                    <a:lnTo>
                      <a:pt x="3" y="925"/>
                    </a:lnTo>
                    <a:lnTo>
                      <a:pt x="3" y="950"/>
                    </a:lnTo>
                    <a:lnTo>
                      <a:pt x="3" y="951"/>
                    </a:lnTo>
                    <a:lnTo>
                      <a:pt x="2" y="951"/>
                    </a:lnTo>
                    <a:lnTo>
                      <a:pt x="1" y="953"/>
                    </a:lnTo>
                    <a:lnTo>
                      <a:pt x="1" y="951"/>
                    </a:lnTo>
                    <a:lnTo>
                      <a:pt x="0" y="951"/>
                    </a:lnTo>
                    <a:lnTo>
                      <a:pt x="0" y="950"/>
                    </a:lnTo>
                    <a:close/>
                    <a:moveTo>
                      <a:pt x="0" y="907"/>
                    </a:moveTo>
                    <a:lnTo>
                      <a:pt x="0" y="907"/>
                    </a:lnTo>
                    <a:lnTo>
                      <a:pt x="0" y="906"/>
                    </a:lnTo>
                    <a:lnTo>
                      <a:pt x="0" y="905"/>
                    </a:lnTo>
                    <a:lnTo>
                      <a:pt x="1" y="905"/>
                    </a:lnTo>
                    <a:lnTo>
                      <a:pt x="2" y="905"/>
                    </a:lnTo>
                    <a:lnTo>
                      <a:pt x="3" y="905"/>
                    </a:lnTo>
                    <a:lnTo>
                      <a:pt x="3" y="906"/>
                    </a:lnTo>
                    <a:lnTo>
                      <a:pt x="3" y="907"/>
                    </a:lnTo>
                    <a:lnTo>
                      <a:pt x="3" y="908"/>
                    </a:lnTo>
                    <a:lnTo>
                      <a:pt x="2" y="908"/>
                    </a:lnTo>
                    <a:lnTo>
                      <a:pt x="1" y="908"/>
                    </a:lnTo>
                    <a:lnTo>
                      <a:pt x="0" y="908"/>
                    </a:lnTo>
                    <a:lnTo>
                      <a:pt x="0" y="907"/>
                    </a:lnTo>
                    <a:close/>
                    <a:moveTo>
                      <a:pt x="0" y="889"/>
                    </a:moveTo>
                    <a:lnTo>
                      <a:pt x="0" y="862"/>
                    </a:lnTo>
                    <a:lnTo>
                      <a:pt x="0" y="861"/>
                    </a:lnTo>
                    <a:lnTo>
                      <a:pt x="1" y="861"/>
                    </a:lnTo>
                    <a:lnTo>
                      <a:pt x="2" y="861"/>
                    </a:lnTo>
                    <a:lnTo>
                      <a:pt x="3" y="861"/>
                    </a:lnTo>
                    <a:lnTo>
                      <a:pt x="3" y="862"/>
                    </a:lnTo>
                    <a:lnTo>
                      <a:pt x="3" y="889"/>
                    </a:lnTo>
                    <a:lnTo>
                      <a:pt x="3" y="890"/>
                    </a:lnTo>
                    <a:lnTo>
                      <a:pt x="2" y="890"/>
                    </a:lnTo>
                    <a:lnTo>
                      <a:pt x="1" y="890"/>
                    </a:lnTo>
                    <a:lnTo>
                      <a:pt x="0" y="890"/>
                    </a:lnTo>
                    <a:lnTo>
                      <a:pt x="0" y="889"/>
                    </a:lnTo>
                    <a:close/>
                    <a:moveTo>
                      <a:pt x="0" y="844"/>
                    </a:moveTo>
                    <a:lnTo>
                      <a:pt x="0" y="844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2" y="843"/>
                    </a:lnTo>
                    <a:lnTo>
                      <a:pt x="3" y="843"/>
                    </a:lnTo>
                    <a:lnTo>
                      <a:pt x="3" y="844"/>
                    </a:lnTo>
                    <a:lnTo>
                      <a:pt x="3" y="845"/>
                    </a:lnTo>
                    <a:lnTo>
                      <a:pt x="2" y="846"/>
                    </a:lnTo>
                    <a:lnTo>
                      <a:pt x="1" y="846"/>
                    </a:lnTo>
                    <a:lnTo>
                      <a:pt x="0" y="845"/>
                    </a:lnTo>
                    <a:lnTo>
                      <a:pt x="0" y="844"/>
                    </a:lnTo>
                    <a:close/>
                    <a:moveTo>
                      <a:pt x="0" y="826"/>
                    </a:moveTo>
                    <a:lnTo>
                      <a:pt x="0" y="800"/>
                    </a:lnTo>
                    <a:lnTo>
                      <a:pt x="0" y="799"/>
                    </a:lnTo>
                    <a:lnTo>
                      <a:pt x="1" y="798"/>
                    </a:lnTo>
                    <a:lnTo>
                      <a:pt x="2" y="798"/>
                    </a:lnTo>
                    <a:lnTo>
                      <a:pt x="3" y="799"/>
                    </a:lnTo>
                    <a:lnTo>
                      <a:pt x="3" y="800"/>
                    </a:lnTo>
                    <a:lnTo>
                      <a:pt x="3" y="826"/>
                    </a:lnTo>
                    <a:lnTo>
                      <a:pt x="3" y="827"/>
                    </a:lnTo>
                    <a:lnTo>
                      <a:pt x="2" y="828"/>
                    </a:lnTo>
                    <a:lnTo>
                      <a:pt x="1" y="828"/>
                    </a:lnTo>
                    <a:lnTo>
                      <a:pt x="0" y="827"/>
                    </a:lnTo>
                    <a:lnTo>
                      <a:pt x="0" y="826"/>
                    </a:lnTo>
                    <a:close/>
                    <a:moveTo>
                      <a:pt x="0" y="782"/>
                    </a:moveTo>
                    <a:lnTo>
                      <a:pt x="0" y="782"/>
                    </a:lnTo>
                    <a:lnTo>
                      <a:pt x="0" y="781"/>
                    </a:lnTo>
                    <a:lnTo>
                      <a:pt x="1" y="780"/>
                    </a:lnTo>
                    <a:lnTo>
                      <a:pt x="2" y="780"/>
                    </a:lnTo>
                    <a:lnTo>
                      <a:pt x="3" y="781"/>
                    </a:lnTo>
                    <a:lnTo>
                      <a:pt x="3" y="782"/>
                    </a:lnTo>
                    <a:lnTo>
                      <a:pt x="3" y="783"/>
                    </a:lnTo>
                    <a:lnTo>
                      <a:pt x="2" y="783"/>
                    </a:lnTo>
                    <a:lnTo>
                      <a:pt x="1" y="784"/>
                    </a:lnTo>
                    <a:lnTo>
                      <a:pt x="1" y="783"/>
                    </a:lnTo>
                    <a:lnTo>
                      <a:pt x="0" y="783"/>
                    </a:lnTo>
                    <a:lnTo>
                      <a:pt x="0" y="782"/>
                    </a:lnTo>
                    <a:close/>
                    <a:moveTo>
                      <a:pt x="0" y="764"/>
                    </a:moveTo>
                    <a:lnTo>
                      <a:pt x="0" y="739"/>
                    </a:lnTo>
                    <a:lnTo>
                      <a:pt x="0" y="738"/>
                    </a:lnTo>
                    <a:lnTo>
                      <a:pt x="0" y="736"/>
                    </a:lnTo>
                    <a:lnTo>
                      <a:pt x="1" y="736"/>
                    </a:lnTo>
                    <a:lnTo>
                      <a:pt x="2" y="736"/>
                    </a:lnTo>
                    <a:lnTo>
                      <a:pt x="3" y="736"/>
                    </a:lnTo>
                    <a:lnTo>
                      <a:pt x="3" y="738"/>
                    </a:lnTo>
                    <a:lnTo>
                      <a:pt x="3" y="739"/>
                    </a:lnTo>
                    <a:lnTo>
                      <a:pt x="3" y="764"/>
                    </a:lnTo>
                    <a:lnTo>
                      <a:pt x="3" y="765"/>
                    </a:lnTo>
                    <a:lnTo>
                      <a:pt x="2" y="765"/>
                    </a:lnTo>
                    <a:lnTo>
                      <a:pt x="1" y="766"/>
                    </a:lnTo>
                    <a:lnTo>
                      <a:pt x="1" y="765"/>
                    </a:lnTo>
                    <a:lnTo>
                      <a:pt x="0" y="765"/>
                    </a:lnTo>
                    <a:lnTo>
                      <a:pt x="0" y="764"/>
                    </a:lnTo>
                    <a:close/>
                    <a:moveTo>
                      <a:pt x="0" y="720"/>
                    </a:moveTo>
                    <a:lnTo>
                      <a:pt x="0" y="720"/>
                    </a:lnTo>
                    <a:lnTo>
                      <a:pt x="0" y="719"/>
                    </a:lnTo>
                    <a:lnTo>
                      <a:pt x="0" y="718"/>
                    </a:lnTo>
                    <a:lnTo>
                      <a:pt x="1" y="718"/>
                    </a:lnTo>
                    <a:lnTo>
                      <a:pt x="2" y="718"/>
                    </a:lnTo>
                    <a:lnTo>
                      <a:pt x="3" y="718"/>
                    </a:lnTo>
                    <a:lnTo>
                      <a:pt x="3" y="719"/>
                    </a:lnTo>
                    <a:lnTo>
                      <a:pt x="3" y="720"/>
                    </a:lnTo>
                    <a:lnTo>
                      <a:pt x="3" y="722"/>
                    </a:lnTo>
                    <a:lnTo>
                      <a:pt x="2" y="722"/>
                    </a:lnTo>
                    <a:lnTo>
                      <a:pt x="1" y="722"/>
                    </a:lnTo>
                    <a:lnTo>
                      <a:pt x="0" y="722"/>
                    </a:lnTo>
                    <a:lnTo>
                      <a:pt x="0" y="720"/>
                    </a:lnTo>
                    <a:close/>
                    <a:moveTo>
                      <a:pt x="0" y="702"/>
                    </a:moveTo>
                    <a:lnTo>
                      <a:pt x="0" y="676"/>
                    </a:lnTo>
                    <a:lnTo>
                      <a:pt x="0" y="675"/>
                    </a:lnTo>
                    <a:lnTo>
                      <a:pt x="1" y="675"/>
                    </a:lnTo>
                    <a:lnTo>
                      <a:pt x="3" y="675"/>
                    </a:lnTo>
                    <a:lnTo>
                      <a:pt x="3" y="676"/>
                    </a:lnTo>
                    <a:lnTo>
                      <a:pt x="3" y="702"/>
                    </a:lnTo>
                    <a:lnTo>
                      <a:pt x="3" y="703"/>
                    </a:lnTo>
                    <a:lnTo>
                      <a:pt x="2" y="703"/>
                    </a:lnTo>
                    <a:lnTo>
                      <a:pt x="1" y="703"/>
                    </a:lnTo>
                    <a:lnTo>
                      <a:pt x="0" y="703"/>
                    </a:lnTo>
                    <a:lnTo>
                      <a:pt x="0" y="702"/>
                    </a:lnTo>
                    <a:close/>
                    <a:moveTo>
                      <a:pt x="0" y="658"/>
                    </a:moveTo>
                    <a:lnTo>
                      <a:pt x="0" y="658"/>
                    </a:lnTo>
                    <a:lnTo>
                      <a:pt x="0" y="656"/>
                    </a:lnTo>
                    <a:lnTo>
                      <a:pt x="1" y="655"/>
                    </a:lnTo>
                    <a:lnTo>
                      <a:pt x="2" y="655"/>
                    </a:lnTo>
                    <a:lnTo>
                      <a:pt x="3" y="656"/>
                    </a:lnTo>
                    <a:lnTo>
                      <a:pt x="3" y="658"/>
                    </a:lnTo>
                    <a:lnTo>
                      <a:pt x="3" y="659"/>
                    </a:lnTo>
                    <a:lnTo>
                      <a:pt x="2" y="659"/>
                    </a:lnTo>
                    <a:lnTo>
                      <a:pt x="1" y="660"/>
                    </a:lnTo>
                    <a:lnTo>
                      <a:pt x="1" y="659"/>
                    </a:lnTo>
                    <a:lnTo>
                      <a:pt x="0" y="659"/>
                    </a:lnTo>
                    <a:lnTo>
                      <a:pt x="0" y="658"/>
                    </a:lnTo>
                    <a:close/>
                    <a:moveTo>
                      <a:pt x="0" y="639"/>
                    </a:moveTo>
                    <a:lnTo>
                      <a:pt x="0" y="614"/>
                    </a:lnTo>
                    <a:lnTo>
                      <a:pt x="0" y="613"/>
                    </a:lnTo>
                    <a:lnTo>
                      <a:pt x="0" y="612"/>
                    </a:lnTo>
                    <a:lnTo>
                      <a:pt x="1" y="612"/>
                    </a:lnTo>
                    <a:lnTo>
                      <a:pt x="2" y="612"/>
                    </a:lnTo>
                    <a:lnTo>
                      <a:pt x="3" y="612"/>
                    </a:lnTo>
                    <a:lnTo>
                      <a:pt x="3" y="613"/>
                    </a:lnTo>
                    <a:lnTo>
                      <a:pt x="3" y="614"/>
                    </a:lnTo>
                    <a:lnTo>
                      <a:pt x="3" y="639"/>
                    </a:lnTo>
                    <a:lnTo>
                      <a:pt x="3" y="640"/>
                    </a:lnTo>
                    <a:lnTo>
                      <a:pt x="2" y="640"/>
                    </a:lnTo>
                    <a:lnTo>
                      <a:pt x="1" y="642"/>
                    </a:lnTo>
                    <a:lnTo>
                      <a:pt x="1" y="640"/>
                    </a:lnTo>
                    <a:lnTo>
                      <a:pt x="0" y="640"/>
                    </a:lnTo>
                    <a:lnTo>
                      <a:pt x="0" y="639"/>
                    </a:lnTo>
                    <a:close/>
                    <a:moveTo>
                      <a:pt x="0" y="596"/>
                    </a:moveTo>
                    <a:lnTo>
                      <a:pt x="0" y="596"/>
                    </a:lnTo>
                    <a:lnTo>
                      <a:pt x="0" y="595"/>
                    </a:lnTo>
                    <a:lnTo>
                      <a:pt x="0" y="594"/>
                    </a:lnTo>
                    <a:lnTo>
                      <a:pt x="1" y="594"/>
                    </a:lnTo>
                    <a:lnTo>
                      <a:pt x="2" y="594"/>
                    </a:lnTo>
                    <a:lnTo>
                      <a:pt x="3" y="594"/>
                    </a:lnTo>
                    <a:lnTo>
                      <a:pt x="3" y="595"/>
                    </a:lnTo>
                    <a:lnTo>
                      <a:pt x="3" y="596"/>
                    </a:lnTo>
                    <a:lnTo>
                      <a:pt x="3" y="597"/>
                    </a:lnTo>
                    <a:lnTo>
                      <a:pt x="2" y="597"/>
                    </a:lnTo>
                    <a:lnTo>
                      <a:pt x="1" y="597"/>
                    </a:lnTo>
                    <a:lnTo>
                      <a:pt x="0" y="597"/>
                    </a:lnTo>
                    <a:lnTo>
                      <a:pt x="0" y="596"/>
                    </a:lnTo>
                    <a:close/>
                    <a:moveTo>
                      <a:pt x="0" y="578"/>
                    </a:moveTo>
                    <a:lnTo>
                      <a:pt x="0" y="551"/>
                    </a:lnTo>
                    <a:lnTo>
                      <a:pt x="0" y="550"/>
                    </a:lnTo>
                    <a:lnTo>
                      <a:pt x="1" y="550"/>
                    </a:lnTo>
                    <a:lnTo>
                      <a:pt x="2" y="550"/>
                    </a:lnTo>
                    <a:lnTo>
                      <a:pt x="3" y="550"/>
                    </a:lnTo>
                    <a:lnTo>
                      <a:pt x="3" y="551"/>
                    </a:lnTo>
                    <a:lnTo>
                      <a:pt x="3" y="578"/>
                    </a:lnTo>
                    <a:lnTo>
                      <a:pt x="3" y="579"/>
                    </a:lnTo>
                    <a:lnTo>
                      <a:pt x="2" y="579"/>
                    </a:lnTo>
                    <a:lnTo>
                      <a:pt x="1" y="579"/>
                    </a:lnTo>
                    <a:lnTo>
                      <a:pt x="0" y="579"/>
                    </a:lnTo>
                    <a:lnTo>
                      <a:pt x="0" y="578"/>
                    </a:lnTo>
                    <a:close/>
                    <a:moveTo>
                      <a:pt x="0" y="533"/>
                    </a:moveTo>
                    <a:lnTo>
                      <a:pt x="0" y="533"/>
                    </a:lnTo>
                    <a:lnTo>
                      <a:pt x="0" y="532"/>
                    </a:lnTo>
                    <a:lnTo>
                      <a:pt x="1" y="532"/>
                    </a:lnTo>
                    <a:lnTo>
                      <a:pt x="2" y="532"/>
                    </a:lnTo>
                    <a:lnTo>
                      <a:pt x="3" y="532"/>
                    </a:lnTo>
                    <a:lnTo>
                      <a:pt x="3" y="533"/>
                    </a:lnTo>
                    <a:lnTo>
                      <a:pt x="3" y="534"/>
                    </a:lnTo>
                    <a:lnTo>
                      <a:pt x="2" y="535"/>
                    </a:lnTo>
                    <a:lnTo>
                      <a:pt x="1" y="535"/>
                    </a:lnTo>
                    <a:lnTo>
                      <a:pt x="0" y="534"/>
                    </a:lnTo>
                    <a:lnTo>
                      <a:pt x="0" y="533"/>
                    </a:lnTo>
                    <a:close/>
                    <a:moveTo>
                      <a:pt x="0" y="515"/>
                    </a:moveTo>
                    <a:lnTo>
                      <a:pt x="0" y="489"/>
                    </a:lnTo>
                    <a:lnTo>
                      <a:pt x="0" y="488"/>
                    </a:lnTo>
                    <a:lnTo>
                      <a:pt x="1" y="487"/>
                    </a:lnTo>
                    <a:lnTo>
                      <a:pt x="2" y="487"/>
                    </a:lnTo>
                    <a:lnTo>
                      <a:pt x="3" y="488"/>
                    </a:lnTo>
                    <a:lnTo>
                      <a:pt x="3" y="489"/>
                    </a:lnTo>
                    <a:lnTo>
                      <a:pt x="3" y="515"/>
                    </a:lnTo>
                    <a:lnTo>
                      <a:pt x="3" y="516"/>
                    </a:lnTo>
                    <a:lnTo>
                      <a:pt x="2" y="517"/>
                    </a:lnTo>
                    <a:lnTo>
                      <a:pt x="1" y="517"/>
                    </a:lnTo>
                    <a:lnTo>
                      <a:pt x="0" y="516"/>
                    </a:lnTo>
                    <a:lnTo>
                      <a:pt x="0" y="515"/>
                    </a:lnTo>
                    <a:close/>
                    <a:moveTo>
                      <a:pt x="0" y="471"/>
                    </a:moveTo>
                    <a:lnTo>
                      <a:pt x="0" y="471"/>
                    </a:lnTo>
                    <a:lnTo>
                      <a:pt x="0" y="470"/>
                    </a:lnTo>
                    <a:lnTo>
                      <a:pt x="1" y="469"/>
                    </a:lnTo>
                    <a:lnTo>
                      <a:pt x="2" y="469"/>
                    </a:lnTo>
                    <a:lnTo>
                      <a:pt x="3" y="470"/>
                    </a:lnTo>
                    <a:lnTo>
                      <a:pt x="3" y="471"/>
                    </a:lnTo>
                    <a:lnTo>
                      <a:pt x="3" y="472"/>
                    </a:lnTo>
                    <a:lnTo>
                      <a:pt x="1" y="472"/>
                    </a:lnTo>
                    <a:lnTo>
                      <a:pt x="0" y="472"/>
                    </a:lnTo>
                    <a:lnTo>
                      <a:pt x="0" y="471"/>
                    </a:lnTo>
                    <a:close/>
                    <a:moveTo>
                      <a:pt x="0" y="453"/>
                    </a:moveTo>
                    <a:lnTo>
                      <a:pt x="0" y="427"/>
                    </a:lnTo>
                    <a:lnTo>
                      <a:pt x="0" y="425"/>
                    </a:lnTo>
                    <a:lnTo>
                      <a:pt x="1" y="425"/>
                    </a:lnTo>
                    <a:lnTo>
                      <a:pt x="2" y="425"/>
                    </a:lnTo>
                    <a:lnTo>
                      <a:pt x="3" y="425"/>
                    </a:lnTo>
                    <a:lnTo>
                      <a:pt x="3" y="427"/>
                    </a:lnTo>
                    <a:lnTo>
                      <a:pt x="3" y="453"/>
                    </a:lnTo>
                    <a:lnTo>
                      <a:pt x="3" y="454"/>
                    </a:lnTo>
                    <a:lnTo>
                      <a:pt x="1" y="454"/>
                    </a:lnTo>
                    <a:lnTo>
                      <a:pt x="0" y="454"/>
                    </a:lnTo>
                    <a:lnTo>
                      <a:pt x="0" y="453"/>
                    </a:lnTo>
                    <a:close/>
                    <a:moveTo>
                      <a:pt x="0" y="408"/>
                    </a:moveTo>
                    <a:lnTo>
                      <a:pt x="0" y="408"/>
                    </a:lnTo>
                    <a:lnTo>
                      <a:pt x="0" y="407"/>
                    </a:lnTo>
                    <a:lnTo>
                      <a:pt x="1" y="407"/>
                    </a:lnTo>
                    <a:lnTo>
                      <a:pt x="2" y="407"/>
                    </a:lnTo>
                    <a:lnTo>
                      <a:pt x="3" y="407"/>
                    </a:lnTo>
                    <a:lnTo>
                      <a:pt x="3" y="408"/>
                    </a:lnTo>
                    <a:lnTo>
                      <a:pt x="3" y="409"/>
                    </a:lnTo>
                    <a:lnTo>
                      <a:pt x="3" y="411"/>
                    </a:lnTo>
                    <a:lnTo>
                      <a:pt x="2" y="411"/>
                    </a:lnTo>
                    <a:lnTo>
                      <a:pt x="1" y="411"/>
                    </a:lnTo>
                    <a:lnTo>
                      <a:pt x="0" y="411"/>
                    </a:lnTo>
                    <a:lnTo>
                      <a:pt x="0" y="409"/>
                    </a:lnTo>
                    <a:lnTo>
                      <a:pt x="0" y="408"/>
                    </a:lnTo>
                    <a:close/>
                    <a:moveTo>
                      <a:pt x="0" y="390"/>
                    </a:moveTo>
                    <a:lnTo>
                      <a:pt x="0" y="365"/>
                    </a:lnTo>
                    <a:lnTo>
                      <a:pt x="0" y="364"/>
                    </a:lnTo>
                    <a:lnTo>
                      <a:pt x="1" y="363"/>
                    </a:lnTo>
                    <a:lnTo>
                      <a:pt x="2" y="363"/>
                    </a:lnTo>
                    <a:lnTo>
                      <a:pt x="3" y="364"/>
                    </a:lnTo>
                    <a:lnTo>
                      <a:pt x="3" y="365"/>
                    </a:lnTo>
                    <a:lnTo>
                      <a:pt x="3" y="390"/>
                    </a:lnTo>
                    <a:lnTo>
                      <a:pt x="3" y="391"/>
                    </a:lnTo>
                    <a:lnTo>
                      <a:pt x="3" y="392"/>
                    </a:lnTo>
                    <a:lnTo>
                      <a:pt x="2" y="392"/>
                    </a:lnTo>
                    <a:lnTo>
                      <a:pt x="1" y="392"/>
                    </a:lnTo>
                    <a:lnTo>
                      <a:pt x="0" y="392"/>
                    </a:lnTo>
                    <a:lnTo>
                      <a:pt x="0" y="391"/>
                    </a:lnTo>
                    <a:lnTo>
                      <a:pt x="0" y="390"/>
                    </a:lnTo>
                    <a:close/>
                    <a:moveTo>
                      <a:pt x="0" y="347"/>
                    </a:moveTo>
                    <a:lnTo>
                      <a:pt x="0" y="347"/>
                    </a:lnTo>
                    <a:lnTo>
                      <a:pt x="0" y="345"/>
                    </a:lnTo>
                    <a:lnTo>
                      <a:pt x="1" y="344"/>
                    </a:lnTo>
                    <a:lnTo>
                      <a:pt x="2" y="344"/>
                    </a:lnTo>
                    <a:lnTo>
                      <a:pt x="3" y="345"/>
                    </a:lnTo>
                    <a:lnTo>
                      <a:pt x="3" y="347"/>
                    </a:lnTo>
                    <a:lnTo>
                      <a:pt x="3" y="348"/>
                    </a:lnTo>
                    <a:lnTo>
                      <a:pt x="2" y="348"/>
                    </a:lnTo>
                    <a:lnTo>
                      <a:pt x="1" y="349"/>
                    </a:lnTo>
                    <a:lnTo>
                      <a:pt x="1" y="348"/>
                    </a:lnTo>
                    <a:lnTo>
                      <a:pt x="0" y="348"/>
                    </a:lnTo>
                    <a:lnTo>
                      <a:pt x="0" y="347"/>
                    </a:lnTo>
                    <a:close/>
                    <a:moveTo>
                      <a:pt x="0" y="328"/>
                    </a:moveTo>
                    <a:lnTo>
                      <a:pt x="0" y="303"/>
                    </a:lnTo>
                    <a:lnTo>
                      <a:pt x="0" y="302"/>
                    </a:lnTo>
                    <a:lnTo>
                      <a:pt x="0" y="301"/>
                    </a:lnTo>
                    <a:lnTo>
                      <a:pt x="1" y="301"/>
                    </a:lnTo>
                    <a:lnTo>
                      <a:pt x="2" y="301"/>
                    </a:lnTo>
                    <a:lnTo>
                      <a:pt x="3" y="301"/>
                    </a:lnTo>
                    <a:lnTo>
                      <a:pt x="3" y="302"/>
                    </a:lnTo>
                    <a:lnTo>
                      <a:pt x="3" y="303"/>
                    </a:lnTo>
                    <a:lnTo>
                      <a:pt x="3" y="328"/>
                    </a:lnTo>
                    <a:lnTo>
                      <a:pt x="3" y="329"/>
                    </a:lnTo>
                    <a:lnTo>
                      <a:pt x="2" y="329"/>
                    </a:lnTo>
                    <a:lnTo>
                      <a:pt x="1" y="331"/>
                    </a:lnTo>
                    <a:lnTo>
                      <a:pt x="1" y="329"/>
                    </a:lnTo>
                    <a:lnTo>
                      <a:pt x="0" y="329"/>
                    </a:lnTo>
                    <a:lnTo>
                      <a:pt x="0" y="328"/>
                    </a:lnTo>
                    <a:close/>
                    <a:moveTo>
                      <a:pt x="0" y="285"/>
                    </a:moveTo>
                    <a:lnTo>
                      <a:pt x="0" y="285"/>
                    </a:lnTo>
                    <a:lnTo>
                      <a:pt x="0" y="284"/>
                    </a:lnTo>
                    <a:lnTo>
                      <a:pt x="0" y="283"/>
                    </a:lnTo>
                    <a:lnTo>
                      <a:pt x="1" y="283"/>
                    </a:lnTo>
                    <a:lnTo>
                      <a:pt x="2" y="283"/>
                    </a:lnTo>
                    <a:lnTo>
                      <a:pt x="3" y="283"/>
                    </a:lnTo>
                    <a:lnTo>
                      <a:pt x="3" y="284"/>
                    </a:lnTo>
                    <a:lnTo>
                      <a:pt x="3" y="285"/>
                    </a:lnTo>
                    <a:lnTo>
                      <a:pt x="3" y="286"/>
                    </a:lnTo>
                    <a:lnTo>
                      <a:pt x="2" y="286"/>
                    </a:lnTo>
                    <a:lnTo>
                      <a:pt x="1" y="286"/>
                    </a:lnTo>
                    <a:lnTo>
                      <a:pt x="0" y="286"/>
                    </a:lnTo>
                    <a:lnTo>
                      <a:pt x="0" y="285"/>
                    </a:lnTo>
                    <a:close/>
                    <a:moveTo>
                      <a:pt x="0" y="267"/>
                    </a:moveTo>
                    <a:lnTo>
                      <a:pt x="0" y="240"/>
                    </a:lnTo>
                    <a:lnTo>
                      <a:pt x="0" y="239"/>
                    </a:lnTo>
                    <a:lnTo>
                      <a:pt x="1" y="239"/>
                    </a:lnTo>
                    <a:lnTo>
                      <a:pt x="2" y="239"/>
                    </a:lnTo>
                    <a:lnTo>
                      <a:pt x="3" y="239"/>
                    </a:lnTo>
                    <a:lnTo>
                      <a:pt x="3" y="240"/>
                    </a:lnTo>
                    <a:lnTo>
                      <a:pt x="3" y="267"/>
                    </a:lnTo>
                    <a:lnTo>
                      <a:pt x="3" y="268"/>
                    </a:lnTo>
                    <a:lnTo>
                      <a:pt x="2" y="268"/>
                    </a:lnTo>
                    <a:lnTo>
                      <a:pt x="1" y="268"/>
                    </a:lnTo>
                    <a:lnTo>
                      <a:pt x="0" y="268"/>
                    </a:lnTo>
                    <a:lnTo>
                      <a:pt x="0" y="267"/>
                    </a:lnTo>
                    <a:close/>
                    <a:moveTo>
                      <a:pt x="0" y="222"/>
                    </a:moveTo>
                    <a:lnTo>
                      <a:pt x="0" y="222"/>
                    </a:lnTo>
                    <a:lnTo>
                      <a:pt x="0" y="221"/>
                    </a:lnTo>
                    <a:lnTo>
                      <a:pt x="1" y="221"/>
                    </a:lnTo>
                    <a:lnTo>
                      <a:pt x="2" y="221"/>
                    </a:lnTo>
                    <a:lnTo>
                      <a:pt x="3" y="221"/>
                    </a:lnTo>
                    <a:lnTo>
                      <a:pt x="3" y="222"/>
                    </a:lnTo>
                    <a:lnTo>
                      <a:pt x="3" y="223"/>
                    </a:lnTo>
                    <a:lnTo>
                      <a:pt x="2" y="224"/>
                    </a:lnTo>
                    <a:lnTo>
                      <a:pt x="1" y="224"/>
                    </a:lnTo>
                    <a:lnTo>
                      <a:pt x="0" y="223"/>
                    </a:lnTo>
                    <a:lnTo>
                      <a:pt x="0" y="222"/>
                    </a:lnTo>
                    <a:close/>
                    <a:moveTo>
                      <a:pt x="0" y="204"/>
                    </a:moveTo>
                    <a:lnTo>
                      <a:pt x="0" y="179"/>
                    </a:lnTo>
                    <a:lnTo>
                      <a:pt x="0" y="177"/>
                    </a:lnTo>
                    <a:lnTo>
                      <a:pt x="1" y="176"/>
                    </a:lnTo>
                    <a:lnTo>
                      <a:pt x="3" y="177"/>
                    </a:lnTo>
                    <a:lnTo>
                      <a:pt x="3" y="179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2" y="206"/>
                    </a:lnTo>
                    <a:lnTo>
                      <a:pt x="1" y="206"/>
                    </a:lnTo>
                    <a:lnTo>
                      <a:pt x="0" y="205"/>
                    </a:lnTo>
                    <a:lnTo>
                      <a:pt x="0" y="204"/>
                    </a:lnTo>
                    <a:close/>
                    <a:moveTo>
                      <a:pt x="0" y="160"/>
                    </a:moveTo>
                    <a:lnTo>
                      <a:pt x="0" y="160"/>
                    </a:lnTo>
                    <a:lnTo>
                      <a:pt x="0" y="159"/>
                    </a:lnTo>
                    <a:lnTo>
                      <a:pt x="1" y="158"/>
                    </a:lnTo>
                    <a:lnTo>
                      <a:pt x="3" y="159"/>
                    </a:lnTo>
                    <a:lnTo>
                      <a:pt x="3" y="160"/>
                    </a:lnTo>
                    <a:lnTo>
                      <a:pt x="3" y="161"/>
                    </a:lnTo>
                    <a:lnTo>
                      <a:pt x="1" y="161"/>
                    </a:lnTo>
                    <a:lnTo>
                      <a:pt x="0" y="161"/>
                    </a:lnTo>
                    <a:lnTo>
                      <a:pt x="0" y="160"/>
                    </a:lnTo>
                    <a:close/>
                    <a:moveTo>
                      <a:pt x="0" y="142"/>
                    </a:moveTo>
                    <a:lnTo>
                      <a:pt x="0" y="116"/>
                    </a:lnTo>
                    <a:lnTo>
                      <a:pt x="0" y="114"/>
                    </a:lnTo>
                    <a:lnTo>
                      <a:pt x="1" y="114"/>
                    </a:lnTo>
                    <a:lnTo>
                      <a:pt x="2" y="114"/>
                    </a:lnTo>
                    <a:lnTo>
                      <a:pt x="3" y="114"/>
                    </a:lnTo>
                    <a:lnTo>
                      <a:pt x="3" y="116"/>
                    </a:lnTo>
                    <a:lnTo>
                      <a:pt x="3" y="142"/>
                    </a:lnTo>
                    <a:lnTo>
                      <a:pt x="3" y="143"/>
                    </a:lnTo>
                    <a:lnTo>
                      <a:pt x="1" y="143"/>
                    </a:lnTo>
                    <a:lnTo>
                      <a:pt x="0" y="143"/>
                    </a:lnTo>
                    <a:lnTo>
                      <a:pt x="0" y="142"/>
                    </a:lnTo>
                    <a:close/>
                    <a:moveTo>
                      <a:pt x="0" y="97"/>
                    </a:moveTo>
                    <a:lnTo>
                      <a:pt x="0" y="97"/>
                    </a:lnTo>
                    <a:lnTo>
                      <a:pt x="0" y="96"/>
                    </a:lnTo>
                    <a:lnTo>
                      <a:pt x="1" y="96"/>
                    </a:lnTo>
                    <a:lnTo>
                      <a:pt x="2" y="96"/>
                    </a:lnTo>
                    <a:lnTo>
                      <a:pt x="3" y="96"/>
                    </a:lnTo>
                    <a:lnTo>
                      <a:pt x="3" y="97"/>
                    </a:lnTo>
                    <a:lnTo>
                      <a:pt x="3" y="98"/>
                    </a:lnTo>
                    <a:lnTo>
                      <a:pt x="3" y="100"/>
                    </a:lnTo>
                    <a:lnTo>
                      <a:pt x="2" y="100"/>
                    </a:lnTo>
                    <a:lnTo>
                      <a:pt x="1" y="100"/>
                    </a:lnTo>
                    <a:lnTo>
                      <a:pt x="0" y="100"/>
                    </a:lnTo>
                    <a:lnTo>
                      <a:pt x="0" y="98"/>
                    </a:lnTo>
                    <a:lnTo>
                      <a:pt x="0" y="97"/>
                    </a:lnTo>
                    <a:close/>
                    <a:moveTo>
                      <a:pt x="0" y="79"/>
                    </a:moveTo>
                    <a:lnTo>
                      <a:pt x="0" y="54"/>
                    </a:lnTo>
                    <a:lnTo>
                      <a:pt x="0" y="53"/>
                    </a:lnTo>
                    <a:lnTo>
                      <a:pt x="1" y="52"/>
                    </a:lnTo>
                    <a:lnTo>
                      <a:pt x="2" y="52"/>
                    </a:lnTo>
                    <a:lnTo>
                      <a:pt x="3" y="53"/>
                    </a:lnTo>
                    <a:lnTo>
                      <a:pt x="3" y="54"/>
                    </a:lnTo>
                    <a:lnTo>
                      <a:pt x="3" y="79"/>
                    </a:lnTo>
                    <a:lnTo>
                      <a:pt x="3" y="80"/>
                    </a:lnTo>
                    <a:lnTo>
                      <a:pt x="3" y="81"/>
                    </a:lnTo>
                    <a:lnTo>
                      <a:pt x="2" y="81"/>
                    </a:lnTo>
                    <a:lnTo>
                      <a:pt x="1" y="81"/>
                    </a:lnTo>
                    <a:lnTo>
                      <a:pt x="0" y="81"/>
                    </a:lnTo>
                    <a:lnTo>
                      <a:pt x="0" y="80"/>
                    </a:lnTo>
                    <a:lnTo>
                      <a:pt x="0" y="79"/>
                    </a:lnTo>
                    <a:close/>
                    <a:moveTo>
                      <a:pt x="0" y="36"/>
                    </a:moveTo>
                    <a:lnTo>
                      <a:pt x="0" y="36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2" y="37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0" y="36"/>
                    </a:lnTo>
                    <a:close/>
                    <a:moveTo>
                      <a:pt x="0" y="17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24" name="Rectangle 152"/>
              <p:cNvSpPr>
                <a:spLocks noChangeArrowheads="1"/>
              </p:cNvSpPr>
              <p:nvPr/>
            </p:nvSpPr>
            <p:spPr bwMode="auto">
              <a:xfrm>
                <a:off x="1682" y="519"/>
                <a:ext cx="6" cy="9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25" name="Rectangle 153"/>
              <p:cNvSpPr>
                <a:spLocks noChangeArrowheads="1"/>
              </p:cNvSpPr>
              <p:nvPr/>
            </p:nvSpPr>
            <p:spPr bwMode="auto">
              <a:xfrm>
                <a:off x="1682" y="519"/>
                <a:ext cx="6" cy="90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26" name="Rectangle 154"/>
              <p:cNvSpPr>
                <a:spLocks noChangeArrowheads="1"/>
              </p:cNvSpPr>
              <p:nvPr/>
            </p:nvSpPr>
            <p:spPr bwMode="auto">
              <a:xfrm>
                <a:off x="1540" y="383"/>
                <a:ext cx="428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27" name="Rectangle 155"/>
              <p:cNvSpPr>
                <a:spLocks noChangeArrowheads="1"/>
              </p:cNvSpPr>
              <p:nvPr/>
            </p:nvSpPr>
            <p:spPr bwMode="auto">
              <a:xfrm>
                <a:off x="1540" y="383"/>
                <a:ext cx="428" cy="13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28" name="Rectangle 156"/>
              <p:cNvSpPr>
                <a:spLocks noChangeArrowheads="1"/>
              </p:cNvSpPr>
              <p:nvPr/>
            </p:nvSpPr>
            <p:spPr bwMode="auto">
              <a:xfrm>
                <a:off x="1637" y="2189"/>
                <a:ext cx="159" cy="6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29" name="Rectangle 157"/>
              <p:cNvSpPr>
                <a:spLocks noChangeArrowheads="1"/>
              </p:cNvSpPr>
              <p:nvPr/>
            </p:nvSpPr>
            <p:spPr bwMode="auto">
              <a:xfrm>
                <a:off x="1671" y="2172"/>
                <a:ext cx="125" cy="17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30" name="Line 158"/>
              <p:cNvSpPr>
                <a:spLocks noChangeShapeType="1"/>
              </p:cNvSpPr>
              <p:nvPr/>
            </p:nvSpPr>
            <p:spPr bwMode="auto">
              <a:xfrm>
                <a:off x="1752" y="2204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31" name="Line 159"/>
              <p:cNvSpPr>
                <a:spLocks noChangeShapeType="1"/>
              </p:cNvSpPr>
              <p:nvPr/>
            </p:nvSpPr>
            <p:spPr bwMode="auto">
              <a:xfrm>
                <a:off x="1741" y="2204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32" name="Line 160"/>
              <p:cNvSpPr>
                <a:spLocks noChangeShapeType="1"/>
              </p:cNvSpPr>
              <p:nvPr/>
            </p:nvSpPr>
            <p:spPr bwMode="auto">
              <a:xfrm>
                <a:off x="1764" y="2204"/>
                <a:ext cx="22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33" name="Line 161"/>
              <p:cNvSpPr>
                <a:spLocks noChangeShapeType="1"/>
              </p:cNvSpPr>
              <p:nvPr/>
            </p:nvSpPr>
            <p:spPr bwMode="auto">
              <a:xfrm flipV="1">
                <a:off x="1741" y="2204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34" name="Line 162"/>
              <p:cNvSpPr>
                <a:spLocks noChangeShapeType="1"/>
              </p:cNvSpPr>
              <p:nvPr/>
            </p:nvSpPr>
            <p:spPr bwMode="auto">
              <a:xfrm flipV="1">
                <a:off x="1752" y="2204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35" name="Line 163"/>
              <p:cNvSpPr>
                <a:spLocks noChangeShapeType="1"/>
              </p:cNvSpPr>
              <p:nvPr/>
            </p:nvSpPr>
            <p:spPr bwMode="auto">
              <a:xfrm flipV="1">
                <a:off x="1764" y="2204"/>
                <a:ext cx="22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36" name="Line 164"/>
              <p:cNvSpPr>
                <a:spLocks noChangeShapeType="1"/>
              </p:cNvSpPr>
              <p:nvPr/>
            </p:nvSpPr>
            <p:spPr bwMode="auto">
              <a:xfrm>
                <a:off x="1791" y="1324"/>
                <a:ext cx="39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37" name="Freeform 165"/>
              <p:cNvSpPr>
                <a:spLocks/>
              </p:cNvSpPr>
              <p:nvPr/>
            </p:nvSpPr>
            <p:spPr bwMode="auto">
              <a:xfrm>
                <a:off x="1802" y="1312"/>
                <a:ext cx="15" cy="23"/>
              </a:xfrm>
              <a:custGeom>
                <a:avLst/>
                <a:gdLst>
                  <a:gd name="T0" fmla="*/ 0 w 59"/>
                  <a:gd name="T1" fmla="*/ 0 h 69"/>
                  <a:gd name="T2" fmla="*/ 0 w 59"/>
                  <a:gd name="T3" fmla="*/ 0 h 69"/>
                  <a:gd name="T4" fmla="*/ 0 w 59"/>
                  <a:gd name="T5" fmla="*/ 0 h 69"/>
                  <a:gd name="T6" fmla="*/ 0 w 59"/>
                  <a:gd name="T7" fmla="*/ 0 h 69"/>
                  <a:gd name="T8" fmla="*/ 0 w 59"/>
                  <a:gd name="T9" fmla="*/ 0 h 69"/>
                  <a:gd name="T10" fmla="*/ 0 w 59"/>
                  <a:gd name="T11" fmla="*/ 0 h 69"/>
                  <a:gd name="T12" fmla="*/ 0 w 59"/>
                  <a:gd name="T13" fmla="*/ 0 h 69"/>
                  <a:gd name="T14" fmla="*/ 0 w 59"/>
                  <a:gd name="T15" fmla="*/ 0 h 69"/>
                  <a:gd name="T16" fmla="*/ 0 w 59"/>
                  <a:gd name="T17" fmla="*/ 0 h 69"/>
                  <a:gd name="T18" fmla="*/ 0 w 59"/>
                  <a:gd name="T19" fmla="*/ 0 h 69"/>
                  <a:gd name="T20" fmla="*/ 0 w 59"/>
                  <a:gd name="T21" fmla="*/ 0 h 69"/>
                  <a:gd name="T22" fmla="*/ 0 w 59"/>
                  <a:gd name="T23" fmla="*/ 0 h 69"/>
                  <a:gd name="T24" fmla="*/ 0 w 59"/>
                  <a:gd name="T25" fmla="*/ 0 h 69"/>
                  <a:gd name="T26" fmla="*/ 0 w 59"/>
                  <a:gd name="T27" fmla="*/ 0 h 69"/>
                  <a:gd name="T28" fmla="*/ 0 w 59"/>
                  <a:gd name="T29" fmla="*/ 0 h 69"/>
                  <a:gd name="T30" fmla="*/ 0 w 59"/>
                  <a:gd name="T31" fmla="*/ 0 h 69"/>
                  <a:gd name="T32" fmla="*/ 0 w 59"/>
                  <a:gd name="T33" fmla="*/ 0 h 69"/>
                  <a:gd name="T34" fmla="*/ 0 w 59"/>
                  <a:gd name="T35" fmla="*/ 0 h 69"/>
                  <a:gd name="T36" fmla="*/ 0 w 59"/>
                  <a:gd name="T37" fmla="*/ 0 h 69"/>
                  <a:gd name="T38" fmla="*/ 0 w 59"/>
                  <a:gd name="T39" fmla="*/ 0 h 69"/>
                  <a:gd name="T40" fmla="*/ 0 w 59"/>
                  <a:gd name="T41" fmla="*/ 0 h 69"/>
                  <a:gd name="T42" fmla="*/ 0 w 59"/>
                  <a:gd name="T43" fmla="*/ 0 h 69"/>
                  <a:gd name="T44" fmla="*/ 0 w 59"/>
                  <a:gd name="T45" fmla="*/ 0 h 69"/>
                  <a:gd name="T46" fmla="*/ 0 w 59"/>
                  <a:gd name="T47" fmla="*/ 0 h 69"/>
                  <a:gd name="T48" fmla="*/ 0 w 59"/>
                  <a:gd name="T49" fmla="*/ 0 h 69"/>
                  <a:gd name="T50" fmla="*/ 0 w 59"/>
                  <a:gd name="T51" fmla="*/ 0 h 69"/>
                  <a:gd name="T52" fmla="*/ 0 w 59"/>
                  <a:gd name="T53" fmla="*/ 0 h 69"/>
                  <a:gd name="T54" fmla="*/ 0 w 59"/>
                  <a:gd name="T55" fmla="*/ 0 h 69"/>
                  <a:gd name="T56" fmla="*/ 0 w 59"/>
                  <a:gd name="T57" fmla="*/ 0 h 69"/>
                  <a:gd name="T58" fmla="*/ 0 w 59"/>
                  <a:gd name="T59" fmla="*/ 0 h 69"/>
                  <a:gd name="T60" fmla="*/ 0 w 59"/>
                  <a:gd name="T61" fmla="*/ 0 h 69"/>
                  <a:gd name="T62" fmla="*/ 0 w 59"/>
                  <a:gd name="T63" fmla="*/ 0 h 69"/>
                  <a:gd name="T64" fmla="*/ 0 w 59"/>
                  <a:gd name="T65" fmla="*/ 0 h 69"/>
                  <a:gd name="T66" fmla="*/ 0 w 59"/>
                  <a:gd name="T67" fmla="*/ 0 h 69"/>
                  <a:gd name="T68" fmla="*/ 0 w 59"/>
                  <a:gd name="T69" fmla="*/ 0 h 69"/>
                  <a:gd name="T70" fmla="*/ 0 w 59"/>
                  <a:gd name="T71" fmla="*/ 0 h 69"/>
                  <a:gd name="T72" fmla="*/ 0 w 59"/>
                  <a:gd name="T73" fmla="*/ 0 h 69"/>
                  <a:gd name="T74" fmla="*/ 0 w 59"/>
                  <a:gd name="T75" fmla="*/ 0 h 69"/>
                  <a:gd name="T76" fmla="*/ 0 w 59"/>
                  <a:gd name="T77" fmla="*/ 0 h 69"/>
                  <a:gd name="T78" fmla="*/ 0 w 59"/>
                  <a:gd name="T79" fmla="*/ 0 h 69"/>
                  <a:gd name="T80" fmla="*/ 0 w 59"/>
                  <a:gd name="T81" fmla="*/ 0 h 69"/>
                  <a:gd name="T82" fmla="*/ 0 w 59"/>
                  <a:gd name="T83" fmla="*/ 0 h 69"/>
                  <a:gd name="T84" fmla="*/ 0 w 59"/>
                  <a:gd name="T85" fmla="*/ 0 h 69"/>
                  <a:gd name="T86" fmla="*/ 0 w 59"/>
                  <a:gd name="T87" fmla="*/ 0 h 69"/>
                  <a:gd name="T88" fmla="*/ 0 w 59"/>
                  <a:gd name="T89" fmla="*/ 0 h 69"/>
                  <a:gd name="T90" fmla="*/ 0 w 59"/>
                  <a:gd name="T91" fmla="*/ 0 h 69"/>
                  <a:gd name="T92" fmla="*/ 0 w 59"/>
                  <a:gd name="T93" fmla="*/ 0 h 69"/>
                  <a:gd name="T94" fmla="*/ 0 w 59"/>
                  <a:gd name="T95" fmla="*/ 0 h 69"/>
                  <a:gd name="T96" fmla="*/ 0 w 59"/>
                  <a:gd name="T97" fmla="*/ 0 h 69"/>
                  <a:gd name="T98" fmla="*/ 0 w 59"/>
                  <a:gd name="T99" fmla="*/ 0 h 69"/>
                  <a:gd name="T100" fmla="*/ 0 w 59"/>
                  <a:gd name="T101" fmla="*/ 0 h 69"/>
                  <a:gd name="T102" fmla="*/ 0 w 59"/>
                  <a:gd name="T103" fmla="*/ 0 h 69"/>
                  <a:gd name="T104" fmla="*/ 0 w 59"/>
                  <a:gd name="T105" fmla="*/ 0 h 69"/>
                  <a:gd name="T106" fmla="*/ 0 w 59"/>
                  <a:gd name="T107" fmla="*/ 0 h 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9" h="69">
                    <a:moveTo>
                      <a:pt x="29" y="0"/>
                    </a:moveTo>
                    <a:lnTo>
                      <a:pt x="26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7" y="3"/>
                    </a:lnTo>
                    <a:lnTo>
                      <a:pt x="15" y="4"/>
                    </a:lnTo>
                    <a:lnTo>
                      <a:pt x="12" y="6"/>
                    </a:lnTo>
                    <a:lnTo>
                      <a:pt x="7" y="9"/>
                    </a:lnTo>
                    <a:lnTo>
                      <a:pt x="4" y="15"/>
                    </a:lnTo>
                    <a:lnTo>
                      <a:pt x="2" y="21"/>
                    </a:lnTo>
                    <a:lnTo>
                      <a:pt x="1" y="24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7" y="59"/>
                    </a:lnTo>
                    <a:lnTo>
                      <a:pt x="12" y="63"/>
                    </a:lnTo>
                    <a:lnTo>
                      <a:pt x="15" y="64"/>
                    </a:lnTo>
                    <a:lnTo>
                      <a:pt x="17" y="67"/>
                    </a:lnTo>
                    <a:lnTo>
                      <a:pt x="19" y="68"/>
                    </a:lnTo>
                    <a:lnTo>
                      <a:pt x="23" y="68"/>
                    </a:lnTo>
                    <a:lnTo>
                      <a:pt x="26" y="69"/>
                    </a:lnTo>
                    <a:lnTo>
                      <a:pt x="29" y="69"/>
                    </a:lnTo>
                    <a:lnTo>
                      <a:pt x="31" y="69"/>
                    </a:lnTo>
                    <a:lnTo>
                      <a:pt x="35" y="68"/>
                    </a:lnTo>
                    <a:lnTo>
                      <a:pt x="37" y="68"/>
                    </a:lnTo>
                    <a:lnTo>
                      <a:pt x="40" y="67"/>
                    </a:lnTo>
                    <a:lnTo>
                      <a:pt x="42" y="64"/>
                    </a:lnTo>
                    <a:lnTo>
                      <a:pt x="45" y="63"/>
                    </a:lnTo>
                    <a:lnTo>
                      <a:pt x="49" y="59"/>
                    </a:lnTo>
                    <a:lnTo>
                      <a:pt x="53" y="54"/>
                    </a:lnTo>
                    <a:lnTo>
                      <a:pt x="55" y="48"/>
                    </a:lnTo>
                    <a:lnTo>
                      <a:pt x="57" y="45"/>
                    </a:lnTo>
                    <a:lnTo>
                      <a:pt x="58" y="41"/>
                    </a:lnTo>
                    <a:lnTo>
                      <a:pt x="58" y="38"/>
                    </a:lnTo>
                    <a:lnTo>
                      <a:pt x="59" y="35"/>
                    </a:lnTo>
                    <a:lnTo>
                      <a:pt x="58" y="31"/>
                    </a:lnTo>
                    <a:lnTo>
                      <a:pt x="58" y="28"/>
                    </a:lnTo>
                    <a:lnTo>
                      <a:pt x="57" y="24"/>
                    </a:lnTo>
                    <a:lnTo>
                      <a:pt x="55" y="21"/>
                    </a:lnTo>
                    <a:lnTo>
                      <a:pt x="53" y="15"/>
                    </a:lnTo>
                    <a:lnTo>
                      <a:pt x="49" y="9"/>
                    </a:lnTo>
                    <a:lnTo>
                      <a:pt x="45" y="6"/>
                    </a:lnTo>
                    <a:lnTo>
                      <a:pt x="42" y="4"/>
                    </a:lnTo>
                    <a:lnTo>
                      <a:pt x="40" y="3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38" name="Freeform 166"/>
              <p:cNvSpPr>
                <a:spLocks/>
              </p:cNvSpPr>
              <p:nvPr/>
            </p:nvSpPr>
            <p:spPr bwMode="auto">
              <a:xfrm>
                <a:off x="1802" y="1312"/>
                <a:ext cx="15" cy="23"/>
              </a:xfrm>
              <a:custGeom>
                <a:avLst/>
                <a:gdLst>
                  <a:gd name="T0" fmla="*/ 0 w 59"/>
                  <a:gd name="T1" fmla="*/ 0 h 69"/>
                  <a:gd name="T2" fmla="*/ 0 w 59"/>
                  <a:gd name="T3" fmla="*/ 0 h 69"/>
                  <a:gd name="T4" fmla="*/ 0 w 59"/>
                  <a:gd name="T5" fmla="*/ 0 h 69"/>
                  <a:gd name="T6" fmla="*/ 0 w 59"/>
                  <a:gd name="T7" fmla="*/ 0 h 69"/>
                  <a:gd name="T8" fmla="*/ 0 w 59"/>
                  <a:gd name="T9" fmla="*/ 0 h 69"/>
                  <a:gd name="T10" fmla="*/ 0 w 59"/>
                  <a:gd name="T11" fmla="*/ 0 h 69"/>
                  <a:gd name="T12" fmla="*/ 0 w 59"/>
                  <a:gd name="T13" fmla="*/ 0 h 69"/>
                  <a:gd name="T14" fmla="*/ 0 w 59"/>
                  <a:gd name="T15" fmla="*/ 0 h 69"/>
                  <a:gd name="T16" fmla="*/ 0 w 59"/>
                  <a:gd name="T17" fmla="*/ 0 h 69"/>
                  <a:gd name="T18" fmla="*/ 0 w 59"/>
                  <a:gd name="T19" fmla="*/ 0 h 69"/>
                  <a:gd name="T20" fmla="*/ 0 w 59"/>
                  <a:gd name="T21" fmla="*/ 0 h 69"/>
                  <a:gd name="T22" fmla="*/ 0 w 59"/>
                  <a:gd name="T23" fmla="*/ 0 h 69"/>
                  <a:gd name="T24" fmla="*/ 0 w 59"/>
                  <a:gd name="T25" fmla="*/ 0 h 69"/>
                  <a:gd name="T26" fmla="*/ 0 w 59"/>
                  <a:gd name="T27" fmla="*/ 0 h 69"/>
                  <a:gd name="T28" fmla="*/ 0 w 59"/>
                  <a:gd name="T29" fmla="*/ 0 h 69"/>
                  <a:gd name="T30" fmla="*/ 0 w 59"/>
                  <a:gd name="T31" fmla="*/ 0 h 69"/>
                  <a:gd name="T32" fmla="*/ 0 w 59"/>
                  <a:gd name="T33" fmla="*/ 0 h 69"/>
                  <a:gd name="T34" fmla="*/ 0 w 59"/>
                  <a:gd name="T35" fmla="*/ 0 h 69"/>
                  <a:gd name="T36" fmla="*/ 0 w 59"/>
                  <a:gd name="T37" fmla="*/ 0 h 69"/>
                  <a:gd name="T38" fmla="*/ 0 w 59"/>
                  <a:gd name="T39" fmla="*/ 0 h 69"/>
                  <a:gd name="T40" fmla="*/ 0 w 59"/>
                  <a:gd name="T41" fmla="*/ 0 h 69"/>
                  <a:gd name="T42" fmla="*/ 0 w 59"/>
                  <a:gd name="T43" fmla="*/ 0 h 69"/>
                  <a:gd name="T44" fmla="*/ 0 w 59"/>
                  <a:gd name="T45" fmla="*/ 0 h 69"/>
                  <a:gd name="T46" fmla="*/ 0 w 59"/>
                  <a:gd name="T47" fmla="*/ 0 h 69"/>
                  <a:gd name="T48" fmla="*/ 0 w 59"/>
                  <a:gd name="T49" fmla="*/ 0 h 69"/>
                  <a:gd name="T50" fmla="*/ 0 w 59"/>
                  <a:gd name="T51" fmla="*/ 0 h 69"/>
                  <a:gd name="T52" fmla="*/ 0 w 59"/>
                  <a:gd name="T53" fmla="*/ 0 h 69"/>
                  <a:gd name="T54" fmla="*/ 0 w 59"/>
                  <a:gd name="T55" fmla="*/ 0 h 69"/>
                  <a:gd name="T56" fmla="*/ 0 w 59"/>
                  <a:gd name="T57" fmla="*/ 0 h 69"/>
                  <a:gd name="T58" fmla="*/ 0 w 59"/>
                  <a:gd name="T59" fmla="*/ 0 h 69"/>
                  <a:gd name="T60" fmla="*/ 0 w 59"/>
                  <a:gd name="T61" fmla="*/ 0 h 69"/>
                  <a:gd name="T62" fmla="*/ 0 w 59"/>
                  <a:gd name="T63" fmla="*/ 0 h 69"/>
                  <a:gd name="T64" fmla="*/ 0 w 59"/>
                  <a:gd name="T65" fmla="*/ 0 h 69"/>
                  <a:gd name="T66" fmla="*/ 0 w 59"/>
                  <a:gd name="T67" fmla="*/ 0 h 69"/>
                  <a:gd name="T68" fmla="*/ 0 w 59"/>
                  <a:gd name="T69" fmla="*/ 0 h 69"/>
                  <a:gd name="T70" fmla="*/ 0 w 59"/>
                  <a:gd name="T71" fmla="*/ 0 h 69"/>
                  <a:gd name="T72" fmla="*/ 0 w 59"/>
                  <a:gd name="T73" fmla="*/ 0 h 69"/>
                  <a:gd name="T74" fmla="*/ 0 w 59"/>
                  <a:gd name="T75" fmla="*/ 0 h 69"/>
                  <a:gd name="T76" fmla="*/ 0 w 59"/>
                  <a:gd name="T77" fmla="*/ 0 h 69"/>
                  <a:gd name="T78" fmla="*/ 0 w 59"/>
                  <a:gd name="T79" fmla="*/ 0 h 69"/>
                  <a:gd name="T80" fmla="*/ 0 w 59"/>
                  <a:gd name="T81" fmla="*/ 0 h 69"/>
                  <a:gd name="T82" fmla="*/ 0 w 59"/>
                  <a:gd name="T83" fmla="*/ 0 h 69"/>
                  <a:gd name="T84" fmla="*/ 0 w 59"/>
                  <a:gd name="T85" fmla="*/ 0 h 69"/>
                  <a:gd name="T86" fmla="*/ 0 w 59"/>
                  <a:gd name="T87" fmla="*/ 0 h 69"/>
                  <a:gd name="T88" fmla="*/ 0 w 59"/>
                  <a:gd name="T89" fmla="*/ 0 h 69"/>
                  <a:gd name="T90" fmla="*/ 0 w 59"/>
                  <a:gd name="T91" fmla="*/ 0 h 69"/>
                  <a:gd name="T92" fmla="*/ 0 w 59"/>
                  <a:gd name="T93" fmla="*/ 0 h 69"/>
                  <a:gd name="T94" fmla="*/ 0 w 59"/>
                  <a:gd name="T95" fmla="*/ 0 h 69"/>
                  <a:gd name="T96" fmla="*/ 0 w 59"/>
                  <a:gd name="T97" fmla="*/ 0 h 69"/>
                  <a:gd name="T98" fmla="*/ 0 w 59"/>
                  <a:gd name="T99" fmla="*/ 0 h 69"/>
                  <a:gd name="T100" fmla="*/ 0 w 59"/>
                  <a:gd name="T101" fmla="*/ 0 h 69"/>
                  <a:gd name="T102" fmla="*/ 0 w 59"/>
                  <a:gd name="T103" fmla="*/ 0 h 69"/>
                  <a:gd name="T104" fmla="*/ 0 w 59"/>
                  <a:gd name="T105" fmla="*/ 0 h 69"/>
                  <a:gd name="T106" fmla="*/ 0 w 59"/>
                  <a:gd name="T107" fmla="*/ 0 h 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9" h="69">
                    <a:moveTo>
                      <a:pt x="29" y="0"/>
                    </a:moveTo>
                    <a:lnTo>
                      <a:pt x="26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7" y="3"/>
                    </a:lnTo>
                    <a:lnTo>
                      <a:pt x="15" y="4"/>
                    </a:lnTo>
                    <a:lnTo>
                      <a:pt x="12" y="6"/>
                    </a:lnTo>
                    <a:lnTo>
                      <a:pt x="7" y="9"/>
                    </a:lnTo>
                    <a:lnTo>
                      <a:pt x="4" y="15"/>
                    </a:lnTo>
                    <a:lnTo>
                      <a:pt x="2" y="21"/>
                    </a:lnTo>
                    <a:lnTo>
                      <a:pt x="1" y="24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7" y="59"/>
                    </a:lnTo>
                    <a:lnTo>
                      <a:pt x="12" y="63"/>
                    </a:lnTo>
                    <a:lnTo>
                      <a:pt x="15" y="64"/>
                    </a:lnTo>
                    <a:lnTo>
                      <a:pt x="17" y="67"/>
                    </a:lnTo>
                    <a:lnTo>
                      <a:pt x="19" y="68"/>
                    </a:lnTo>
                    <a:lnTo>
                      <a:pt x="23" y="68"/>
                    </a:lnTo>
                    <a:lnTo>
                      <a:pt x="26" y="69"/>
                    </a:lnTo>
                    <a:lnTo>
                      <a:pt x="29" y="69"/>
                    </a:lnTo>
                    <a:lnTo>
                      <a:pt x="31" y="69"/>
                    </a:lnTo>
                    <a:lnTo>
                      <a:pt x="35" y="68"/>
                    </a:lnTo>
                    <a:lnTo>
                      <a:pt x="37" y="68"/>
                    </a:lnTo>
                    <a:lnTo>
                      <a:pt x="40" y="67"/>
                    </a:lnTo>
                    <a:lnTo>
                      <a:pt x="42" y="64"/>
                    </a:lnTo>
                    <a:lnTo>
                      <a:pt x="45" y="63"/>
                    </a:lnTo>
                    <a:lnTo>
                      <a:pt x="49" y="59"/>
                    </a:lnTo>
                    <a:lnTo>
                      <a:pt x="53" y="54"/>
                    </a:lnTo>
                    <a:lnTo>
                      <a:pt x="55" y="48"/>
                    </a:lnTo>
                    <a:lnTo>
                      <a:pt x="57" y="45"/>
                    </a:lnTo>
                    <a:lnTo>
                      <a:pt x="58" y="41"/>
                    </a:lnTo>
                    <a:lnTo>
                      <a:pt x="58" y="38"/>
                    </a:lnTo>
                    <a:lnTo>
                      <a:pt x="59" y="35"/>
                    </a:lnTo>
                    <a:lnTo>
                      <a:pt x="58" y="31"/>
                    </a:lnTo>
                    <a:lnTo>
                      <a:pt x="58" y="28"/>
                    </a:lnTo>
                    <a:lnTo>
                      <a:pt x="57" y="24"/>
                    </a:lnTo>
                    <a:lnTo>
                      <a:pt x="55" y="21"/>
                    </a:lnTo>
                    <a:lnTo>
                      <a:pt x="53" y="15"/>
                    </a:lnTo>
                    <a:lnTo>
                      <a:pt x="49" y="9"/>
                    </a:lnTo>
                    <a:lnTo>
                      <a:pt x="45" y="6"/>
                    </a:lnTo>
                    <a:lnTo>
                      <a:pt x="42" y="4"/>
                    </a:lnTo>
                    <a:lnTo>
                      <a:pt x="40" y="3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9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39" name="Freeform 167"/>
              <p:cNvSpPr>
                <a:spLocks/>
              </p:cNvSpPr>
              <p:nvPr/>
            </p:nvSpPr>
            <p:spPr bwMode="auto">
              <a:xfrm>
                <a:off x="1795" y="1306"/>
                <a:ext cx="29" cy="4"/>
              </a:xfrm>
              <a:custGeom>
                <a:avLst/>
                <a:gdLst>
                  <a:gd name="T0" fmla="*/ 0 w 117"/>
                  <a:gd name="T1" fmla="*/ 0 h 13"/>
                  <a:gd name="T2" fmla="*/ 0 w 117"/>
                  <a:gd name="T3" fmla="*/ 0 h 13"/>
                  <a:gd name="T4" fmla="*/ 0 w 117"/>
                  <a:gd name="T5" fmla="*/ 0 h 13"/>
                  <a:gd name="T6" fmla="*/ 0 w 117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13">
                    <a:moveTo>
                      <a:pt x="117" y="0"/>
                    </a:moveTo>
                    <a:lnTo>
                      <a:pt x="106" y="13"/>
                    </a:lnTo>
                    <a:lnTo>
                      <a:pt x="11" y="1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40" name="Line 168"/>
              <p:cNvSpPr>
                <a:spLocks noChangeShapeType="1"/>
              </p:cNvSpPr>
              <p:nvPr/>
            </p:nvSpPr>
            <p:spPr bwMode="auto">
              <a:xfrm flipV="1">
                <a:off x="1804" y="1310"/>
                <a:ext cx="0" cy="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41" name="Line 169"/>
              <p:cNvSpPr>
                <a:spLocks noChangeShapeType="1"/>
              </p:cNvSpPr>
              <p:nvPr/>
            </p:nvSpPr>
            <p:spPr bwMode="auto">
              <a:xfrm flipV="1">
                <a:off x="1815" y="1311"/>
                <a:ext cx="0" cy="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42" name="Freeform 170"/>
              <p:cNvSpPr>
                <a:spLocks/>
              </p:cNvSpPr>
              <p:nvPr/>
            </p:nvSpPr>
            <p:spPr bwMode="auto">
              <a:xfrm>
                <a:off x="1821" y="1319"/>
                <a:ext cx="3" cy="10"/>
              </a:xfrm>
              <a:custGeom>
                <a:avLst/>
                <a:gdLst>
                  <a:gd name="T0" fmla="*/ 0 w 12"/>
                  <a:gd name="T1" fmla="*/ 0 h 30"/>
                  <a:gd name="T2" fmla="*/ 0 w 12"/>
                  <a:gd name="T3" fmla="*/ 0 h 30"/>
                  <a:gd name="T4" fmla="*/ 0 w 12"/>
                  <a:gd name="T5" fmla="*/ 0 h 30"/>
                  <a:gd name="T6" fmla="*/ 0 w 12"/>
                  <a:gd name="T7" fmla="*/ 0 h 30"/>
                  <a:gd name="T8" fmla="*/ 0 w 12"/>
                  <a:gd name="T9" fmla="*/ 0 h 30"/>
                  <a:gd name="T10" fmla="*/ 0 w 12"/>
                  <a:gd name="T11" fmla="*/ 0 h 30"/>
                  <a:gd name="T12" fmla="*/ 0 w 12"/>
                  <a:gd name="T13" fmla="*/ 0 h 30"/>
                  <a:gd name="T14" fmla="*/ 0 w 12"/>
                  <a:gd name="T15" fmla="*/ 0 h 30"/>
                  <a:gd name="T16" fmla="*/ 0 w 12"/>
                  <a:gd name="T17" fmla="*/ 0 h 30"/>
                  <a:gd name="T18" fmla="*/ 0 w 12"/>
                  <a:gd name="T19" fmla="*/ 0 h 30"/>
                  <a:gd name="T20" fmla="*/ 0 w 12"/>
                  <a:gd name="T21" fmla="*/ 0 h 30"/>
                  <a:gd name="T22" fmla="*/ 0 w 12"/>
                  <a:gd name="T23" fmla="*/ 0 h 30"/>
                  <a:gd name="T24" fmla="*/ 0 w 12"/>
                  <a:gd name="T25" fmla="*/ 0 h 30"/>
                  <a:gd name="T26" fmla="*/ 0 w 12"/>
                  <a:gd name="T27" fmla="*/ 0 h 30"/>
                  <a:gd name="T28" fmla="*/ 0 w 12"/>
                  <a:gd name="T29" fmla="*/ 0 h 30"/>
                  <a:gd name="T30" fmla="*/ 0 w 12"/>
                  <a:gd name="T31" fmla="*/ 0 h 30"/>
                  <a:gd name="T32" fmla="*/ 0 w 12"/>
                  <a:gd name="T33" fmla="*/ 0 h 30"/>
                  <a:gd name="T34" fmla="*/ 0 w 12"/>
                  <a:gd name="T35" fmla="*/ 0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30">
                    <a:moveTo>
                      <a:pt x="0" y="30"/>
                    </a:moveTo>
                    <a:lnTo>
                      <a:pt x="2" y="29"/>
                    </a:lnTo>
                    <a:lnTo>
                      <a:pt x="4" y="29"/>
                    </a:lnTo>
                    <a:lnTo>
                      <a:pt x="6" y="26"/>
                    </a:lnTo>
                    <a:lnTo>
                      <a:pt x="9" y="25"/>
                    </a:lnTo>
                    <a:lnTo>
                      <a:pt x="10" y="23"/>
                    </a:lnTo>
                    <a:lnTo>
                      <a:pt x="11" y="21"/>
                    </a:lnTo>
                    <a:lnTo>
                      <a:pt x="11" y="18"/>
                    </a:lnTo>
                    <a:lnTo>
                      <a:pt x="12" y="15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43" name="Freeform 171"/>
              <p:cNvSpPr>
                <a:spLocks/>
              </p:cNvSpPr>
              <p:nvPr/>
            </p:nvSpPr>
            <p:spPr bwMode="auto">
              <a:xfrm>
                <a:off x="1795" y="1319"/>
                <a:ext cx="3" cy="10"/>
              </a:xfrm>
              <a:custGeom>
                <a:avLst/>
                <a:gdLst>
                  <a:gd name="T0" fmla="*/ 0 w 14"/>
                  <a:gd name="T1" fmla="*/ 0 h 30"/>
                  <a:gd name="T2" fmla="*/ 0 w 14"/>
                  <a:gd name="T3" fmla="*/ 0 h 30"/>
                  <a:gd name="T4" fmla="*/ 0 w 14"/>
                  <a:gd name="T5" fmla="*/ 0 h 30"/>
                  <a:gd name="T6" fmla="*/ 0 w 14"/>
                  <a:gd name="T7" fmla="*/ 0 h 30"/>
                  <a:gd name="T8" fmla="*/ 0 w 14"/>
                  <a:gd name="T9" fmla="*/ 0 h 30"/>
                  <a:gd name="T10" fmla="*/ 0 w 14"/>
                  <a:gd name="T11" fmla="*/ 0 h 30"/>
                  <a:gd name="T12" fmla="*/ 0 w 14"/>
                  <a:gd name="T13" fmla="*/ 0 h 30"/>
                  <a:gd name="T14" fmla="*/ 0 w 14"/>
                  <a:gd name="T15" fmla="*/ 0 h 30"/>
                  <a:gd name="T16" fmla="*/ 0 w 14"/>
                  <a:gd name="T17" fmla="*/ 0 h 30"/>
                  <a:gd name="T18" fmla="*/ 0 w 14"/>
                  <a:gd name="T19" fmla="*/ 0 h 30"/>
                  <a:gd name="T20" fmla="*/ 0 w 14"/>
                  <a:gd name="T21" fmla="*/ 0 h 30"/>
                  <a:gd name="T22" fmla="*/ 0 w 14"/>
                  <a:gd name="T23" fmla="*/ 0 h 30"/>
                  <a:gd name="T24" fmla="*/ 0 w 14"/>
                  <a:gd name="T25" fmla="*/ 0 h 30"/>
                  <a:gd name="T26" fmla="*/ 0 w 14"/>
                  <a:gd name="T27" fmla="*/ 0 h 30"/>
                  <a:gd name="T28" fmla="*/ 0 w 14"/>
                  <a:gd name="T29" fmla="*/ 0 h 30"/>
                  <a:gd name="T30" fmla="*/ 0 w 14"/>
                  <a:gd name="T31" fmla="*/ 0 h 30"/>
                  <a:gd name="T32" fmla="*/ 0 w 14"/>
                  <a:gd name="T33" fmla="*/ 0 h 30"/>
                  <a:gd name="T34" fmla="*/ 0 w 14"/>
                  <a:gd name="T35" fmla="*/ 0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" h="30">
                    <a:moveTo>
                      <a:pt x="14" y="30"/>
                    </a:moveTo>
                    <a:lnTo>
                      <a:pt x="10" y="29"/>
                    </a:lnTo>
                    <a:lnTo>
                      <a:pt x="8" y="29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2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44" name="Line 172"/>
              <p:cNvSpPr>
                <a:spLocks noChangeShapeType="1"/>
              </p:cNvSpPr>
              <p:nvPr/>
            </p:nvSpPr>
            <p:spPr bwMode="auto">
              <a:xfrm>
                <a:off x="1798" y="1330"/>
                <a:ext cx="7" cy="3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45" name="Line 173"/>
              <p:cNvSpPr>
                <a:spLocks noChangeShapeType="1"/>
              </p:cNvSpPr>
              <p:nvPr/>
            </p:nvSpPr>
            <p:spPr bwMode="auto">
              <a:xfrm flipV="1">
                <a:off x="1798" y="1314"/>
                <a:ext cx="7" cy="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46" name="Line 174"/>
              <p:cNvSpPr>
                <a:spLocks noChangeShapeType="1"/>
              </p:cNvSpPr>
              <p:nvPr/>
            </p:nvSpPr>
            <p:spPr bwMode="auto">
              <a:xfrm flipV="1">
                <a:off x="1811" y="1330"/>
                <a:ext cx="9" cy="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47" name="Line 175"/>
              <p:cNvSpPr>
                <a:spLocks noChangeShapeType="1"/>
              </p:cNvSpPr>
              <p:nvPr/>
            </p:nvSpPr>
            <p:spPr bwMode="auto">
              <a:xfrm>
                <a:off x="1812" y="1313"/>
                <a:ext cx="9" cy="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48" name="Line 176"/>
              <p:cNvSpPr>
                <a:spLocks noChangeShapeType="1"/>
              </p:cNvSpPr>
              <p:nvPr/>
            </p:nvSpPr>
            <p:spPr bwMode="auto">
              <a:xfrm flipV="1">
                <a:off x="1810" y="1296"/>
                <a:ext cx="0" cy="45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49" name="Freeform 177"/>
              <p:cNvSpPr>
                <a:spLocks/>
              </p:cNvSpPr>
              <p:nvPr/>
            </p:nvSpPr>
            <p:spPr bwMode="auto">
              <a:xfrm>
                <a:off x="1798" y="1320"/>
                <a:ext cx="3" cy="8"/>
              </a:xfrm>
              <a:custGeom>
                <a:avLst/>
                <a:gdLst>
                  <a:gd name="T0" fmla="*/ 0 w 9"/>
                  <a:gd name="T1" fmla="*/ 0 h 24"/>
                  <a:gd name="T2" fmla="*/ 0 w 9"/>
                  <a:gd name="T3" fmla="*/ 0 h 24"/>
                  <a:gd name="T4" fmla="*/ 0 w 9"/>
                  <a:gd name="T5" fmla="*/ 0 h 24"/>
                  <a:gd name="T6" fmla="*/ 0 w 9"/>
                  <a:gd name="T7" fmla="*/ 0 h 24"/>
                  <a:gd name="T8" fmla="*/ 0 w 9"/>
                  <a:gd name="T9" fmla="*/ 0 h 24"/>
                  <a:gd name="T10" fmla="*/ 0 w 9"/>
                  <a:gd name="T11" fmla="*/ 0 h 24"/>
                  <a:gd name="T12" fmla="*/ 0 w 9"/>
                  <a:gd name="T13" fmla="*/ 0 h 24"/>
                  <a:gd name="T14" fmla="*/ 0 w 9"/>
                  <a:gd name="T15" fmla="*/ 0 h 24"/>
                  <a:gd name="T16" fmla="*/ 0 w 9"/>
                  <a:gd name="T17" fmla="*/ 0 h 24"/>
                  <a:gd name="T18" fmla="*/ 0 w 9"/>
                  <a:gd name="T19" fmla="*/ 0 h 24"/>
                  <a:gd name="T20" fmla="*/ 0 w 9"/>
                  <a:gd name="T21" fmla="*/ 0 h 24"/>
                  <a:gd name="T22" fmla="*/ 0 w 9"/>
                  <a:gd name="T23" fmla="*/ 0 h 24"/>
                  <a:gd name="T24" fmla="*/ 0 w 9"/>
                  <a:gd name="T25" fmla="*/ 0 h 24"/>
                  <a:gd name="T26" fmla="*/ 0 w 9"/>
                  <a:gd name="T27" fmla="*/ 0 h 24"/>
                  <a:gd name="T28" fmla="*/ 0 w 9"/>
                  <a:gd name="T29" fmla="*/ 0 h 24"/>
                  <a:gd name="T30" fmla="*/ 0 w 9"/>
                  <a:gd name="T31" fmla="*/ 0 h 24"/>
                  <a:gd name="T32" fmla="*/ 0 w 9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" h="24">
                    <a:moveTo>
                      <a:pt x="0" y="24"/>
                    </a:moveTo>
                    <a:lnTo>
                      <a:pt x="1" y="24"/>
                    </a:lnTo>
                    <a:lnTo>
                      <a:pt x="3" y="23"/>
                    </a:lnTo>
                    <a:lnTo>
                      <a:pt x="5" y="22"/>
                    </a:lnTo>
                    <a:lnTo>
                      <a:pt x="6" y="20"/>
                    </a:lnTo>
                    <a:lnTo>
                      <a:pt x="7" y="19"/>
                    </a:lnTo>
                    <a:lnTo>
                      <a:pt x="8" y="16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50" name="Line 178"/>
              <p:cNvSpPr>
                <a:spLocks noChangeShapeType="1"/>
              </p:cNvSpPr>
              <p:nvPr/>
            </p:nvSpPr>
            <p:spPr bwMode="auto">
              <a:xfrm>
                <a:off x="2066" y="1226"/>
                <a:ext cx="15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51" name="Line 179"/>
              <p:cNvSpPr>
                <a:spLocks noChangeShapeType="1"/>
              </p:cNvSpPr>
              <p:nvPr/>
            </p:nvSpPr>
            <p:spPr bwMode="auto">
              <a:xfrm>
                <a:off x="2066" y="1222"/>
                <a:ext cx="15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52" name="Freeform 180"/>
              <p:cNvSpPr>
                <a:spLocks/>
              </p:cNvSpPr>
              <p:nvPr/>
            </p:nvSpPr>
            <p:spPr bwMode="auto">
              <a:xfrm>
                <a:off x="2065" y="1222"/>
                <a:ext cx="1" cy="4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0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  <a:gd name="T16" fmla="*/ 0 w 6"/>
                  <a:gd name="T17" fmla="*/ 0 h 12"/>
                  <a:gd name="T18" fmla="*/ 0 w 6"/>
                  <a:gd name="T19" fmla="*/ 0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53" name="Freeform 181"/>
              <p:cNvSpPr>
                <a:spLocks/>
              </p:cNvSpPr>
              <p:nvPr/>
            </p:nvSpPr>
            <p:spPr bwMode="auto">
              <a:xfrm>
                <a:off x="2081" y="1222"/>
                <a:ext cx="2" cy="4"/>
              </a:xfrm>
              <a:custGeom>
                <a:avLst/>
                <a:gdLst>
                  <a:gd name="T0" fmla="*/ 0 w 5"/>
                  <a:gd name="T1" fmla="*/ 0 h 12"/>
                  <a:gd name="T2" fmla="*/ 0 w 5"/>
                  <a:gd name="T3" fmla="*/ 0 h 12"/>
                  <a:gd name="T4" fmla="*/ 0 w 5"/>
                  <a:gd name="T5" fmla="*/ 0 h 12"/>
                  <a:gd name="T6" fmla="*/ 0 w 5"/>
                  <a:gd name="T7" fmla="*/ 0 h 12"/>
                  <a:gd name="T8" fmla="*/ 0 w 5"/>
                  <a:gd name="T9" fmla="*/ 0 h 12"/>
                  <a:gd name="T10" fmla="*/ 0 w 5"/>
                  <a:gd name="T11" fmla="*/ 0 h 12"/>
                  <a:gd name="T12" fmla="*/ 0 w 5"/>
                  <a:gd name="T13" fmla="*/ 0 h 12"/>
                  <a:gd name="T14" fmla="*/ 0 w 5"/>
                  <a:gd name="T15" fmla="*/ 0 h 12"/>
                  <a:gd name="T16" fmla="*/ 0 w 5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12">
                    <a:moveTo>
                      <a:pt x="0" y="12"/>
                    </a:moveTo>
                    <a:lnTo>
                      <a:pt x="2" y="11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54" name="Rectangle 182"/>
              <p:cNvSpPr>
                <a:spLocks noChangeArrowheads="1"/>
              </p:cNvSpPr>
              <p:nvPr/>
            </p:nvSpPr>
            <p:spPr bwMode="auto">
              <a:xfrm>
                <a:off x="1466" y="997"/>
                <a:ext cx="681" cy="30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55" name="Line 183"/>
              <p:cNvSpPr>
                <a:spLocks noChangeShapeType="1"/>
              </p:cNvSpPr>
              <p:nvPr/>
            </p:nvSpPr>
            <p:spPr bwMode="auto">
              <a:xfrm>
                <a:off x="1466" y="1276"/>
                <a:ext cx="68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56" name="Line 184"/>
              <p:cNvSpPr>
                <a:spLocks noChangeShapeType="1"/>
              </p:cNvSpPr>
              <p:nvPr/>
            </p:nvSpPr>
            <p:spPr bwMode="auto">
              <a:xfrm flipH="1">
                <a:off x="1466" y="1021"/>
                <a:ext cx="68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57" name="Line 185"/>
              <p:cNvSpPr>
                <a:spLocks noChangeShapeType="1"/>
              </p:cNvSpPr>
              <p:nvPr/>
            </p:nvSpPr>
            <p:spPr bwMode="auto">
              <a:xfrm>
                <a:off x="1481" y="1022"/>
                <a:ext cx="0" cy="253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58" name="Line 186"/>
              <p:cNvSpPr>
                <a:spLocks noChangeShapeType="1"/>
              </p:cNvSpPr>
              <p:nvPr/>
            </p:nvSpPr>
            <p:spPr bwMode="auto">
              <a:xfrm flipV="1">
                <a:off x="1882" y="997"/>
                <a:ext cx="1" cy="30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59" name="Line 187"/>
              <p:cNvSpPr>
                <a:spLocks noChangeShapeType="1"/>
              </p:cNvSpPr>
              <p:nvPr/>
            </p:nvSpPr>
            <p:spPr bwMode="auto">
              <a:xfrm flipV="1">
                <a:off x="1839" y="1022"/>
                <a:ext cx="0" cy="2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60" name="Line 188"/>
              <p:cNvSpPr>
                <a:spLocks noChangeShapeType="1"/>
              </p:cNvSpPr>
              <p:nvPr/>
            </p:nvSpPr>
            <p:spPr bwMode="auto">
              <a:xfrm flipV="1">
                <a:off x="1830" y="1021"/>
                <a:ext cx="0" cy="25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61" name="Line 189"/>
              <p:cNvSpPr>
                <a:spLocks noChangeShapeType="1"/>
              </p:cNvSpPr>
              <p:nvPr/>
            </p:nvSpPr>
            <p:spPr bwMode="auto">
              <a:xfrm flipH="1">
                <a:off x="1748" y="1261"/>
                <a:ext cx="8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62" name="Line 190"/>
              <p:cNvSpPr>
                <a:spLocks noChangeShapeType="1"/>
              </p:cNvSpPr>
              <p:nvPr/>
            </p:nvSpPr>
            <p:spPr bwMode="auto">
              <a:xfrm flipH="1">
                <a:off x="1747" y="1034"/>
                <a:ext cx="83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63" name="Freeform 191"/>
              <p:cNvSpPr>
                <a:spLocks/>
              </p:cNvSpPr>
              <p:nvPr/>
            </p:nvSpPr>
            <p:spPr bwMode="auto">
              <a:xfrm>
                <a:off x="1818" y="1243"/>
                <a:ext cx="13" cy="19"/>
              </a:xfrm>
              <a:custGeom>
                <a:avLst/>
                <a:gdLst>
                  <a:gd name="T0" fmla="*/ 0 w 50"/>
                  <a:gd name="T1" fmla="*/ 0 h 57"/>
                  <a:gd name="T2" fmla="*/ 0 w 50"/>
                  <a:gd name="T3" fmla="*/ 0 h 57"/>
                  <a:gd name="T4" fmla="*/ 0 w 50"/>
                  <a:gd name="T5" fmla="*/ 0 h 57"/>
                  <a:gd name="T6" fmla="*/ 0 w 50"/>
                  <a:gd name="T7" fmla="*/ 0 h 57"/>
                  <a:gd name="T8" fmla="*/ 0 w 50"/>
                  <a:gd name="T9" fmla="*/ 0 h 57"/>
                  <a:gd name="T10" fmla="*/ 0 w 50"/>
                  <a:gd name="T11" fmla="*/ 0 h 57"/>
                  <a:gd name="T12" fmla="*/ 0 w 50"/>
                  <a:gd name="T13" fmla="*/ 0 h 57"/>
                  <a:gd name="T14" fmla="*/ 0 w 50"/>
                  <a:gd name="T15" fmla="*/ 0 h 57"/>
                  <a:gd name="T16" fmla="*/ 0 w 50"/>
                  <a:gd name="T17" fmla="*/ 0 h 57"/>
                  <a:gd name="T18" fmla="*/ 0 w 50"/>
                  <a:gd name="T19" fmla="*/ 0 h 57"/>
                  <a:gd name="T20" fmla="*/ 0 w 50"/>
                  <a:gd name="T21" fmla="*/ 0 h 57"/>
                  <a:gd name="T22" fmla="*/ 0 w 50"/>
                  <a:gd name="T23" fmla="*/ 0 h 57"/>
                  <a:gd name="T24" fmla="*/ 0 w 50"/>
                  <a:gd name="T25" fmla="*/ 0 h 57"/>
                  <a:gd name="T26" fmla="*/ 0 w 50"/>
                  <a:gd name="T27" fmla="*/ 0 h 57"/>
                  <a:gd name="T28" fmla="*/ 0 w 50"/>
                  <a:gd name="T29" fmla="*/ 0 h 57"/>
                  <a:gd name="T30" fmla="*/ 0 w 50"/>
                  <a:gd name="T31" fmla="*/ 0 h 57"/>
                  <a:gd name="T32" fmla="*/ 0 w 50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57">
                    <a:moveTo>
                      <a:pt x="0" y="56"/>
                    </a:moveTo>
                    <a:lnTo>
                      <a:pt x="7" y="57"/>
                    </a:lnTo>
                    <a:lnTo>
                      <a:pt x="13" y="57"/>
                    </a:lnTo>
                    <a:lnTo>
                      <a:pt x="19" y="57"/>
                    </a:lnTo>
                    <a:lnTo>
                      <a:pt x="24" y="56"/>
                    </a:lnTo>
                    <a:lnTo>
                      <a:pt x="30" y="54"/>
                    </a:lnTo>
                    <a:lnTo>
                      <a:pt x="34" y="52"/>
                    </a:lnTo>
                    <a:lnTo>
                      <a:pt x="38" y="48"/>
                    </a:lnTo>
                    <a:lnTo>
                      <a:pt x="42" y="45"/>
                    </a:lnTo>
                    <a:lnTo>
                      <a:pt x="44" y="41"/>
                    </a:lnTo>
                    <a:lnTo>
                      <a:pt x="47" y="37"/>
                    </a:lnTo>
                    <a:lnTo>
                      <a:pt x="48" y="31"/>
                    </a:lnTo>
                    <a:lnTo>
                      <a:pt x="49" y="27"/>
                    </a:lnTo>
                    <a:lnTo>
                      <a:pt x="50" y="20"/>
                    </a:lnTo>
                    <a:lnTo>
                      <a:pt x="49" y="14"/>
                    </a:lnTo>
                    <a:lnTo>
                      <a:pt x="49" y="7"/>
                    </a:lnTo>
                    <a:lnTo>
                      <a:pt x="4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64" name="Freeform 192"/>
              <p:cNvSpPr>
                <a:spLocks/>
              </p:cNvSpPr>
              <p:nvPr/>
            </p:nvSpPr>
            <p:spPr bwMode="auto">
              <a:xfrm>
                <a:off x="1736" y="1054"/>
                <a:ext cx="13" cy="207"/>
              </a:xfrm>
              <a:custGeom>
                <a:avLst/>
                <a:gdLst>
                  <a:gd name="T0" fmla="*/ 0 w 50"/>
                  <a:gd name="T1" fmla="*/ 0 h 623"/>
                  <a:gd name="T2" fmla="*/ 0 w 50"/>
                  <a:gd name="T3" fmla="*/ 0 h 623"/>
                  <a:gd name="T4" fmla="*/ 0 w 50"/>
                  <a:gd name="T5" fmla="*/ 0 h 623"/>
                  <a:gd name="T6" fmla="*/ 0 w 50"/>
                  <a:gd name="T7" fmla="*/ 0 h 623"/>
                  <a:gd name="T8" fmla="*/ 0 w 50"/>
                  <a:gd name="T9" fmla="*/ 0 h 623"/>
                  <a:gd name="T10" fmla="*/ 0 w 50"/>
                  <a:gd name="T11" fmla="*/ 0 h 623"/>
                  <a:gd name="T12" fmla="*/ 0 w 50"/>
                  <a:gd name="T13" fmla="*/ 0 h 623"/>
                  <a:gd name="T14" fmla="*/ 0 w 50"/>
                  <a:gd name="T15" fmla="*/ 0 h 623"/>
                  <a:gd name="T16" fmla="*/ 0 w 50"/>
                  <a:gd name="T17" fmla="*/ 0 h 623"/>
                  <a:gd name="T18" fmla="*/ 0 w 50"/>
                  <a:gd name="T19" fmla="*/ 0 h 623"/>
                  <a:gd name="T20" fmla="*/ 0 w 50"/>
                  <a:gd name="T21" fmla="*/ 0 h 623"/>
                  <a:gd name="T22" fmla="*/ 0 w 50"/>
                  <a:gd name="T23" fmla="*/ 0 h 623"/>
                  <a:gd name="T24" fmla="*/ 0 w 50"/>
                  <a:gd name="T25" fmla="*/ 0 h 623"/>
                  <a:gd name="T26" fmla="*/ 0 w 50"/>
                  <a:gd name="T27" fmla="*/ 0 h 623"/>
                  <a:gd name="T28" fmla="*/ 0 w 50"/>
                  <a:gd name="T29" fmla="*/ 0 h 623"/>
                  <a:gd name="T30" fmla="*/ 0 w 50"/>
                  <a:gd name="T31" fmla="*/ 0 h 623"/>
                  <a:gd name="T32" fmla="*/ 0 w 50"/>
                  <a:gd name="T33" fmla="*/ 0 h 623"/>
                  <a:gd name="T34" fmla="*/ 0 w 50"/>
                  <a:gd name="T35" fmla="*/ 0 h 623"/>
                  <a:gd name="T36" fmla="*/ 0 w 50"/>
                  <a:gd name="T37" fmla="*/ 0 h 6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0" h="623">
                    <a:moveTo>
                      <a:pt x="50" y="623"/>
                    </a:moveTo>
                    <a:lnTo>
                      <a:pt x="45" y="623"/>
                    </a:lnTo>
                    <a:lnTo>
                      <a:pt x="39" y="622"/>
                    </a:lnTo>
                    <a:lnTo>
                      <a:pt x="35" y="621"/>
                    </a:lnTo>
                    <a:lnTo>
                      <a:pt x="31" y="619"/>
                    </a:lnTo>
                    <a:lnTo>
                      <a:pt x="26" y="616"/>
                    </a:lnTo>
                    <a:lnTo>
                      <a:pt x="22" y="613"/>
                    </a:lnTo>
                    <a:lnTo>
                      <a:pt x="19" y="611"/>
                    </a:lnTo>
                    <a:lnTo>
                      <a:pt x="14" y="606"/>
                    </a:lnTo>
                    <a:lnTo>
                      <a:pt x="11" y="603"/>
                    </a:lnTo>
                    <a:lnTo>
                      <a:pt x="9" y="598"/>
                    </a:lnTo>
                    <a:lnTo>
                      <a:pt x="7" y="594"/>
                    </a:lnTo>
                    <a:lnTo>
                      <a:pt x="4" y="588"/>
                    </a:lnTo>
                    <a:lnTo>
                      <a:pt x="2" y="583"/>
                    </a:lnTo>
                    <a:lnTo>
                      <a:pt x="1" y="577"/>
                    </a:lnTo>
                    <a:lnTo>
                      <a:pt x="0" y="572"/>
                    </a:lnTo>
                    <a:lnTo>
                      <a:pt x="0" y="566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65" name="Freeform 193"/>
              <p:cNvSpPr>
                <a:spLocks/>
              </p:cNvSpPr>
              <p:nvPr/>
            </p:nvSpPr>
            <p:spPr bwMode="auto">
              <a:xfrm>
                <a:off x="1735" y="1034"/>
                <a:ext cx="13" cy="20"/>
              </a:xfrm>
              <a:custGeom>
                <a:avLst/>
                <a:gdLst>
                  <a:gd name="T0" fmla="*/ 0 w 52"/>
                  <a:gd name="T1" fmla="*/ 0 h 59"/>
                  <a:gd name="T2" fmla="*/ 0 w 52"/>
                  <a:gd name="T3" fmla="*/ 0 h 59"/>
                  <a:gd name="T4" fmla="*/ 0 w 52"/>
                  <a:gd name="T5" fmla="*/ 0 h 59"/>
                  <a:gd name="T6" fmla="*/ 0 w 52"/>
                  <a:gd name="T7" fmla="*/ 0 h 59"/>
                  <a:gd name="T8" fmla="*/ 0 w 52"/>
                  <a:gd name="T9" fmla="*/ 0 h 59"/>
                  <a:gd name="T10" fmla="*/ 0 w 52"/>
                  <a:gd name="T11" fmla="*/ 0 h 59"/>
                  <a:gd name="T12" fmla="*/ 0 w 52"/>
                  <a:gd name="T13" fmla="*/ 0 h 59"/>
                  <a:gd name="T14" fmla="*/ 0 w 52"/>
                  <a:gd name="T15" fmla="*/ 0 h 59"/>
                  <a:gd name="T16" fmla="*/ 0 w 52"/>
                  <a:gd name="T17" fmla="*/ 0 h 59"/>
                  <a:gd name="T18" fmla="*/ 0 w 52"/>
                  <a:gd name="T19" fmla="*/ 0 h 59"/>
                  <a:gd name="T20" fmla="*/ 0 w 52"/>
                  <a:gd name="T21" fmla="*/ 0 h 59"/>
                  <a:gd name="T22" fmla="*/ 0 w 52"/>
                  <a:gd name="T23" fmla="*/ 0 h 59"/>
                  <a:gd name="T24" fmla="*/ 0 w 52"/>
                  <a:gd name="T25" fmla="*/ 0 h 59"/>
                  <a:gd name="T26" fmla="*/ 0 w 52"/>
                  <a:gd name="T27" fmla="*/ 0 h 59"/>
                  <a:gd name="T28" fmla="*/ 0 w 52"/>
                  <a:gd name="T29" fmla="*/ 0 h 59"/>
                  <a:gd name="T30" fmla="*/ 0 w 52"/>
                  <a:gd name="T31" fmla="*/ 0 h 59"/>
                  <a:gd name="T32" fmla="*/ 0 w 52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9">
                    <a:moveTo>
                      <a:pt x="4" y="59"/>
                    </a:moveTo>
                    <a:lnTo>
                      <a:pt x="2" y="51"/>
                    </a:lnTo>
                    <a:lnTo>
                      <a:pt x="1" y="44"/>
                    </a:lnTo>
                    <a:lnTo>
                      <a:pt x="0" y="39"/>
                    </a:lnTo>
                    <a:lnTo>
                      <a:pt x="1" y="32"/>
                    </a:lnTo>
                    <a:lnTo>
                      <a:pt x="2" y="26"/>
                    </a:lnTo>
                    <a:lnTo>
                      <a:pt x="3" y="21"/>
                    </a:lnTo>
                    <a:lnTo>
                      <a:pt x="6" y="17"/>
                    </a:lnTo>
                    <a:lnTo>
                      <a:pt x="8" y="12"/>
                    </a:lnTo>
                    <a:lnTo>
                      <a:pt x="13" y="9"/>
                    </a:lnTo>
                    <a:lnTo>
                      <a:pt x="16" y="5"/>
                    </a:lnTo>
                    <a:lnTo>
                      <a:pt x="22" y="3"/>
                    </a:lnTo>
                    <a:lnTo>
                      <a:pt x="26" y="1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2" y="1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66" name="Freeform 194"/>
              <p:cNvSpPr>
                <a:spLocks/>
              </p:cNvSpPr>
              <p:nvPr/>
            </p:nvSpPr>
            <p:spPr bwMode="auto">
              <a:xfrm>
                <a:off x="1819" y="1034"/>
                <a:ext cx="12" cy="19"/>
              </a:xfrm>
              <a:custGeom>
                <a:avLst/>
                <a:gdLst>
                  <a:gd name="T0" fmla="*/ 0 w 49"/>
                  <a:gd name="T1" fmla="*/ 0 h 56"/>
                  <a:gd name="T2" fmla="*/ 0 w 49"/>
                  <a:gd name="T3" fmla="*/ 0 h 56"/>
                  <a:gd name="T4" fmla="*/ 0 w 49"/>
                  <a:gd name="T5" fmla="*/ 0 h 56"/>
                  <a:gd name="T6" fmla="*/ 0 w 49"/>
                  <a:gd name="T7" fmla="*/ 0 h 56"/>
                  <a:gd name="T8" fmla="*/ 0 w 49"/>
                  <a:gd name="T9" fmla="*/ 0 h 56"/>
                  <a:gd name="T10" fmla="*/ 0 w 49"/>
                  <a:gd name="T11" fmla="*/ 0 h 56"/>
                  <a:gd name="T12" fmla="*/ 0 w 49"/>
                  <a:gd name="T13" fmla="*/ 0 h 56"/>
                  <a:gd name="T14" fmla="*/ 0 w 49"/>
                  <a:gd name="T15" fmla="*/ 0 h 56"/>
                  <a:gd name="T16" fmla="*/ 0 w 49"/>
                  <a:gd name="T17" fmla="*/ 0 h 56"/>
                  <a:gd name="T18" fmla="*/ 0 w 49"/>
                  <a:gd name="T19" fmla="*/ 0 h 56"/>
                  <a:gd name="T20" fmla="*/ 0 w 49"/>
                  <a:gd name="T21" fmla="*/ 0 h 56"/>
                  <a:gd name="T22" fmla="*/ 0 w 49"/>
                  <a:gd name="T23" fmla="*/ 0 h 56"/>
                  <a:gd name="T24" fmla="*/ 0 w 49"/>
                  <a:gd name="T25" fmla="*/ 0 h 56"/>
                  <a:gd name="T26" fmla="*/ 0 w 49"/>
                  <a:gd name="T27" fmla="*/ 0 h 56"/>
                  <a:gd name="T28" fmla="*/ 0 w 49"/>
                  <a:gd name="T29" fmla="*/ 0 h 56"/>
                  <a:gd name="T30" fmla="*/ 0 w 49"/>
                  <a:gd name="T31" fmla="*/ 0 h 56"/>
                  <a:gd name="T32" fmla="*/ 0 w 49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56">
                    <a:moveTo>
                      <a:pt x="47" y="56"/>
                    </a:moveTo>
                    <a:lnTo>
                      <a:pt x="48" y="49"/>
                    </a:lnTo>
                    <a:lnTo>
                      <a:pt x="49" y="42"/>
                    </a:lnTo>
                    <a:lnTo>
                      <a:pt x="49" y="36"/>
                    </a:lnTo>
                    <a:lnTo>
                      <a:pt x="49" y="31"/>
                    </a:lnTo>
                    <a:lnTo>
                      <a:pt x="48" y="25"/>
                    </a:lnTo>
                    <a:lnTo>
                      <a:pt x="46" y="20"/>
                    </a:lnTo>
                    <a:lnTo>
                      <a:pt x="44" y="16"/>
                    </a:lnTo>
                    <a:lnTo>
                      <a:pt x="42" y="11"/>
                    </a:lnTo>
                    <a:lnTo>
                      <a:pt x="37" y="8"/>
                    </a:lnTo>
                    <a:lnTo>
                      <a:pt x="34" y="6"/>
                    </a:lnTo>
                    <a:lnTo>
                      <a:pt x="30" y="2"/>
                    </a:lnTo>
                    <a:lnTo>
                      <a:pt x="24" y="1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1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67" name="Freeform 195"/>
              <p:cNvSpPr>
                <a:spLocks/>
              </p:cNvSpPr>
              <p:nvPr/>
            </p:nvSpPr>
            <p:spPr bwMode="auto">
              <a:xfrm>
                <a:off x="1739" y="1040"/>
                <a:ext cx="9" cy="203"/>
              </a:xfrm>
              <a:custGeom>
                <a:avLst/>
                <a:gdLst>
                  <a:gd name="T0" fmla="*/ 0 w 35"/>
                  <a:gd name="T1" fmla="*/ 0 h 608"/>
                  <a:gd name="T2" fmla="*/ 0 w 35"/>
                  <a:gd name="T3" fmla="*/ 0 h 608"/>
                  <a:gd name="T4" fmla="*/ 0 w 35"/>
                  <a:gd name="T5" fmla="*/ 0 h 608"/>
                  <a:gd name="T6" fmla="*/ 0 w 35"/>
                  <a:gd name="T7" fmla="*/ 0 h 608"/>
                  <a:gd name="T8" fmla="*/ 0 w 35"/>
                  <a:gd name="T9" fmla="*/ 0 h 608"/>
                  <a:gd name="T10" fmla="*/ 0 w 35"/>
                  <a:gd name="T11" fmla="*/ 0 h 608"/>
                  <a:gd name="T12" fmla="*/ 0 w 35"/>
                  <a:gd name="T13" fmla="*/ 0 h 608"/>
                  <a:gd name="T14" fmla="*/ 0 w 35"/>
                  <a:gd name="T15" fmla="*/ 0 h 608"/>
                  <a:gd name="T16" fmla="*/ 0 w 35"/>
                  <a:gd name="T17" fmla="*/ 0 h 608"/>
                  <a:gd name="T18" fmla="*/ 0 w 35"/>
                  <a:gd name="T19" fmla="*/ 0 h 608"/>
                  <a:gd name="T20" fmla="*/ 0 w 35"/>
                  <a:gd name="T21" fmla="*/ 0 h 608"/>
                  <a:gd name="T22" fmla="*/ 0 w 35"/>
                  <a:gd name="T23" fmla="*/ 0 h 608"/>
                  <a:gd name="T24" fmla="*/ 0 w 35"/>
                  <a:gd name="T25" fmla="*/ 0 h 608"/>
                  <a:gd name="T26" fmla="*/ 0 w 35"/>
                  <a:gd name="T27" fmla="*/ 0 h 608"/>
                  <a:gd name="T28" fmla="*/ 0 w 35"/>
                  <a:gd name="T29" fmla="*/ 0 h 608"/>
                  <a:gd name="T30" fmla="*/ 0 w 35"/>
                  <a:gd name="T31" fmla="*/ 0 h 608"/>
                  <a:gd name="T32" fmla="*/ 0 w 35"/>
                  <a:gd name="T33" fmla="*/ 0 h 608"/>
                  <a:gd name="T34" fmla="*/ 0 w 35"/>
                  <a:gd name="T35" fmla="*/ 0 h 6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" h="608">
                    <a:moveTo>
                      <a:pt x="0" y="608"/>
                    </a:moveTo>
                    <a:lnTo>
                      <a:pt x="0" y="40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1" y="29"/>
                    </a:lnTo>
                    <a:lnTo>
                      <a:pt x="2" y="24"/>
                    </a:lnTo>
                    <a:lnTo>
                      <a:pt x="3" y="21"/>
                    </a:lnTo>
                    <a:lnTo>
                      <a:pt x="5" y="17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1" y="2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68" name="Line 196"/>
              <p:cNvSpPr>
                <a:spLocks noChangeShapeType="1"/>
              </p:cNvSpPr>
              <p:nvPr/>
            </p:nvSpPr>
            <p:spPr bwMode="auto">
              <a:xfrm>
                <a:off x="1748" y="1257"/>
                <a:ext cx="70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69" name="Line 197"/>
              <p:cNvSpPr>
                <a:spLocks noChangeShapeType="1"/>
              </p:cNvSpPr>
              <p:nvPr/>
            </p:nvSpPr>
            <p:spPr bwMode="auto">
              <a:xfrm>
                <a:off x="1748" y="1040"/>
                <a:ext cx="70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70" name="Line 198"/>
              <p:cNvSpPr>
                <a:spLocks noChangeShapeType="1"/>
              </p:cNvSpPr>
              <p:nvPr/>
            </p:nvSpPr>
            <p:spPr bwMode="auto">
              <a:xfrm flipV="1">
                <a:off x="1826" y="1053"/>
                <a:ext cx="0" cy="19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71" name="Freeform 199"/>
              <p:cNvSpPr>
                <a:spLocks/>
              </p:cNvSpPr>
              <p:nvPr/>
            </p:nvSpPr>
            <p:spPr bwMode="auto">
              <a:xfrm>
                <a:off x="1738" y="1243"/>
                <a:ext cx="10" cy="14"/>
              </a:xfrm>
              <a:custGeom>
                <a:avLst/>
                <a:gdLst>
                  <a:gd name="T0" fmla="*/ 0 w 38"/>
                  <a:gd name="T1" fmla="*/ 0 h 43"/>
                  <a:gd name="T2" fmla="*/ 0 w 38"/>
                  <a:gd name="T3" fmla="*/ 0 h 43"/>
                  <a:gd name="T4" fmla="*/ 0 w 38"/>
                  <a:gd name="T5" fmla="*/ 0 h 43"/>
                  <a:gd name="T6" fmla="*/ 0 w 38"/>
                  <a:gd name="T7" fmla="*/ 0 h 43"/>
                  <a:gd name="T8" fmla="*/ 0 w 38"/>
                  <a:gd name="T9" fmla="*/ 0 h 43"/>
                  <a:gd name="T10" fmla="*/ 0 w 38"/>
                  <a:gd name="T11" fmla="*/ 0 h 43"/>
                  <a:gd name="T12" fmla="*/ 0 w 38"/>
                  <a:gd name="T13" fmla="*/ 0 h 43"/>
                  <a:gd name="T14" fmla="*/ 0 w 38"/>
                  <a:gd name="T15" fmla="*/ 0 h 43"/>
                  <a:gd name="T16" fmla="*/ 0 w 38"/>
                  <a:gd name="T17" fmla="*/ 0 h 43"/>
                  <a:gd name="T18" fmla="*/ 0 w 38"/>
                  <a:gd name="T19" fmla="*/ 0 h 43"/>
                  <a:gd name="T20" fmla="*/ 0 w 38"/>
                  <a:gd name="T21" fmla="*/ 0 h 43"/>
                  <a:gd name="T22" fmla="*/ 0 w 38"/>
                  <a:gd name="T23" fmla="*/ 0 h 43"/>
                  <a:gd name="T24" fmla="*/ 0 w 38"/>
                  <a:gd name="T25" fmla="*/ 0 h 43"/>
                  <a:gd name="T26" fmla="*/ 0 w 38"/>
                  <a:gd name="T27" fmla="*/ 0 h 43"/>
                  <a:gd name="T28" fmla="*/ 0 w 38"/>
                  <a:gd name="T29" fmla="*/ 0 h 43"/>
                  <a:gd name="T30" fmla="*/ 0 w 38"/>
                  <a:gd name="T31" fmla="*/ 0 h 43"/>
                  <a:gd name="T32" fmla="*/ 0 w 38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43">
                    <a:moveTo>
                      <a:pt x="38" y="43"/>
                    </a:moveTo>
                    <a:lnTo>
                      <a:pt x="33" y="43"/>
                    </a:lnTo>
                    <a:lnTo>
                      <a:pt x="28" y="43"/>
                    </a:lnTo>
                    <a:lnTo>
                      <a:pt x="23" y="43"/>
                    </a:lnTo>
                    <a:lnTo>
                      <a:pt x="19" y="41"/>
                    </a:lnTo>
                    <a:lnTo>
                      <a:pt x="15" y="40"/>
                    </a:lnTo>
                    <a:lnTo>
                      <a:pt x="12" y="39"/>
                    </a:lnTo>
                    <a:lnTo>
                      <a:pt x="9" y="37"/>
                    </a:lnTo>
                    <a:lnTo>
                      <a:pt x="6" y="35"/>
                    </a:lnTo>
                    <a:lnTo>
                      <a:pt x="3" y="31"/>
                    </a:lnTo>
                    <a:lnTo>
                      <a:pt x="2" y="28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72" name="Freeform 200"/>
              <p:cNvSpPr>
                <a:spLocks/>
              </p:cNvSpPr>
              <p:nvPr/>
            </p:nvSpPr>
            <p:spPr bwMode="auto">
              <a:xfrm>
                <a:off x="1819" y="1243"/>
                <a:ext cx="8" cy="14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0 h 43"/>
                  <a:gd name="T4" fmla="*/ 0 w 34"/>
                  <a:gd name="T5" fmla="*/ 0 h 43"/>
                  <a:gd name="T6" fmla="*/ 0 w 34"/>
                  <a:gd name="T7" fmla="*/ 0 h 43"/>
                  <a:gd name="T8" fmla="*/ 0 w 34"/>
                  <a:gd name="T9" fmla="*/ 0 h 43"/>
                  <a:gd name="T10" fmla="*/ 0 w 34"/>
                  <a:gd name="T11" fmla="*/ 0 h 43"/>
                  <a:gd name="T12" fmla="*/ 0 w 34"/>
                  <a:gd name="T13" fmla="*/ 0 h 43"/>
                  <a:gd name="T14" fmla="*/ 0 w 34"/>
                  <a:gd name="T15" fmla="*/ 0 h 43"/>
                  <a:gd name="T16" fmla="*/ 0 w 34"/>
                  <a:gd name="T17" fmla="*/ 0 h 43"/>
                  <a:gd name="T18" fmla="*/ 0 w 34"/>
                  <a:gd name="T19" fmla="*/ 0 h 43"/>
                  <a:gd name="T20" fmla="*/ 0 w 34"/>
                  <a:gd name="T21" fmla="*/ 0 h 43"/>
                  <a:gd name="T22" fmla="*/ 0 w 34"/>
                  <a:gd name="T23" fmla="*/ 0 h 43"/>
                  <a:gd name="T24" fmla="*/ 0 w 34"/>
                  <a:gd name="T25" fmla="*/ 0 h 43"/>
                  <a:gd name="T26" fmla="*/ 0 w 34"/>
                  <a:gd name="T27" fmla="*/ 0 h 43"/>
                  <a:gd name="T28" fmla="*/ 0 w 34"/>
                  <a:gd name="T29" fmla="*/ 0 h 43"/>
                  <a:gd name="T30" fmla="*/ 0 w 34"/>
                  <a:gd name="T31" fmla="*/ 0 h 43"/>
                  <a:gd name="T32" fmla="*/ 0 w 34"/>
                  <a:gd name="T33" fmla="*/ 0 h 43"/>
                  <a:gd name="T34" fmla="*/ 0 w 34"/>
                  <a:gd name="T35" fmla="*/ 0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4" h="43">
                    <a:moveTo>
                      <a:pt x="0" y="43"/>
                    </a:moveTo>
                    <a:lnTo>
                      <a:pt x="5" y="43"/>
                    </a:lnTo>
                    <a:lnTo>
                      <a:pt x="9" y="43"/>
                    </a:lnTo>
                    <a:lnTo>
                      <a:pt x="13" y="43"/>
                    </a:lnTo>
                    <a:lnTo>
                      <a:pt x="17" y="41"/>
                    </a:lnTo>
                    <a:lnTo>
                      <a:pt x="21" y="40"/>
                    </a:lnTo>
                    <a:lnTo>
                      <a:pt x="23" y="38"/>
                    </a:lnTo>
                    <a:lnTo>
                      <a:pt x="26" y="36"/>
                    </a:lnTo>
                    <a:lnTo>
                      <a:pt x="29" y="33"/>
                    </a:lnTo>
                    <a:lnTo>
                      <a:pt x="31" y="30"/>
                    </a:lnTo>
                    <a:lnTo>
                      <a:pt x="32" y="28"/>
                    </a:lnTo>
                    <a:lnTo>
                      <a:pt x="33" y="23"/>
                    </a:lnTo>
                    <a:lnTo>
                      <a:pt x="34" y="20"/>
                    </a:lnTo>
                    <a:lnTo>
                      <a:pt x="34" y="15"/>
                    </a:lnTo>
                    <a:lnTo>
                      <a:pt x="34" y="10"/>
                    </a:lnTo>
                    <a:lnTo>
                      <a:pt x="33" y="6"/>
                    </a:lnTo>
                    <a:lnTo>
                      <a:pt x="32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73" name="Freeform 201"/>
              <p:cNvSpPr>
                <a:spLocks/>
              </p:cNvSpPr>
              <p:nvPr/>
            </p:nvSpPr>
            <p:spPr bwMode="auto">
              <a:xfrm>
                <a:off x="1819" y="1040"/>
                <a:ext cx="8" cy="12"/>
              </a:xfrm>
              <a:custGeom>
                <a:avLst/>
                <a:gdLst>
                  <a:gd name="T0" fmla="*/ 0 w 33"/>
                  <a:gd name="T1" fmla="*/ 0 h 38"/>
                  <a:gd name="T2" fmla="*/ 0 w 33"/>
                  <a:gd name="T3" fmla="*/ 0 h 38"/>
                  <a:gd name="T4" fmla="*/ 0 w 33"/>
                  <a:gd name="T5" fmla="*/ 0 h 38"/>
                  <a:gd name="T6" fmla="*/ 0 w 33"/>
                  <a:gd name="T7" fmla="*/ 0 h 38"/>
                  <a:gd name="T8" fmla="*/ 0 w 33"/>
                  <a:gd name="T9" fmla="*/ 0 h 38"/>
                  <a:gd name="T10" fmla="*/ 0 w 33"/>
                  <a:gd name="T11" fmla="*/ 0 h 38"/>
                  <a:gd name="T12" fmla="*/ 0 w 33"/>
                  <a:gd name="T13" fmla="*/ 0 h 38"/>
                  <a:gd name="T14" fmla="*/ 0 w 33"/>
                  <a:gd name="T15" fmla="*/ 0 h 38"/>
                  <a:gd name="T16" fmla="*/ 0 w 33"/>
                  <a:gd name="T17" fmla="*/ 0 h 38"/>
                  <a:gd name="T18" fmla="*/ 0 w 33"/>
                  <a:gd name="T19" fmla="*/ 0 h 38"/>
                  <a:gd name="T20" fmla="*/ 0 w 33"/>
                  <a:gd name="T21" fmla="*/ 0 h 38"/>
                  <a:gd name="T22" fmla="*/ 0 w 33"/>
                  <a:gd name="T23" fmla="*/ 0 h 38"/>
                  <a:gd name="T24" fmla="*/ 0 w 33"/>
                  <a:gd name="T25" fmla="*/ 0 h 38"/>
                  <a:gd name="T26" fmla="*/ 0 w 33"/>
                  <a:gd name="T27" fmla="*/ 0 h 38"/>
                  <a:gd name="T28" fmla="*/ 0 w 33"/>
                  <a:gd name="T29" fmla="*/ 0 h 38"/>
                  <a:gd name="T30" fmla="*/ 0 w 33"/>
                  <a:gd name="T31" fmla="*/ 0 h 38"/>
                  <a:gd name="T32" fmla="*/ 0 w 33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8">
                    <a:moveTo>
                      <a:pt x="31" y="38"/>
                    </a:moveTo>
                    <a:lnTo>
                      <a:pt x="32" y="33"/>
                    </a:lnTo>
                    <a:lnTo>
                      <a:pt x="33" y="28"/>
                    </a:lnTo>
                    <a:lnTo>
                      <a:pt x="33" y="24"/>
                    </a:lnTo>
                    <a:lnTo>
                      <a:pt x="32" y="20"/>
                    </a:lnTo>
                    <a:lnTo>
                      <a:pt x="32" y="17"/>
                    </a:lnTo>
                    <a:lnTo>
                      <a:pt x="31" y="14"/>
                    </a:lnTo>
                    <a:lnTo>
                      <a:pt x="29" y="10"/>
                    </a:lnTo>
                    <a:lnTo>
                      <a:pt x="28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20" y="2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74" name="Freeform 202"/>
              <p:cNvSpPr>
                <a:spLocks/>
              </p:cNvSpPr>
              <p:nvPr/>
            </p:nvSpPr>
            <p:spPr bwMode="auto">
              <a:xfrm>
                <a:off x="1748" y="1007"/>
                <a:ext cx="15" cy="28"/>
              </a:xfrm>
              <a:custGeom>
                <a:avLst/>
                <a:gdLst>
                  <a:gd name="T0" fmla="*/ 0 w 59"/>
                  <a:gd name="T1" fmla="*/ 0 h 84"/>
                  <a:gd name="T2" fmla="*/ 0 w 59"/>
                  <a:gd name="T3" fmla="*/ 0 h 84"/>
                  <a:gd name="T4" fmla="*/ 0 w 59"/>
                  <a:gd name="T5" fmla="*/ 0 h 84"/>
                  <a:gd name="T6" fmla="*/ 0 w 59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" h="84">
                    <a:moveTo>
                      <a:pt x="0" y="84"/>
                    </a:moveTo>
                    <a:lnTo>
                      <a:pt x="0" y="0"/>
                    </a:lnTo>
                    <a:lnTo>
                      <a:pt x="59" y="0"/>
                    </a:lnTo>
                    <a:lnTo>
                      <a:pt x="58" y="84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75" name="Line 203"/>
              <p:cNvSpPr>
                <a:spLocks noChangeShapeType="1"/>
              </p:cNvSpPr>
              <p:nvPr/>
            </p:nvSpPr>
            <p:spPr bwMode="auto">
              <a:xfrm flipV="1">
                <a:off x="1751" y="1008"/>
                <a:ext cx="0" cy="2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76" name="Line 204"/>
              <p:cNvSpPr>
                <a:spLocks noChangeShapeType="1"/>
              </p:cNvSpPr>
              <p:nvPr/>
            </p:nvSpPr>
            <p:spPr bwMode="auto">
              <a:xfrm flipV="1">
                <a:off x="1761" y="1008"/>
                <a:ext cx="0" cy="2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77" name="Line 205"/>
              <p:cNvSpPr>
                <a:spLocks noChangeShapeType="1"/>
              </p:cNvSpPr>
              <p:nvPr/>
            </p:nvSpPr>
            <p:spPr bwMode="auto">
              <a:xfrm>
                <a:off x="1751" y="1025"/>
                <a:ext cx="8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78" name="Freeform 206"/>
              <p:cNvSpPr>
                <a:spLocks/>
              </p:cNvSpPr>
              <p:nvPr/>
            </p:nvSpPr>
            <p:spPr bwMode="auto">
              <a:xfrm>
                <a:off x="1754" y="1012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w 12"/>
                  <a:gd name="T37" fmla="*/ 0 h 14"/>
                  <a:gd name="T38" fmla="*/ 0 w 12"/>
                  <a:gd name="T39" fmla="*/ 0 h 14"/>
                  <a:gd name="T40" fmla="*/ 0 w 12"/>
                  <a:gd name="T41" fmla="*/ 0 h 14"/>
                  <a:gd name="T42" fmla="*/ 0 w 12"/>
                  <a:gd name="T43" fmla="*/ 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79" name="Freeform 207"/>
              <p:cNvSpPr>
                <a:spLocks/>
              </p:cNvSpPr>
              <p:nvPr/>
            </p:nvSpPr>
            <p:spPr bwMode="auto">
              <a:xfrm>
                <a:off x="1754" y="1012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w 12"/>
                  <a:gd name="T37" fmla="*/ 0 h 14"/>
                  <a:gd name="T38" fmla="*/ 0 w 12"/>
                  <a:gd name="T39" fmla="*/ 0 h 14"/>
                  <a:gd name="T40" fmla="*/ 0 w 12"/>
                  <a:gd name="T41" fmla="*/ 0 h 14"/>
                  <a:gd name="T42" fmla="*/ 0 w 12"/>
                  <a:gd name="T43" fmla="*/ 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80" name="Line 208"/>
              <p:cNvSpPr>
                <a:spLocks noChangeShapeType="1"/>
              </p:cNvSpPr>
              <p:nvPr/>
            </p:nvSpPr>
            <p:spPr bwMode="auto">
              <a:xfrm flipV="1">
                <a:off x="1756" y="1002"/>
                <a:ext cx="0" cy="2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81" name="Line 209"/>
              <p:cNvSpPr>
                <a:spLocks noChangeShapeType="1"/>
              </p:cNvSpPr>
              <p:nvPr/>
            </p:nvSpPr>
            <p:spPr bwMode="auto">
              <a:xfrm flipH="1">
                <a:off x="1746" y="1015"/>
                <a:ext cx="21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82" name="Freeform 210"/>
              <p:cNvSpPr>
                <a:spLocks/>
              </p:cNvSpPr>
              <p:nvPr/>
            </p:nvSpPr>
            <p:spPr bwMode="auto">
              <a:xfrm>
                <a:off x="1792" y="1006"/>
                <a:ext cx="15" cy="27"/>
              </a:xfrm>
              <a:custGeom>
                <a:avLst/>
                <a:gdLst>
                  <a:gd name="T0" fmla="*/ 0 w 58"/>
                  <a:gd name="T1" fmla="*/ 0 h 83"/>
                  <a:gd name="T2" fmla="*/ 0 w 58"/>
                  <a:gd name="T3" fmla="*/ 0 h 83"/>
                  <a:gd name="T4" fmla="*/ 0 w 58"/>
                  <a:gd name="T5" fmla="*/ 0 h 83"/>
                  <a:gd name="T6" fmla="*/ 0 w 58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8" h="83">
                    <a:moveTo>
                      <a:pt x="0" y="83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57" y="83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83" name="Line 211"/>
              <p:cNvSpPr>
                <a:spLocks noChangeShapeType="1"/>
              </p:cNvSpPr>
              <p:nvPr/>
            </p:nvSpPr>
            <p:spPr bwMode="auto">
              <a:xfrm flipV="1">
                <a:off x="1795" y="1007"/>
                <a:ext cx="0" cy="2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84" name="Line 212"/>
              <p:cNvSpPr>
                <a:spLocks noChangeShapeType="1"/>
              </p:cNvSpPr>
              <p:nvPr/>
            </p:nvSpPr>
            <p:spPr bwMode="auto">
              <a:xfrm flipV="1">
                <a:off x="1805" y="1006"/>
                <a:ext cx="0" cy="2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85" name="Line 213"/>
              <p:cNvSpPr>
                <a:spLocks noChangeShapeType="1"/>
              </p:cNvSpPr>
              <p:nvPr/>
            </p:nvSpPr>
            <p:spPr bwMode="auto">
              <a:xfrm>
                <a:off x="1795" y="1024"/>
                <a:ext cx="8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86" name="Freeform 214"/>
              <p:cNvSpPr>
                <a:spLocks/>
              </p:cNvSpPr>
              <p:nvPr/>
            </p:nvSpPr>
            <p:spPr bwMode="auto">
              <a:xfrm>
                <a:off x="1798" y="1011"/>
                <a:ext cx="3" cy="5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w 11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" h="14">
                    <a:moveTo>
                      <a:pt x="6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87" name="Freeform 215"/>
              <p:cNvSpPr>
                <a:spLocks/>
              </p:cNvSpPr>
              <p:nvPr/>
            </p:nvSpPr>
            <p:spPr bwMode="auto">
              <a:xfrm>
                <a:off x="1798" y="1011"/>
                <a:ext cx="3" cy="5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w 11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" h="14">
                    <a:moveTo>
                      <a:pt x="6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88" name="Line 216"/>
              <p:cNvSpPr>
                <a:spLocks noChangeShapeType="1"/>
              </p:cNvSpPr>
              <p:nvPr/>
            </p:nvSpPr>
            <p:spPr bwMode="auto">
              <a:xfrm flipV="1">
                <a:off x="1800" y="1001"/>
                <a:ext cx="0" cy="2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89" name="Line 217"/>
              <p:cNvSpPr>
                <a:spLocks noChangeShapeType="1"/>
              </p:cNvSpPr>
              <p:nvPr/>
            </p:nvSpPr>
            <p:spPr bwMode="auto">
              <a:xfrm flipH="1">
                <a:off x="1790" y="1014"/>
                <a:ext cx="20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90" name="Freeform 218"/>
              <p:cNvSpPr>
                <a:spLocks/>
              </p:cNvSpPr>
              <p:nvPr/>
            </p:nvSpPr>
            <p:spPr bwMode="auto">
              <a:xfrm>
                <a:off x="1748" y="1262"/>
                <a:ext cx="15" cy="28"/>
              </a:xfrm>
              <a:custGeom>
                <a:avLst/>
                <a:gdLst>
                  <a:gd name="T0" fmla="*/ 0 w 59"/>
                  <a:gd name="T1" fmla="*/ 0 h 83"/>
                  <a:gd name="T2" fmla="*/ 0 w 59"/>
                  <a:gd name="T3" fmla="*/ 0 h 83"/>
                  <a:gd name="T4" fmla="*/ 0 w 59"/>
                  <a:gd name="T5" fmla="*/ 0 h 83"/>
                  <a:gd name="T6" fmla="*/ 0 w 59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" h="83">
                    <a:moveTo>
                      <a:pt x="59" y="0"/>
                    </a:moveTo>
                    <a:lnTo>
                      <a:pt x="59" y="83"/>
                    </a:lnTo>
                    <a:lnTo>
                      <a:pt x="0" y="83"/>
                    </a:ln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91" name="Line 219"/>
              <p:cNvSpPr>
                <a:spLocks noChangeShapeType="1"/>
              </p:cNvSpPr>
              <p:nvPr/>
            </p:nvSpPr>
            <p:spPr bwMode="auto">
              <a:xfrm>
                <a:off x="1760" y="1263"/>
                <a:ext cx="0" cy="2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92" name="Line 220"/>
              <p:cNvSpPr>
                <a:spLocks noChangeShapeType="1"/>
              </p:cNvSpPr>
              <p:nvPr/>
            </p:nvSpPr>
            <p:spPr bwMode="auto">
              <a:xfrm>
                <a:off x="1750" y="1263"/>
                <a:ext cx="0" cy="2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93" name="Line 221"/>
              <p:cNvSpPr>
                <a:spLocks noChangeShapeType="1"/>
              </p:cNvSpPr>
              <p:nvPr/>
            </p:nvSpPr>
            <p:spPr bwMode="auto">
              <a:xfrm flipH="1">
                <a:off x="1752" y="1272"/>
                <a:ext cx="8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94" name="Freeform 222"/>
              <p:cNvSpPr>
                <a:spLocks/>
              </p:cNvSpPr>
              <p:nvPr/>
            </p:nvSpPr>
            <p:spPr bwMode="auto">
              <a:xfrm>
                <a:off x="1754" y="1280"/>
                <a:ext cx="3" cy="5"/>
              </a:xfrm>
              <a:custGeom>
                <a:avLst/>
                <a:gdLst>
                  <a:gd name="T0" fmla="*/ 0 w 12"/>
                  <a:gd name="T1" fmla="*/ 0 h 15"/>
                  <a:gd name="T2" fmla="*/ 0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0 w 12"/>
                  <a:gd name="T9" fmla="*/ 0 h 15"/>
                  <a:gd name="T10" fmla="*/ 0 w 12"/>
                  <a:gd name="T11" fmla="*/ 0 h 15"/>
                  <a:gd name="T12" fmla="*/ 0 w 12"/>
                  <a:gd name="T13" fmla="*/ 0 h 15"/>
                  <a:gd name="T14" fmla="*/ 0 w 12"/>
                  <a:gd name="T15" fmla="*/ 0 h 15"/>
                  <a:gd name="T16" fmla="*/ 0 w 12"/>
                  <a:gd name="T17" fmla="*/ 0 h 15"/>
                  <a:gd name="T18" fmla="*/ 0 w 12"/>
                  <a:gd name="T19" fmla="*/ 0 h 15"/>
                  <a:gd name="T20" fmla="*/ 0 w 12"/>
                  <a:gd name="T21" fmla="*/ 0 h 15"/>
                  <a:gd name="T22" fmla="*/ 0 w 12"/>
                  <a:gd name="T23" fmla="*/ 0 h 15"/>
                  <a:gd name="T24" fmla="*/ 0 w 12"/>
                  <a:gd name="T25" fmla="*/ 0 h 15"/>
                  <a:gd name="T26" fmla="*/ 0 w 12"/>
                  <a:gd name="T27" fmla="*/ 0 h 15"/>
                  <a:gd name="T28" fmla="*/ 0 w 12"/>
                  <a:gd name="T29" fmla="*/ 0 h 15"/>
                  <a:gd name="T30" fmla="*/ 0 w 12"/>
                  <a:gd name="T31" fmla="*/ 0 h 15"/>
                  <a:gd name="T32" fmla="*/ 0 w 12"/>
                  <a:gd name="T33" fmla="*/ 0 h 15"/>
                  <a:gd name="T34" fmla="*/ 0 w 12"/>
                  <a:gd name="T35" fmla="*/ 0 h 15"/>
                  <a:gd name="T36" fmla="*/ 0 w 12"/>
                  <a:gd name="T37" fmla="*/ 0 h 15"/>
                  <a:gd name="T38" fmla="*/ 0 w 12"/>
                  <a:gd name="T39" fmla="*/ 0 h 15"/>
                  <a:gd name="T40" fmla="*/ 0 w 12"/>
                  <a:gd name="T41" fmla="*/ 0 h 15"/>
                  <a:gd name="T42" fmla="*/ 0 w 12"/>
                  <a:gd name="T43" fmla="*/ 0 h 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5">
                    <a:moveTo>
                      <a:pt x="5" y="15"/>
                    </a:moveTo>
                    <a:lnTo>
                      <a:pt x="6" y="14"/>
                    </a:lnTo>
                    <a:lnTo>
                      <a:pt x="7" y="14"/>
                    </a:lnTo>
                    <a:lnTo>
                      <a:pt x="10" y="13"/>
                    </a:lnTo>
                    <a:lnTo>
                      <a:pt x="11" y="11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95" name="Freeform 223"/>
              <p:cNvSpPr>
                <a:spLocks/>
              </p:cNvSpPr>
              <p:nvPr/>
            </p:nvSpPr>
            <p:spPr bwMode="auto">
              <a:xfrm>
                <a:off x="1754" y="1280"/>
                <a:ext cx="3" cy="5"/>
              </a:xfrm>
              <a:custGeom>
                <a:avLst/>
                <a:gdLst>
                  <a:gd name="T0" fmla="*/ 0 w 12"/>
                  <a:gd name="T1" fmla="*/ 0 h 15"/>
                  <a:gd name="T2" fmla="*/ 0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0 w 12"/>
                  <a:gd name="T9" fmla="*/ 0 h 15"/>
                  <a:gd name="T10" fmla="*/ 0 w 12"/>
                  <a:gd name="T11" fmla="*/ 0 h 15"/>
                  <a:gd name="T12" fmla="*/ 0 w 12"/>
                  <a:gd name="T13" fmla="*/ 0 h 15"/>
                  <a:gd name="T14" fmla="*/ 0 w 12"/>
                  <a:gd name="T15" fmla="*/ 0 h 15"/>
                  <a:gd name="T16" fmla="*/ 0 w 12"/>
                  <a:gd name="T17" fmla="*/ 0 h 15"/>
                  <a:gd name="T18" fmla="*/ 0 w 12"/>
                  <a:gd name="T19" fmla="*/ 0 h 15"/>
                  <a:gd name="T20" fmla="*/ 0 w 12"/>
                  <a:gd name="T21" fmla="*/ 0 h 15"/>
                  <a:gd name="T22" fmla="*/ 0 w 12"/>
                  <a:gd name="T23" fmla="*/ 0 h 15"/>
                  <a:gd name="T24" fmla="*/ 0 w 12"/>
                  <a:gd name="T25" fmla="*/ 0 h 15"/>
                  <a:gd name="T26" fmla="*/ 0 w 12"/>
                  <a:gd name="T27" fmla="*/ 0 h 15"/>
                  <a:gd name="T28" fmla="*/ 0 w 12"/>
                  <a:gd name="T29" fmla="*/ 0 h 15"/>
                  <a:gd name="T30" fmla="*/ 0 w 12"/>
                  <a:gd name="T31" fmla="*/ 0 h 15"/>
                  <a:gd name="T32" fmla="*/ 0 w 12"/>
                  <a:gd name="T33" fmla="*/ 0 h 15"/>
                  <a:gd name="T34" fmla="*/ 0 w 12"/>
                  <a:gd name="T35" fmla="*/ 0 h 15"/>
                  <a:gd name="T36" fmla="*/ 0 w 12"/>
                  <a:gd name="T37" fmla="*/ 0 h 15"/>
                  <a:gd name="T38" fmla="*/ 0 w 12"/>
                  <a:gd name="T39" fmla="*/ 0 h 15"/>
                  <a:gd name="T40" fmla="*/ 0 w 12"/>
                  <a:gd name="T41" fmla="*/ 0 h 15"/>
                  <a:gd name="T42" fmla="*/ 0 w 12"/>
                  <a:gd name="T43" fmla="*/ 0 h 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5">
                    <a:moveTo>
                      <a:pt x="5" y="15"/>
                    </a:moveTo>
                    <a:lnTo>
                      <a:pt x="6" y="14"/>
                    </a:lnTo>
                    <a:lnTo>
                      <a:pt x="7" y="14"/>
                    </a:lnTo>
                    <a:lnTo>
                      <a:pt x="10" y="13"/>
                    </a:lnTo>
                    <a:lnTo>
                      <a:pt x="11" y="11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5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96" name="Line 224"/>
              <p:cNvSpPr>
                <a:spLocks noChangeShapeType="1"/>
              </p:cNvSpPr>
              <p:nvPr/>
            </p:nvSpPr>
            <p:spPr bwMode="auto">
              <a:xfrm>
                <a:off x="1755" y="1269"/>
                <a:ext cx="0" cy="2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97" name="Line 225"/>
              <p:cNvSpPr>
                <a:spLocks noChangeShapeType="1"/>
              </p:cNvSpPr>
              <p:nvPr/>
            </p:nvSpPr>
            <p:spPr bwMode="auto">
              <a:xfrm>
                <a:off x="1744" y="1282"/>
                <a:ext cx="21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98" name="Freeform 226"/>
              <p:cNvSpPr>
                <a:spLocks/>
              </p:cNvSpPr>
              <p:nvPr/>
            </p:nvSpPr>
            <p:spPr bwMode="auto">
              <a:xfrm>
                <a:off x="1792" y="1263"/>
                <a:ext cx="15" cy="28"/>
              </a:xfrm>
              <a:custGeom>
                <a:avLst/>
                <a:gdLst>
                  <a:gd name="T0" fmla="*/ 0 w 59"/>
                  <a:gd name="T1" fmla="*/ 0 h 83"/>
                  <a:gd name="T2" fmla="*/ 0 w 59"/>
                  <a:gd name="T3" fmla="*/ 0 h 83"/>
                  <a:gd name="T4" fmla="*/ 0 w 59"/>
                  <a:gd name="T5" fmla="*/ 0 h 83"/>
                  <a:gd name="T6" fmla="*/ 0 w 59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" h="83">
                    <a:moveTo>
                      <a:pt x="59" y="0"/>
                    </a:moveTo>
                    <a:lnTo>
                      <a:pt x="59" y="83"/>
                    </a:lnTo>
                    <a:lnTo>
                      <a:pt x="0" y="83"/>
                    </a:lnTo>
                    <a:lnTo>
                      <a:pt x="2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99" name="Line 227"/>
              <p:cNvSpPr>
                <a:spLocks noChangeShapeType="1"/>
              </p:cNvSpPr>
              <p:nvPr/>
            </p:nvSpPr>
            <p:spPr bwMode="auto">
              <a:xfrm>
                <a:off x="1804" y="1264"/>
                <a:ext cx="0" cy="2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00" name="Line 228"/>
              <p:cNvSpPr>
                <a:spLocks noChangeShapeType="1"/>
              </p:cNvSpPr>
              <p:nvPr/>
            </p:nvSpPr>
            <p:spPr bwMode="auto">
              <a:xfrm>
                <a:off x="1794" y="1264"/>
                <a:ext cx="0" cy="2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01" name="Line 229"/>
              <p:cNvSpPr>
                <a:spLocks noChangeShapeType="1"/>
              </p:cNvSpPr>
              <p:nvPr/>
            </p:nvSpPr>
            <p:spPr bwMode="auto">
              <a:xfrm flipH="1">
                <a:off x="1795" y="1273"/>
                <a:ext cx="9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02" name="Freeform 230"/>
              <p:cNvSpPr>
                <a:spLocks/>
              </p:cNvSpPr>
              <p:nvPr/>
            </p:nvSpPr>
            <p:spPr bwMode="auto">
              <a:xfrm>
                <a:off x="1798" y="1282"/>
                <a:ext cx="2" cy="4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w 11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" h="14">
                    <a:moveTo>
                      <a:pt x="6" y="14"/>
                    </a:moveTo>
                    <a:lnTo>
                      <a:pt x="8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03" name="Freeform 231"/>
              <p:cNvSpPr>
                <a:spLocks/>
              </p:cNvSpPr>
              <p:nvPr/>
            </p:nvSpPr>
            <p:spPr bwMode="auto">
              <a:xfrm>
                <a:off x="1798" y="1282"/>
                <a:ext cx="2" cy="4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w 11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" h="14">
                    <a:moveTo>
                      <a:pt x="6" y="14"/>
                    </a:moveTo>
                    <a:lnTo>
                      <a:pt x="8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6" y="14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04" name="Line 232"/>
              <p:cNvSpPr>
                <a:spLocks noChangeShapeType="1"/>
              </p:cNvSpPr>
              <p:nvPr/>
            </p:nvSpPr>
            <p:spPr bwMode="auto">
              <a:xfrm>
                <a:off x="1799" y="1270"/>
                <a:ext cx="0" cy="2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05" name="Line 233"/>
              <p:cNvSpPr>
                <a:spLocks noChangeShapeType="1"/>
              </p:cNvSpPr>
              <p:nvPr/>
            </p:nvSpPr>
            <p:spPr bwMode="auto">
              <a:xfrm>
                <a:off x="1788" y="1284"/>
                <a:ext cx="20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06" name="Line 234"/>
              <p:cNvSpPr>
                <a:spLocks noChangeShapeType="1"/>
              </p:cNvSpPr>
              <p:nvPr/>
            </p:nvSpPr>
            <p:spPr bwMode="auto">
              <a:xfrm flipH="1">
                <a:off x="1883" y="1238"/>
                <a:ext cx="26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07" name="Line 235"/>
              <p:cNvSpPr>
                <a:spLocks noChangeShapeType="1"/>
              </p:cNvSpPr>
              <p:nvPr/>
            </p:nvSpPr>
            <p:spPr bwMode="auto">
              <a:xfrm flipH="1">
                <a:off x="1883" y="1058"/>
                <a:ext cx="26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08" name="Line 236"/>
              <p:cNvSpPr>
                <a:spLocks noChangeShapeType="1"/>
              </p:cNvSpPr>
              <p:nvPr/>
            </p:nvSpPr>
            <p:spPr bwMode="auto">
              <a:xfrm flipV="1">
                <a:off x="1908" y="1059"/>
                <a:ext cx="0" cy="178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09" name="Freeform 237"/>
              <p:cNvSpPr>
                <a:spLocks/>
              </p:cNvSpPr>
              <p:nvPr/>
            </p:nvSpPr>
            <p:spPr bwMode="auto">
              <a:xfrm>
                <a:off x="1883" y="1210"/>
                <a:ext cx="21" cy="27"/>
              </a:xfrm>
              <a:custGeom>
                <a:avLst/>
                <a:gdLst>
                  <a:gd name="T0" fmla="*/ 0 w 82"/>
                  <a:gd name="T1" fmla="*/ 0 h 81"/>
                  <a:gd name="T2" fmla="*/ 0 w 82"/>
                  <a:gd name="T3" fmla="*/ 0 h 81"/>
                  <a:gd name="T4" fmla="*/ 0 w 82"/>
                  <a:gd name="T5" fmla="*/ 0 h 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2" h="81">
                    <a:moveTo>
                      <a:pt x="82" y="81"/>
                    </a:moveTo>
                    <a:lnTo>
                      <a:pt x="82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10" name="Freeform 238"/>
              <p:cNvSpPr>
                <a:spLocks/>
              </p:cNvSpPr>
              <p:nvPr/>
            </p:nvSpPr>
            <p:spPr bwMode="auto">
              <a:xfrm>
                <a:off x="1883" y="1164"/>
                <a:ext cx="21" cy="28"/>
              </a:xfrm>
              <a:custGeom>
                <a:avLst/>
                <a:gdLst>
                  <a:gd name="T0" fmla="*/ 0 w 83"/>
                  <a:gd name="T1" fmla="*/ 0 h 83"/>
                  <a:gd name="T2" fmla="*/ 0 w 83"/>
                  <a:gd name="T3" fmla="*/ 0 h 83"/>
                  <a:gd name="T4" fmla="*/ 0 w 83"/>
                  <a:gd name="T5" fmla="*/ 0 h 83"/>
                  <a:gd name="T6" fmla="*/ 0 w 8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83">
                    <a:moveTo>
                      <a:pt x="0" y="0"/>
                    </a:moveTo>
                    <a:lnTo>
                      <a:pt x="83" y="0"/>
                    </a:lnTo>
                    <a:lnTo>
                      <a:pt x="83" y="83"/>
                    </a:lnTo>
                    <a:lnTo>
                      <a:pt x="0" y="83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11" name="Freeform 239"/>
              <p:cNvSpPr>
                <a:spLocks/>
              </p:cNvSpPr>
              <p:nvPr/>
            </p:nvSpPr>
            <p:spPr bwMode="auto">
              <a:xfrm>
                <a:off x="1883" y="1105"/>
                <a:ext cx="20" cy="28"/>
              </a:xfrm>
              <a:custGeom>
                <a:avLst/>
                <a:gdLst>
                  <a:gd name="T0" fmla="*/ 0 w 83"/>
                  <a:gd name="T1" fmla="*/ 0 h 84"/>
                  <a:gd name="T2" fmla="*/ 0 w 83"/>
                  <a:gd name="T3" fmla="*/ 0 h 84"/>
                  <a:gd name="T4" fmla="*/ 0 w 83"/>
                  <a:gd name="T5" fmla="*/ 0 h 84"/>
                  <a:gd name="T6" fmla="*/ 0 w 83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84">
                    <a:moveTo>
                      <a:pt x="0" y="0"/>
                    </a:moveTo>
                    <a:lnTo>
                      <a:pt x="83" y="0"/>
                    </a:lnTo>
                    <a:lnTo>
                      <a:pt x="83" y="84"/>
                    </a:lnTo>
                    <a:lnTo>
                      <a:pt x="0" y="84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12" name="Freeform 240"/>
              <p:cNvSpPr>
                <a:spLocks/>
              </p:cNvSpPr>
              <p:nvPr/>
            </p:nvSpPr>
            <p:spPr bwMode="auto">
              <a:xfrm>
                <a:off x="1883" y="1059"/>
                <a:ext cx="20" cy="27"/>
              </a:xfrm>
              <a:custGeom>
                <a:avLst/>
                <a:gdLst>
                  <a:gd name="T0" fmla="*/ 0 w 83"/>
                  <a:gd name="T1" fmla="*/ 0 h 81"/>
                  <a:gd name="T2" fmla="*/ 0 w 83"/>
                  <a:gd name="T3" fmla="*/ 0 h 81"/>
                  <a:gd name="T4" fmla="*/ 0 w 83"/>
                  <a:gd name="T5" fmla="*/ 0 h 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3" h="81">
                    <a:moveTo>
                      <a:pt x="83" y="0"/>
                    </a:moveTo>
                    <a:lnTo>
                      <a:pt x="83" y="81"/>
                    </a:lnTo>
                    <a:lnTo>
                      <a:pt x="0" y="81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13" name="Freeform 241"/>
              <p:cNvSpPr>
                <a:spLocks/>
              </p:cNvSpPr>
              <p:nvPr/>
            </p:nvSpPr>
            <p:spPr bwMode="auto">
              <a:xfrm>
                <a:off x="1927" y="1206"/>
                <a:ext cx="44" cy="32"/>
              </a:xfrm>
              <a:custGeom>
                <a:avLst/>
                <a:gdLst>
                  <a:gd name="T0" fmla="*/ 0 w 177"/>
                  <a:gd name="T1" fmla="*/ 0 h 97"/>
                  <a:gd name="T2" fmla="*/ 0 w 177"/>
                  <a:gd name="T3" fmla="*/ 0 h 97"/>
                  <a:gd name="T4" fmla="*/ 0 w 177"/>
                  <a:gd name="T5" fmla="*/ 0 h 97"/>
                  <a:gd name="T6" fmla="*/ 0 w 177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" h="97">
                    <a:moveTo>
                      <a:pt x="0" y="97"/>
                    </a:moveTo>
                    <a:lnTo>
                      <a:pt x="0" y="0"/>
                    </a:lnTo>
                    <a:lnTo>
                      <a:pt x="177" y="0"/>
                    </a:lnTo>
                    <a:lnTo>
                      <a:pt x="177" y="97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14" name="Freeform 242"/>
              <p:cNvSpPr>
                <a:spLocks/>
              </p:cNvSpPr>
              <p:nvPr/>
            </p:nvSpPr>
            <p:spPr bwMode="auto">
              <a:xfrm>
                <a:off x="2001" y="1060"/>
                <a:ext cx="44" cy="30"/>
              </a:xfrm>
              <a:custGeom>
                <a:avLst/>
                <a:gdLst>
                  <a:gd name="T0" fmla="*/ 0 w 177"/>
                  <a:gd name="T1" fmla="*/ 0 h 91"/>
                  <a:gd name="T2" fmla="*/ 0 w 177"/>
                  <a:gd name="T3" fmla="*/ 0 h 91"/>
                  <a:gd name="T4" fmla="*/ 0 w 177"/>
                  <a:gd name="T5" fmla="*/ 0 h 91"/>
                  <a:gd name="T6" fmla="*/ 0 w 177"/>
                  <a:gd name="T7" fmla="*/ 0 h 9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" h="91">
                    <a:moveTo>
                      <a:pt x="0" y="0"/>
                    </a:moveTo>
                    <a:lnTo>
                      <a:pt x="0" y="91"/>
                    </a:lnTo>
                    <a:lnTo>
                      <a:pt x="177" y="91"/>
                    </a:lnTo>
                    <a:lnTo>
                      <a:pt x="17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15" name="Freeform 243"/>
              <p:cNvSpPr>
                <a:spLocks/>
              </p:cNvSpPr>
              <p:nvPr/>
            </p:nvSpPr>
            <p:spPr bwMode="auto">
              <a:xfrm>
                <a:off x="2001" y="1205"/>
                <a:ext cx="44" cy="32"/>
              </a:xfrm>
              <a:custGeom>
                <a:avLst/>
                <a:gdLst>
                  <a:gd name="T0" fmla="*/ 0 w 177"/>
                  <a:gd name="T1" fmla="*/ 0 h 95"/>
                  <a:gd name="T2" fmla="*/ 0 w 177"/>
                  <a:gd name="T3" fmla="*/ 0 h 95"/>
                  <a:gd name="T4" fmla="*/ 0 w 177"/>
                  <a:gd name="T5" fmla="*/ 0 h 95"/>
                  <a:gd name="T6" fmla="*/ 0 w 177"/>
                  <a:gd name="T7" fmla="*/ 0 h 9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" h="95">
                    <a:moveTo>
                      <a:pt x="177" y="95"/>
                    </a:moveTo>
                    <a:lnTo>
                      <a:pt x="177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16" name="Freeform 244"/>
              <p:cNvSpPr>
                <a:spLocks/>
              </p:cNvSpPr>
              <p:nvPr/>
            </p:nvSpPr>
            <p:spPr bwMode="auto">
              <a:xfrm>
                <a:off x="1927" y="1058"/>
                <a:ext cx="44" cy="32"/>
              </a:xfrm>
              <a:custGeom>
                <a:avLst/>
                <a:gdLst>
                  <a:gd name="T0" fmla="*/ 0 w 178"/>
                  <a:gd name="T1" fmla="*/ 0 h 97"/>
                  <a:gd name="T2" fmla="*/ 0 w 178"/>
                  <a:gd name="T3" fmla="*/ 0 h 97"/>
                  <a:gd name="T4" fmla="*/ 0 w 178"/>
                  <a:gd name="T5" fmla="*/ 0 h 97"/>
                  <a:gd name="T6" fmla="*/ 0 w 17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8" h="97">
                    <a:moveTo>
                      <a:pt x="178" y="0"/>
                    </a:moveTo>
                    <a:lnTo>
                      <a:pt x="178" y="97"/>
                    </a:lnTo>
                    <a:lnTo>
                      <a:pt x="0" y="97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17" name="Freeform 245"/>
              <p:cNvSpPr>
                <a:spLocks/>
              </p:cNvSpPr>
              <p:nvPr/>
            </p:nvSpPr>
            <p:spPr bwMode="auto">
              <a:xfrm>
                <a:off x="2089" y="1169"/>
                <a:ext cx="23" cy="59"/>
              </a:xfrm>
              <a:custGeom>
                <a:avLst/>
                <a:gdLst>
                  <a:gd name="T0" fmla="*/ 0 w 94"/>
                  <a:gd name="T1" fmla="*/ 0 h 179"/>
                  <a:gd name="T2" fmla="*/ 0 w 94"/>
                  <a:gd name="T3" fmla="*/ 0 h 179"/>
                  <a:gd name="T4" fmla="*/ 0 w 94"/>
                  <a:gd name="T5" fmla="*/ 0 h 179"/>
                  <a:gd name="T6" fmla="*/ 0 w 94"/>
                  <a:gd name="T7" fmla="*/ 0 h 1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4" h="179">
                    <a:moveTo>
                      <a:pt x="94" y="0"/>
                    </a:moveTo>
                    <a:lnTo>
                      <a:pt x="0" y="0"/>
                    </a:lnTo>
                    <a:lnTo>
                      <a:pt x="0" y="179"/>
                    </a:lnTo>
                    <a:lnTo>
                      <a:pt x="94" y="179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18" name="Freeform 246"/>
              <p:cNvSpPr>
                <a:spLocks/>
              </p:cNvSpPr>
              <p:nvPr/>
            </p:nvSpPr>
            <p:spPr bwMode="auto">
              <a:xfrm>
                <a:off x="2089" y="1069"/>
                <a:ext cx="23" cy="59"/>
              </a:xfrm>
              <a:custGeom>
                <a:avLst/>
                <a:gdLst>
                  <a:gd name="T0" fmla="*/ 0 w 90"/>
                  <a:gd name="T1" fmla="*/ 0 h 178"/>
                  <a:gd name="T2" fmla="*/ 0 w 90"/>
                  <a:gd name="T3" fmla="*/ 0 h 178"/>
                  <a:gd name="T4" fmla="*/ 0 w 90"/>
                  <a:gd name="T5" fmla="*/ 0 h 178"/>
                  <a:gd name="T6" fmla="*/ 0 w 90"/>
                  <a:gd name="T7" fmla="*/ 0 h 1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" h="178">
                    <a:moveTo>
                      <a:pt x="90" y="0"/>
                    </a:moveTo>
                    <a:lnTo>
                      <a:pt x="0" y="0"/>
                    </a:lnTo>
                    <a:lnTo>
                      <a:pt x="0" y="178"/>
                    </a:lnTo>
                    <a:lnTo>
                      <a:pt x="90" y="178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19" name="Line 247"/>
              <p:cNvSpPr>
                <a:spLocks noChangeShapeType="1"/>
              </p:cNvSpPr>
              <p:nvPr/>
            </p:nvSpPr>
            <p:spPr bwMode="auto">
              <a:xfrm flipV="1">
                <a:off x="2095" y="1128"/>
                <a:ext cx="0" cy="4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0" name="Rectangle 248"/>
              <p:cNvSpPr>
                <a:spLocks noChangeArrowheads="1"/>
              </p:cNvSpPr>
              <p:nvPr/>
            </p:nvSpPr>
            <p:spPr bwMode="auto">
              <a:xfrm>
                <a:off x="2101" y="1120"/>
                <a:ext cx="18" cy="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1" name="Rectangle 249"/>
              <p:cNvSpPr>
                <a:spLocks noChangeArrowheads="1"/>
              </p:cNvSpPr>
              <p:nvPr/>
            </p:nvSpPr>
            <p:spPr bwMode="auto">
              <a:xfrm>
                <a:off x="2101" y="1120"/>
                <a:ext cx="18" cy="5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2" name="Line 250"/>
              <p:cNvSpPr>
                <a:spLocks noChangeShapeType="1"/>
              </p:cNvSpPr>
              <p:nvPr/>
            </p:nvSpPr>
            <p:spPr bwMode="auto">
              <a:xfrm>
                <a:off x="2119" y="1172"/>
                <a:ext cx="28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3" name="Line 251"/>
              <p:cNvSpPr>
                <a:spLocks noChangeShapeType="1"/>
              </p:cNvSpPr>
              <p:nvPr/>
            </p:nvSpPr>
            <p:spPr bwMode="auto">
              <a:xfrm>
                <a:off x="2119" y="1124"/>
                <a:ext cx="28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4" name="Freeform 252"/>
              <p:cNvSpPr>
                <a:spLocks/>
              </p:cNvSpPr>
              <p:nvPr/>
            </p:nvSpPr>
            <p:spPr bwMode="auto">
              <a:xfrm>
                <a:off x="2124" y="1111"/>
                <a:ext cx="20" cy="76"/>
              </a:xfrm>
              <a:custGeom>
                <a:avLst/>
                <a:gdLst>
                  <a:gd name="T0" fmla="*/ 0 w 83"/>
                  <a:gd name="T1" fmla="*/ 0 h 228"/>
                  <a:gd name="T2" fmla="*/ 0 w 83"/>
                  <a:gd name="T3" fmla="*/ 0 h 228"/>
                  <a:gd name="T4" fmla="*/ 0 w 83"/>
                  <a:gd name="T5" fmla="*/ 0 h 228"/>
                  <a:gd name="T6" fmla="*/ 0 w 83"/>
                  <a:gd name="T7" fmla="*/ 0 h 228"/>
                  <a:gd name="T8" fmla="*/ 0 w 83"/>
                  <a:gd name="T9" fmla="*/ 0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228">
                    <a:moveTo>
                      <a:pt x="83" y="228"/>
                    </a:moveTo>
                    <a:lnTo>
                      <a:pt x="83" y="0"/>
                    </a:lnTo>
                    <a:lnTo>
                      <a:pt x="0" y="1"/>
                    </a:lnTo>
                    <a:lnTo>
                      <a:pt x="0" y="228"/>
                    </a:lnTo>
                    <a:lnTo>
                      <a:pt x="83" y="228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5" name="Rectangle 253"/>
              <p:cNvSpPr>
                <a:spLocks noChangeArrowheads="1"/>
              </p:cNvSpPr>
              <p:nvPr/>
            </p:nvSpPr>
            <p:spPr bwMode="auto">
              <a:xfrm>
                <a:off x="2112" y="1206"/>
                <a:ext cx="18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6" name="Rectangle 254"/>
              <p:cNvSpPr>
                <a:spLocks noChangeArrowheads="1"/>
              </p:cNvSpPr>
              <p:nvPr/>
            </p:nvSpPr>
            <p:spPr bwMode="auto">
              <a:xfrm>
                <a:off x="2112" y="1206"/>
                <a:ext cx="18" cy="2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7" name="Rectangle 255"/>
              <p:cNvSpPr>
                <a:spLocks noChangeArrowheads="1"/>
              </p:cNvSpPr>
              <p:nvPr/>
            </p:nvSpPr>
            <p:spPr bwMode="auto">
              <a:xfrm>
                <a:off x="2113" y="1062"/>
                <a:ext cx="17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8" name="Rectangle 256"/>
              <p:cNvSpPr>
                <a:spLocks noChangeArrowheads="1"/>
              </p:cNvSpPr>
              <p:nvPr/>
            </p:nvSpPr>
            <p:spPr bwMode="auto">
              <a:xfrm>
                <a:off x="2113" y="1062"/>
                <a:ext cx="17" cy="2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9" name="Freeform 257"/>
              <p:cNvSpPr>
                <a:spLocks/>
              </p:cNvSpPr>
              <p:nvPr/>
            </p:nvSpPr>
            <p:spPr bwMode="auto">
              <a:xfrm>
                <a:off x="2123" y="1224"/>
                <a:ext cx="3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6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0" name="Freeform 258"/>
              <p:cNvSpPr>
                <a:spLocks/>
              </p:cNvSpPr>
              <p:nvPr/>
            </p:nvSpPr>
            <p:spPr bwMode="auto">
              <a:xfrm>
                <a:off x="2123" y="1224"/>
                <a:ext cx="3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6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1" name="Freeform 259"/>
              <p:cNvSpPr>
                <a:spLocks/>
              </p:cNvSpPr>
              <p:nvPr/>
            </p:nvSpPr>
            <p:spPr bwMode="auto">
              <a:xfrm>
                <a:off x="2116" y="1225"/>
                <a:ext cx="3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w 14"/>
                  <a:gd name="T47" fmla="*/ 0 h 18"/>
                  <a:gd name="T48" fmla="*/ 0 w 14"/>
                  <a:gd name="T49" fmla="*/ 0 h 18"/>
                  <a:gd name="T50" fmla="*/ 0 w 14"/>
                  <a:gd name="T51" fmla="*/ 0 h 18"/>
                  <a:gd name="T52" fmla="*/ 0 w 14"/>
                  <a:gd name="T53" fmla="*/ 0 h 18"/>
                  <a:gd name="T54" fmla="*/ 0 w 14"/>
                  <a:gd name="T55" fmla="*/ 0 h 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8">
                    <a:moveTo>
                      <a:pt x="7" y="0"/>
                    </a:moveTo>
                    <a:lnTo>
                      <a:pt x="6" y="0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2" name="Freeform 260"/>
              <p:cNvSpPr>
                <a:spLocks/>
              </p:cNvSpPr>
              <p:nvPr/>
            </p:nvSpPr>
            <p:spPr bwMode="auto">
              <a:xfrm>
                <a:off x="2116" y="1225"/>
                <a:ext cx="3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w 14"/>
                  <a:gd name="T47" fmla="*/ 0 h 18"/>
                  <a:gd name="T48" fmla="*/ 0 w 14"/>
                  <a:gd name="T49" fmla="*/ 0 h 18"/>
                  <a:gd name="T50" fmla="*/ 0 w 14"/>
                  <a:gd name="T51" fmla="*/ 0 h 18"/>
                  <a:gd name="T52" fmla="*/ 0 w 14"/>
                  <a:gd name="T53" fmla="*/ 0 h 18"/>
                  <a:gd name="T54" fmla="*/ 0 w 14"/>
                  <a:gd name="T55" fmla="*/ 0 h 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8">
                    <a:moveTo>
                      <a:pt x="7" y="0"/>
                    </a:moveTo>
                    <a:lnTo>
                      <a:pt x="6" y="0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3" name="Freeform 261"/>
              <p:cNvSpPr>
                <a:spLocks/>
              </p:cNvSpPr>
              <p:nvPr/>
            </p:nvSpPr>
            <p:spPr bwMode="auto">
              <a:xfrm>
                <a:off x="2116" y="1066"/>
                <a:ext cx="4" cy="5"/>
              </a:xfrm>
              <a:custGeom>
                <a:avLst/>
                <a:gdLst>
                  <a:gd name="T0" fmla="*/ 0 w 15"/>
                  <a:gd name="T1" fmla="*/ 0 h 17"/>
                  <a:gd name="T2" fmla="*/ 0 w 15"/>
                  <a:gd name="T3" fmla="*/ 0 h 17"/>
                  <a:gd name="T4" fmla="*/ 0 w 15"/>
                  <a:gd name="T5" fmla="*/ 0 h 17"/>
                  <a:gd name="T6" fmla="*/ 0 w 15"/>
                  <a:gd name="T7" fmla="*/ 0 h 17"/>
                  <a:gd name="T8" fmla="*/ 0 w 15"/>
                  <a:gd name="T9" fmla="*/ 0 h 17"/>
                  <a:gd name="T10" fmla="*/ 0 w 15"/>
                  <a:gd name="T11" fmla="*/ 0 h 17"/>
                  <a:gd name="T12" fmla="*/ 0 w 15"/>
                  <a:gd name="T13" fmla="*/ 0 h 17"/>
                  <a:gd name="T14" fmla="*/ 0 w 15"/>
                  <a:gd name="T15" fmla="*/ 0 h 17"/>
                  <a:gd name="T16" fmla="*/ 0 w 15"/>
                  <a:gd name="T17" fmla="*/ 0 h 17"/>
                  <a:gd name="T18" fmla="*/ 0 w 15"/>
                  <a:gd name="T19" fmla="*/ 0 h 17"/>
                  <a:gd name="T20" fmla="*/ 0 w 15"/>
                  <a:gd name="T21" fmla="*/ 0 h 17"/>
                  <a:gd name="T22" fmla="*/ 0 w 15"/>
                  <a:gd name="T23" fmla="*/ 0 h 17"/>
                  <a:gd name="T24" fmla="*/ 0 w 15"/>
                  <a:gd name="T25" fmla="*/ 0 h 17"/>
                  <a:gd name="T26" fmla="*/ 0 w 15"/>
                  <a:gd name="T27" fmla="*/ 0 h 17"/>
                  <a:gd name="T28" fmla="*/ 0 w 15"/>
                  <a:gd name="T29" fmla="*/ 0 h 17"/>
                  <a:gd name="T30" fmla="*/ 0 w 15"/>
                  <a:gd name="T31" fmla="*/ 0 h 17"/>
                  <a:gd name="T32" fmla="*/ 0 w 15"/>
                  <a:gd name="T33" fmla="*/ 0 h 17"/>
                  <a:gd name="T34" fmla="*/ 0 w 15"/>
                  <a:gd name="T35" fmla="*/ 0 h 17"/>
                  <a:gd name="T36" fmla="*/ 0 w 15"/>
                  <a:gd name="T37" fmla="*/ 0 h 17"/>
                  <a:gd name="T38" fmla="*/ 0 w 15"/>
                  <a:gd name="T39" fmla="*/ 0 h 17"/>
                  <a:gd name="T40" fmla="*/ 0 w 15"/>
                  <a:gd name="T41" fmla="*/ 0 h 17"/>
                  <a:gd name="T42" fmla="*/ 0 w 15"/>
                  <a:gd name="T43" fmla="*/ 0 h 17"/>
                  <a:gd name="T44" fmla="*/ 0 w 15"/>
                  <a:gd name="T45" fmla="*/ 0 h 17"/>
                  <a:gd name="T46" fmla="*/ 0 w 15"/>
                  <a:gd name="T47" fmla="*/ 0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5" h="1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5" y="9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4" name="Freeform 262"/>
              <p:cNvSpPr>
                <a:spLocks/>
              </p:cNvSpPr>
              <p:nvPr/>
            </p:nvSpPr>
            <p:spPr bwMode="auto">
              <a:xfrm>
                <a:off x="2116" y="1066"/>
                <a:ext cx="4" cy="5"/>
              </a:xfrm>
              <a:custGeom>
                <a:avLst/>
                <a:gdLst>
                  <a:gd name="T0" fmla="*/ 0 w 15"/>
                  <a:gd name="T1" fmla="*/ 0 h 17"/>
                  <a:gd name="T2" fmla="*/ 0 w 15"/>
                  <a:gd name="T3" fmla="*/ 0 h 17"/>
                  <a:gd name="T4" fmla="*/ 0 w 15"/>
                  <a:gd name="T5" fmla="*/ 0 h 17"/>
                  <a:gd name="T6" fmla="*/ 0 w 15"/>
                  <a:gd name="T7" fmla="*/ 0 h 17"/>
                  <a:gd name="T8" fmla="*/ 0 w 15"/>
                  <a:gd name="T9" fmla="*/ 0 h 17"/>
                  <a:gd name="T10" fmla="*/ 0 w 15"/>
                  <a:gd name="T11" fmla="*/ 0 h 17"/>
                  <a:gd name="T12" fmla="*/ 0 w 15"/>
                  <a:gd name="T13" fmla="*/ 0 h 17"/>
                  <a:gd name="T14" fmla="*/ 0 w 15"/>
                  <a:gd name="T15" fmla="*/ 0 h 17"/>
                  <a:gd name="T16" fmla="*/ 0 w 15"/>
                  <a:gd name="T17" fmla="*/ 0 h 17"/>
                  <a:gd name="T18" fmla="*/ 0 w 15"/>
                  <a:gd name="T19" fmla="*/ 0 h 17"/>
                  <a:gd name="T20" fmla="*/ 0 w 15"/>
                  <a:gd name="T21" fmla="*/ 0 h 17"/>
                  <a:gd name="T22" fmla="*/ 0 w 15"/>
                  <a:gd name="T23" fmla="*/ 0 h 17"/>
                  <a:gd name="T24" fmla="*/ 0 w 15"/>
                  <a:gd name="T25" fmla="*/ 0 h 17"/>
                  <a:gd name="T26" fmla="*/ 0 w 15"/>
                  <a:gd name="T27" fmla="*/ 0 h 17"/>
                  <a:gd name="T28" fmla="*/ 0 w 15"/>
                  <a:gd name="T29" fmla="*/ 0 h 17"/>
                  <a:gd name="T30" fmla="*/ 0 w 15"/>
                  <a:gd name="T31" fmla="*/ 0 h 17"/>
                  <a:gd name="T32" fmla="*/ 0 w 15"/>
                  <a:gd name="T33" fmla="*/ 0 h 17"/>
                  <a:gd name="T34" fmla="*/ 0 w 15"/>
                  <a:gd name="T35" fmla="*/ 0 h 17"/>
                  <a:gd name="T36" fmla="*/ 0 w 15"/>
                  <a:gd name="T37" fmla="*/ 0 h 17"/>
                  <a:gd name="T38" fmla="*/ 0 w 15"/>
                  <a:gd name="T39" fmla="*/ 0 h 17"/>
                  <a:gd name="T40" fmla="*/ 0 w 15"/>
                  <a:gd name="T41" fmla="*/ 0 h 17"/>
                  <a:gd name="T42" fmla="*/ 0 w 15"/>
                  <a:gd name="T43" fmla="*/ 0 h 17"/>
                  <a:gd name="T44" fmla="*/ 0 w 15"/>
                  <a:gd name="T45" fmla="*/ 0 h 17"/>
                  <a:gd name="T46" fmla="*/ 0 w 15"/>
                  <a:gd name="T47" fmla="*/ 0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5" h="1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5" y="9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5" name="Freeform 263"/>
              <p:cNvSpPr>
                <a:spLocks/>
              </p:cNvSpPr>
              <p:nvPr/>
            </p:nvSpPr>
            <p:spPr bwMode="auto">
              <a:xfrm>
                <a:off x="2123" y="1066"/>
                <a:ext cx="4" cy="5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6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6" name="Freeform 264"/>
              <p:cNvSpPr>
                <a:spLocks/>
              </p:cNvSpPr>
              <p:nvPr/>
            </p:nvSpPr>
            <p:spPr bwMode="auto">
              <a:xfrm>
                <a:off x="2123" y="1066"/>
                <a:ext cx="4" cy="5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6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7" name="Freeform 265"/>
              <p:cNvSpPr>
                <a:spLocks/>
              </p:cNvSpPr>
              <p:nvPr/>
            </p:nvSpPr>
            <p:spPr bwMode="auto">
              <a:xfrm>
                <a:off x="2035" y="1066"/>
                <a:ext cx="3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6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8" name="Freeform 266"/>
              <p:cNvSpPr>
                <a:spLocks/>
              </p:cNvSpPr>
              <p:nvPr/>
            </p:nvSpPr>
            <p:spPr bwMode="auto">
              <a:xfrm>
                <a:off x="2035" y="1066"/>
                <a:ext cx="3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6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9" name="Freeform 267"/>
              <p:cNvSpPr>
                <a:spLocks/>
              </p:cNvSpPr>
              <p:nvPr/>
            </p:nvSpPr>
            <p:spPr bwMode="auto">
              <a:xfrm>
                <a:off x="2022" y="1066"/>
                <a:ext cx="3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7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0" name="Freeform 268"/>
              <p:cNvSpPr>
                <a:spLocks/>
              </p:cNvSpPr>
              <p:nvPr/>
            </p:nvSpPr>
            <p:spPr bwMode="auto">
              <a:xfrm>
                <a:off x="2022" y="1066"/>
                <a:ext cx="3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7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1" name="Freeform 269"/>
              <p:cNvSpPr>
                <a:spLocks/>
              </p:cNvSpPr>
              <p:nvPr/>
            </p:nvSpPr>
            <p:spPr bwMode="auto">
              <a:xfrm>
                <a:off x="2009" y="1066"/>
                <a:ext cx="4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7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2" name="Freeform 270"/>
              <p:cNvSpPr>
                <a:spLocks/>
              </p:cNvSpPr>
              <p:nvPr/>
            </p:nvSpPr>
            <p:spPr bwMode="auto">
              <a:xfrm>
                <a:off x="2009" y="1066"/>
                <a:ext cx="4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7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3" name="Freeform 271"/>
              <p:cNvSpPr>
                <a:spLocks/>
              </p:cNvSpPr>
              <p:nvPr/>
            </p:nvSpPr>
            <p:spPr bwMode="auto">
              <a:xfrm>
                <a:off x="2009" y="1223"/>
                <a:ext cx="4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7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4" name="Freeform 272"/>
              <p:cNvSpPr>
                <a:spLocks/>
              </p:cNvSpPr>
              <p:nvPr/>
            </p:nvSpPr>
            <p:spPr bwMode="auto">
              <a:xfrm>
                <a:off x="2009" y="1223"/>
                <a:ext cx="4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7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5" name="Freeform 273"/>
              <p:cNvSpPr>
                <a:spLocks/>
              </p:cNvSpPr>
              <p:nvPr/>
            </p:nvSpPr>
            <p:spPr bwMode="auto">
              <a:xfrm>
                <a:off x="2034" y="1222"/>
                <a:ext cx="4" cy="6"/>
              </a:xfrm>
              <a:custGeom>
                <a:avLst/>
                <a:gdLst>
                  <a:gd name="T0" fmla="*/ 0 w 15"/>
                  <a:gd name="T1" fmla="*/ 0 h 18"/>
                  <a:gd name="T2" fmla="*/ 0 w 15"/>
                  <a:gd name="T3" fmla="*/ 0 h 18"/>
                  <a:gd name="T4" fmla="*/ 0 w 15"/>
                  <a:gd name="T5" fmla="*/ 0 h 18"/>
                  <a:gd name="T6" fmla="*/ 0 w 15"/>
                  <a:gd name="T7" fmla="*/ 0 h 18"/>
                  <a:gd name="T8" fmla="*/ 0 w 15"/>
                  <a:gd name="T9" fmla="*/ 0 h 18"/>
                  <a:gd name="T10" fmla="*/ 0 w 15"/>
                  <a:gd name="T11" fmla="*/ 0 h 18"/>
                  <a:gd name="T12" fmla="*/ 0 w 15"/>
                  <a:gd name="T13" fmla="*/ 0 h 18"/>
                  <a:gd name="T14" fmla="*/ 0 w 15"/>
                  <a:gd name="T15" fmla="*/ 0 h 18"/>
                  <a:gd name="T16" fmla="*/ 0 w 15"/>
                  <a:gd name="T17" fmla="*/ 0 h 18"/>
                  <a:gd name="T18" fmla="*/ 0 w 15"/>
                  <a:gd name="T19" fmla="*/ 0 h 18"/>
                  <a:gd name="T20" fmla="*/ 0 w 15"/>
                  <a:gd name="T21" fmla="*/ 0 h 18"/>
                  <a:gd name="T22" fmla="*/ 0 w 15"/>
                  <a:gd name="T23" fmla="*/ 0 h 18"/>
                  <a:gd name="T24" fmla="*/ 0 w 15"/>
                  <a:gd name="T25" fmla="*/ 0 h 18"/>
                  <a:gd name="T26" fmla="*/ 0 w 15"/>
                  <a:gd name="T27" fmla="*/ 0 h 18"/>
                  <a:gd name="T28" fmla="*/ 0 w 15"/>
                  <a:gd name="T29" fmla="*/ 0 h 18"/>
                  <a:gd name="T30" fmla="*/ 0 w 15"/>
                  <a:gd name="T31" fmla="*/ 0 h 18"/>
                  <a:gd name="T32" fmla="*/ 0 w 15"/>
                  <a:gd name="T33" fmla="*/ 0 h 18"/>
                  <a:gd name="T34" fmla="*/ 0 w 15"/>
                  <a:gd name="T35" fmla="*/ 0 h 18"/>
                  <a:gd name="T36" fmla="*/ 0 w 15"/>
                  <a:gd name="T37" fmla="*/ 0 h 18"/>
                  <a:gd name="T38" fmla="*/ 0 w 15"/>
                  <a:gd name="T39" fmla="*/ 0 h 18"/>
                  <a:gd name="T40" fmla="*/ 0 w 15"/>
                  <a:gd name="T41" fmla="*/ 0 h 18"/>
                  <a:gd name="T42" fmla="*/ 0 w 15"/>
                  <a:gd name="T43" fmla="*/ 0 h 18"/>
                  <a:gd name="T44" fmla="*/ 0 w 15"/>
                  <a:gd name="T45" fmla="*/ 0 h 18"/>
                  <a:gd name="T46" fmla="*/ 0 w 15"/>
                  <a:gd name="T47" fmla="*/ 0 h 18"/>
                  <a:gd name="T48" fmla="*/ 0 w 15"/>
                  <a:gd name="T49" fmla="*/ 0 h 18"/>
                  <a:gd name="T50" fmla="*/ 0 w 15"/>
                  <a:gd name="T51" fmla="*/ 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" h="18">
                    <a:moveTo>
                      <a:pt x="7" y="0"/>
                    </a:moveTo>
                    <a:lnTo>
                      <a:pt x="6" y="0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5" y="8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6" name="Freeform 274"/>
              <p:cNvSpPr>
                <a:spLocks/>
              </p:cNvSpPr>
              <p:nvPr/>
            </p:nvSpPr>
            <p:spPr bwMode="auto">
              <a:xfrm>
                <a:off x="2034" y="1222"/>
                <a:ext cx="4" cy="6"/>
              </a:xfrm>
              <a:custGeom>
                <a:avLst/>
                <a:gdLst>
                  <a:gd name="T0" fmla="*/ 0 w 15"/>
                  <a:gd name="T1" fmla="*/ 0 h 18"/>
                  <a:gd name="T2" fmla="*/ 0 w 15"/>
                  <a:gd name="T3" fmla="*/ 0 h 18"/>
                  <a:gd name="T4" fmla="*/ 0 w 15"/>
                  <a:gd name="T5" fmla="*/ 0 h 18"/>
                  <a:gd name="T6" fmla="*/ 0 w 15"/>
                  <a:gd name="T7" fmla="*/ 0 h 18"/>
                  <a:gd name="T8" fmla="*/ 0 w 15"/>
                  <a:gd name="T9" fmla="*/ 0 h 18"/>
                  <a:gd name="T10" fmla="*/ 0 w 15"/>
                  <a:gd name="T11" fmla="*/ 0 h 18"/>
                  <a:gd name="T12" fmla="*/ 0 w 15"/>
                  <a:gd name="T13" fmla="*/ 0 h 18"/>
                  <a:gd name="T14" fmla="*/ 0 w 15"/>
                  <a:gd name="T15" fmla="*/ 0 h 18"/>
                  <a:gd name="T16" fmla="*/ 0 w 15"/>
                  <a:gd name="T17" fmla="*/ 0 h 18"/>
                  <a:gd name="T18" fmla="*/ 0 w 15"/>
                  <a:gd name="T19" fmla="*/ 0 h 18"/>
                  <a:gd name="T20" fmla="*/ 0 w 15"/>
                  <a:gd name="T21" fmla="*/ 0 h 18"/>
                  <a:gd name="T22" fmla="*/ 0 w 15"/>
                  <a:gd name="T23" fmla="*/ 0 h 18"/>
                  <a:gd name="T24" fmla="*/ 0 w 15"/>
                  <a:gd name="T25" fmla="*/ 0 h 18"/>
                  <a:gd name="T26" fmla="*/ 0 w 15"/>
                  <a:gd name="T27" fmla="*/ 0 h 18"/>
                  <a:gd name="T28" fmla="*/ 0 w 15"/>
                  <a:gd name="T29" fmla="*/ 0 h 18"/>
                  <a:gd name="T30" fmla="*/ 0 w 15"/>
                  <a:gd name="T31" fmla="*/ 0 h 18"/>
                  <a:gd name="T32" fmla="*/ 0 w 15"/>
                  <a:gd name="T33" fmla="*/ 0 h 18"/>
                  <a:gd name="T34" fmla="*/ 0 w 15"/>
                  <a:gd name="T35" fmla="*/ 0 h 18"/>
                  <a:gd name="T36" fmla="*/ 0 w 15"/>
                  <a:gd name="T37" fmla="*/ 0 h 18"/>
                  <a:gd name="T38" fmla="*/ 0 w 15"/>
                  <a:gd name="T39" fmla="*/ 0 h 18"/>
                  <a:gd name="T40" fmla="*/ 0 w 15"/>
                  <a:gd name="T41" fmla="*/ 0 h 18"/>
                  <a:gd name="T42" fmla="*/ 0 w 15"/>
                  <a:gd name="T43" fmla="*/ 0 h 18"/>
                  <a:gd name="T44" fmla="*/ 0 w 15"/>
                  <a:gd name="T45" fmla="*/ 0 h 18"/>
                  <a:gd name="T46" fmla="*/ 0 w 15"/>
                  <a:gd name="T47" fmla="*/ 0 h 18"/>
                  <a:gd name="T48" fmla="*/ 0 w 15"/>
                  <a:gd name="T49" fmla="*/ 0 h 18"/>
                  <a:gd name="T50" fmla="*/ 0 w 15"/>
                  <a:gd name="T51" fmla="*/ 0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" h="18">
                    <a:moveTo>
                      <a:pt x="7" y="0"/>
                    </a:moveTo>
                    <a:lnTo>
                      <a:pt x="6" y="0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5" y="8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838" name="Group 476"/>
            <p:cNvGrpSpPr>
              <a:grpSpLocks/>
            </p:cNvGrpSpPr>
            <p:nvPr/>
          </p:nvGrpSpPr>
          <p:grpSpPr bwMode="auto">
            <a:xfrm>
              <a:off x="1525" y="997"/>
              <a:ext cx="634" cy="399"/>
              <a:chOff x="1525" y="997"/>
              <a:chExt cx="634" cy="399"/>
            </a:xfrm>
          </p:grpSpPr>
          <p:sp>
            <p:nvSpPr>
              <p:cNvPr id="34458" name="Freeform 276"/>
              <p:cNvSpPr>
                <a:spLocks/>
              </p:cNvSpPr>
              <p:nvPr/>
            </p:nvSpPr>
            <p:spPr bwMode="auto">
              <a:xfrm>
                <a:off x="2022" y="1223"/>
                <a:ext cx="4" cy="5"/>
              </a:xfrm>
              <a:custGeom>
                <a:avLst/>
                <a:gdLst>
                  <a:gd name="T0" fmla="*/ 0 w 15"/>
                  <a:gd name="T1" fmla="*/ 0 h 17"/>
                  <a:gd name="T2" fmla="*/ 0 w 15"/>
                  <a:gd name="T3" fmla="*/ 0 h 17"/>
                  <a:gd name="T4" fmla="*/ 0 w 15"/>
                  <a:gd name="T5" fmla="*/ 0 h 17"/>
                  <a:gd name="T6" fmla="*/ 0 w 15"/>
                  <a:gd name="T7" fmla="*/ 0 h 17"/>
                  <a:gd name="T8" fmla="*/ 0 w 15"/>
                  <a:gd name="T9" fmla="*/ 0 h 17"/>
                  <a:gd name="T10" fmla="*/ 0 w 15"/>
                  <a:gd name="T11" fmla="*/ 0 h 17"/>
                  <a:gd name="T12" fmla="*/ 0 w 15"/>
                  <a:gd name="T13" fmla="*/ 0 h 17"/>
                  <a:gd name="T14" fmla="*/ 0 w 15"/>
                  <a:gd name="T15" fmla="*/ 0 h 17"/>
                  <a:gd name="T16" fmla="*/ 0 w 15"/>
                  <a:gd name="T17" fmla="*/ 0 h 17"/>
                  <a:gd name="T18" fmla="*/ 0 w 15"/>
                  <a:gd name="T19" fmla="*/ 0 h 17"/>
                  <a:gd name="T20" fmla="*/ 0 w 15"/>
                  <a:gd name="T21" fmla="*/ 0 h 17"/>
                  <a:gd name="T22" fmla="*/ 0 w 15"/>
                  <a:gd name="T23" fmla="*/ 0 h 17"/>
                  <a:gd name="T24" fmla="*/ 0 w 15"/>
                  <a:gd name="T25" fmla="*/ 0 h 17"/>
                  <a:gd name="T26" fmla="*/ 0 w 15"/>
                  <a:gd name="T27" fmla="*/ 0 h 17"/>
                  <a:gd name="T28" fmla="*/ 0 w 15"/>
                  <a:gd name="T29" fmla="*/ 0 h 17"/>
                  <a:gd name="T30" fmla="*/ 0 w 15"/>
                  <a:gd name="T31" fmla="*/ 0 h 17"/>
                  <a:gd name="T32" fmla="*/ 0 w 15"/>
                  <a:gd name="T33" fmla="*/ 0 h 17"/>
                  <a:gd name="T34" fmla="*/ 0 w 15"/>
                  <a:gd name="T35" fmla="*/ 0 h 17"/>
                  <a:gd name="T36" fmla="*/ 0 w 15"/>
                  <a:gd name="T37" fmla="*/ 0 h 17"/>
                  <a:gd name="T38" fmla="*/ 0 w 15"/>
                  <a:gd name="T39" fmla="*/ 0 h 17"/>
                  <a:gd name="T40" fmla="*/ 0 w 15"/>
                  <a:gd name="T41" fmla="*/ 0 h 17"/>
                  <a:gd name="T42" fmla="*/ 0 w 15"/>
                  <a:gd name="T43" fmla="*/ 0 h 17"/>
                  <a:gd name="T44" fmla="*/ 0 w 15"/>
                  <a:gd name="T45" fmla="*/ 0 h 17"/>
                  <a:gd name="T46" fmla="*/ 0 w 15"/>
                  <a:gd name="T47" fmla="*/ 0 h 17"/>
                  <a:gd name="T48" fmla="*/ 0 w 15"/>
                  <a:gd name="T49" fmla="*/ 0 h 17"/>
                  <a:gd name="T50" fmla="*/ 0 w 15"/>
                  <a:gd name="T51" fmla="*/ 0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" h="17">
                    <a:moveTo>
                      <a:pt x="7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3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59" name="Freeform 277"/>
              <p:cNvSpPr>
                <a:spLocks/>
              </p:cNvSpPr>
              <p:nvPr/>
            </p:nvSpPr>
            <p:spPr bwMode="auto">
              <a:xfrm>
                <a:off x="2022" y="1223"/>
                <a:ext cx="4" cy="5"/>
              </a:xfrm>
              <a:custGeom>
                <a:avLst/>
                <a:gdLst>
                  <a:gd name="T0" fmla="*/ 0 w 15"/>
                  <a:gd name="T1" fmla="*/ 0 h 17"/>
                  <a:gd name="T2" fmla="*/ 0 w 15"/>
                  <a:gd name="T3" fmla="*/ 0 h 17"/>
                  <a:gd name="T4" fmla="*/ 0 w 15"/>
                  <a:gd name="T5" fmla="*/ 0 h 17"/>
                  <a:gd name="T6" fmla="*/ 0 w 15"/>
                  <a:gd name="T7" fmla="*/ 0 h 17"/>
                  <a:gd name="T8" fmla="*/ 0 w 15"/>
                  <a:gd name="T9" fmla="*/ 0 h 17"/>
                  <a:gd name="T10" fmla="*/ 0 w 15"/>
                  <a:gd name="T11" fmla="*/ 0 h 17"/>
                  <a:gd name="T12" fmla="*/ 0 w 15"/>
                  <a:gd name="T13" fmla="*/ 0 h 17"/>
                  <a:gd name="T14" fmla="*/ 0 w 15"/>
                  <a:gd name="T15" fmla="*/ 0 h 17"/>
                  <a:gd name="T16" fmla="*/ 0 w 15"/>
                  <a:gd name="T17" fmla="*/ 0 h 17"/>
                  <a:gd name="T18" fmla="*/ 0 w 15"/>
                  <a:gd name="T19" fmla="*/ 0 h 17"/>
                  <a:gd name="T20" fmla="*/ 0 w 15"/>
                  <a:gd name="T21" fmla="*/ 0 h 17"/>
                  <a:gd name="T22" fmla="*/ 0 w 15"/>
                  <a:gd name="T23" fmla="*/ 0 h 17"/>
                  <a:gd name="T24" fmla="*/ 0 w 15"/>
                  <a:gd name="T25" fmla="*/ 0 h 17"/>
                  <a:gd name="T26" fmla="*/ 0 w 15"/>
                  <a:gd name="T27" fmla="*/ 0 h 17"/>
                  <a:gd name="T28" fmla="*/ 0 w 15"/>
                  <a:gd name="T29" fmla="*/ 0 h 17"/>
                  <a:gd name="T30" fmla="*/ 0 w 15"/>
                  <a:gd name="T31" fmla="*/ 0 h 17"/>
                  <a:gd name="T32" fmla="*/ 0 w 15"/>
                  <a:gd name="T33" fmla="*/ 0 h 17"/>
                  <a:gd name="T34" fmla="*/ 0 w 15"/>
                  <a:gd name="T35" fmla="*/ 0 h 17"/>
                  <a:gd name="T36" fmla="*/ 0 w 15"/>
                  <a:gd name="T37" fmla="*/ 0 h 17"/>
                  <a:gd name="T38" fmla="*/ 0 w 15"/>
                  <a:gd name="T39" fmla="*/ 0 h 17"/>
                  <a:gd name="T40" fmla="*/ 0 w 15"/>
                  <a:gd name="T41" fmla="*/ 0 h 17"/>
                  <a:gd name="T42" fmla="*/ 0 w 15"/>
                  <a:gd name="T43" fmla="*/ 0 h 17"/>
                  <a:gd name="T44" fmla="*/ 0 w 15"/>
                  <a:gd name="T45" fmla="*/ 0 h 17"/>
                  <a:gd name="T46" fmla="*/ 0 w 15"/>
                  <a:gd name="T47" fmla="*/ 0 h 17"/>
                  <a:gd name="T48" fmla="*/ 0 w 15"/>
                  <a:gd name="T49" fmla="*/ 0 h 17"/>
                  <a:gd name="T50" fmla="*/ 0 w 15"/>
                  <a:gd name="T51" fmla="*/ 0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" h="17">
                    <a:moveTo>
                      <a:pt x="7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3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60" name="Line 278"/>
              <p:cNvSpPr>
                <a:spLocks noChangeShapeType="1"/>
              </p:cNvSpPr>
              <p:nvPr/>
            </p:nvSpPr>
            <p:spPr bwMode="auto">
              <a:xfrm flipH="1">
                <a:off x="1995" y="1225"/>
                <a:ext cx="58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61" name="Line 279"/>
              <p:cNvSpPr>
                <a:spLocks noChangeShapeType="1"/>
              </p:cNvSpPr>
              <p:nvPr/>
            </p:nvSpPr>
            <p:spPr bwMode="auto">
              <a:xfrm flipH="1">
                <a:off x="1995" y="1069"/>
                <a:ext cx="58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62" name="Line 280"/>
              <p:cNvSpPr>
                <a:spLocks noChangeShapeType="1"/>
              </p:cNvSpPr>
              <p:nvPr/>
            </p:nvSpPr>
            <p:spPr bwMode="auto">
              <a:xfrm flipV="1">
                <a:off x="2036" y="1214"/>
                <a:ext cx="0" cy="2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63" name="Line 281"/>
              <p:cNvSpPr>
                <a:spLocks noChangeShapeType="1"/>
              </p:cNvSpPr>
              <p:nvPr/>
            </p:nvSpPr>
            <p:spPr bwMode="auto">
              <a:xfrm flipV="1">
                <a:off x="2024" y="1214"/>
                <a:ext cx="0" cy="2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64" name="Line 282"/>
              <p:cNvSpPr>
                <a:spLocks noChangeShapeType="1"/>
              </p:cNvSpPr>
              <p:nvPr/>
            </p:nvSpPr>
            <p:spPr bwMode="auto">
              <a:xfrm flipV="1">
                <a:off x="2011" y="1215"/>
                <a:ext cx="0" cy="2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65" name="Line 283"/>
              <p:cNvSpPr>
                <a:spLocks noChangeShapeType="1"/>
              </p:cNvSpPr>
              <p:nvPr/>
            </p:nvSpPr>
            <p:spPr bwMode="auto">
              <a:xfrm flipV="1">
                <a:off x="2011" y="1059"/>
                <a:ext cx="0" cy="2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66" name="Line 284"/>
              <p:cNvSpPr>
                <a:spLocks noChangeShapeType="1"/>
              </p:cNvSpPr>
              <p:nvPr/>
            </p:nvSpPr>
            <p:spPr bwMode="auto">
              <a:xfrm flipV="1">
                <a:off x="2023" y="1057"/>
                <a:ext cx="0" cy="2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67" name="Line 285"/>
              <p:cNvSpPr>
                <a:spLocks noChangeShapeType="1"/>
              </p:cNvSpPr>
              <p:nvPr/>
            </p:nvSpPr>
            <p:spPr bwMode="auto">
              <a:xfrm flipV="1">
                <a:off x="2037" y="1056"/>
                <a:ext cx="0" cy="2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68" name="Freeform 286"/>
              <p:cNvSpPr>
                <a:spLocks/>
              </p:cNvSpPr>
              <p:nvPr/>
            </p:nvSpPr>
            <p:spPr bwMode="auto">
              <a:xfrm>
                <a:off x="1961" y="1066"/>
                <a:ext cx="3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8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69" name="Freeform 287"/>
              <p:cNvSpPr>
                <a:spLocks/>
              </p:cNvSpPr>
              <p:nvPr/>
            </p:nvSpPr>
            <p:spPr bwMode="auto">
              <a:xfrm>
                <a:off x="1961" y="1066"/>
                <a:ext cx="3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8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70" name="Freeform 288"/>
              <p:cNvSpPr>
                <a:spLocks/>
              </p:cNvSpPr>
              <p:nvPr/>
            </p:nvSpPr>
            <p:spPr bwMode="auto">
              <a:xfrm>
                <a:off x="1947" y="1066"/>
                <a:ext cx="4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7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71" name="Freeform 289"/>
              <p:cNvSpPr>
                <a:spLocks/>
              </p:cNvSpPr>
              <p:nvPr/>
            </p:nvSpPr>
            <p:spPr bwMode="auto">
              <a:xfrm>
                <a:off x="1947" y="1066"/>
                <a:ext cx="4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7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72" name="Freeform 290"/>
              <p:cNvSpPr>
                <a:spLocks/>
              </p:cNvSpPr>
              <p:nvPr/>
            </p:nvSpPr>
            <p:spPr bwMode="auto">
              <a:xfrm>
                <a:off x="1935" y="1066"/>
                <a:ext cx="3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7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73" name="Freeform 291"/>
              <p:cNvSpPr>
                <a:spLocks/>
              </p:cNvSpPr>
              <p:nvPr/>
            </p:nvSpPr>
            <p:spPr bwMode="auto">
              <a:xfrm>
                <a:off x="1935" y="1066"/>
                <a:ext cx="3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7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74" name="Line 292"/>
              <p:cNvSpPr>
                <a:spLocks noChangeShapeType="1"/>
              </p:cNvSpPr>
              <p:nvPr/>
            </p:nvSpPr>
            <p:spPr bwMode="auto">
              <a:xfrm flipH="1">
                <a:off x="1920" y="1069"/>
                <a:ext cx="59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75" name="Line 293"/>
              <p:cNvSpPr>
                <a:spLocks noChangeShapeType="1"/>
              </p:cNvSpPr>
              <p:nvPr/>
            </p:nvSpPr>
            <p:spPr bwMode="auto">
              <a:xfrm flipV="1">
                <a:off x="1937" y="1059"/>
                <a:ext cx="0" cy="2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76" name="Line 294"/>
              <p:cNvSpPr>
                <a:spLocks noChangeShapeType="1"/>
              </p:cNvSpPr>
              <p:nvPr/>
            </p:nvSpPr>
            <p:spPr bwMode="auto">
              <a:xfrm flipV="1">
                <a:off x="1949" y="1057"/>
                <a:ext cx="0" cy="2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77" name="Line 295"/>
              <p:cNvSpPr>
                <a:spLocks noChangeShapeType="1"/>
              </p:cNvSpPr>
              <p:nvPr/>
            </p:nvSpPr>
            <p:spPr bwMode="auto">
              <a:xfrm flipV="1">
                <a:off x="1962" y="1056"/>
                <a:ext cx="0" cy="2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78" name="Freeform 296"/>
              <p:cNvSpPr>
                <a:spLocks/>
              </p:cNvSpPr>
              <p:nvPr/>
            </p:nvSpPr>
            <p:spPr bwMode="auto">
              <a:xfrm>
                <a:off x="1935" y="1223"/>
                <a:ext cx="4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w 14"/>
                  <a:gd name="T53" fmla="*/ 0 h 16"/>
                  <a:gd name="T54" fmla="*/ 0 w 14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6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0" y="15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79" name="Freeform 297"/>
              <p:cNvSpPr>
                <a:spLocks/>
              </p:cNvSpPr>
              <p:nvPr/>
            </p:nvSpPr>
            <p:spPr bwMode="auto">
              <a:xfrm>
                <a:off x="1935" y="1223"/>
                <a:ext cx="4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w 14"/>
                  <a:gd name="T53" fmla="*/ 0 h 16"/>
                  <a:gd name="T54" fmla="*/ 0 w 14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6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0" y="15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80" name="Freeform 298"/>
              <p:cNvSpPr>
                <a:spLocks/>
              </p:cNvSpPr>
              <p:nvPr/>
            </p:nvSpPr>
            <p:spPr bwMode="auto">
              <a:xfrm>
                <a:off x="1960" y="1222"/>
                <a:ext cx="4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w 14"/>
                  <a:gd name="T53" fmla="*/ 0 h 16"/>
                  <a:gd name="T54" fmla="*/ 0 w 14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6">
                    <a:moveTo>
                      <a:pt x="8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81" name="Freeform 299"/>
              <p:cNvSpPr>
                <a:spLocks/>
              </p:cNvSpPr>
              <p:nvPr/>
            </p:nvSpPr>
            <p:spPr bwMode="auto">
              <a:xfrm>
                <a:off x="1960" y="1222"/>
                <a:ext cx="4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w 14"/>
                  <a:gd name="T53" fmla="*/ 0 h 16"/>
                  <a:gd name="T54" fmla="*/ 0 w 14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6">
                    <a:moveTo>
                      <a:pt x="8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82" name="Freeform 300"/>
              <p:cNvSpPr>
                <a:spLocks/>
              </p:cNvSpPr>
              <p:nvPr/>
            </p:nvSpPr>
            <p:spPr bwMode="auto">
              <a:xfrm>
                <a:off x="1948" y="1223"/>
                <a:ext cx="4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w 14"/>
                  <a:gd name="T53" fmla="*/ 0 h 16"/>
                  <a:gd name="T54" fmla="*/ 0 w 14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6">
                    <a:moveTo>
                      <a:pt x="8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83" name="Freeform 301"/>
              <p:cNvSpPr>
                <a:spLocks/>
              </p:cNvSpPr>
              <p:nvPr/>
            </p:nvSpPr>
            <p:spPr bwMode="auto">
              <a:xfrm>
                <a:off x="1948" y="1223"/>
                <a:ext cx="4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w 14"/>
                  <a:gd name="T53" fmla="*/ 0 h 16"/>
                  <a:gd name="T54" fmla="*/ 0 w 14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6">
                    <a:moveTo>
                      <a:pt x="8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84" name="Line 302"/>
              <p:cNvSpPr>
                <a:spLocks noChangeShapeType="1"/>
              </p:cNvSpPr>
              <p:nvPr/>
            </p:nvSpPr>
            <p:spPr bwMode="auto">
              <a:xfrm flipH="1">
                <a:off x="1920" y="1225"/>
                <a:ext cx="59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85" name="Line 303"/>
              <p:cNvSpPr>
                <a:spLocks noChangeShapeType="1"/>
              </p:cNvSpPr>
              <p:nvPr/>
            </p:nvSpPr>
            <p:spPr bwMode="auto">
              <a:xfrm flipV="1">
                <a:off x="1962" y="1214"/>
                <a:ext cx="0" cy="2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86" name="Line 304"/>
              <p:cNvSpPr>
                <a:spLocks noChangeShapeType="1"/>
              </p:cNvSpPr>
              <p:nvPr/>
            </p:nvSpPr>
            <p:spPr bwMode="auto">
              <a:xfrm flipV="1">
                <a:off x="1950" y="1214"/>
                <a:ext cx="0" cy="2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87" name="Line 305"/>
              <p:cNvSpPr>
                <a:spLocks noChangeShapeType="1"/>
              </p:cNvSpPr>
              <p:nvPr/>
            </p:nvSpPr>
            <p:spPr bwMode="auto">
              <a:xfrm flipV="1">
                <a:off x="1937" y="1215"/>
                <a:ext cx="0" cy="2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88" name="Freeform 306"/>
              <p:cNvSpPr>
                <a:spLocks/>
              </p:cNvSpPr>
              <p:nvPr/>
            </p:nvSpPr>
            <p:spPr bwMode="auto">
              <a:xfrm>
                <a:off x="1887" y="1224"/>
                <a:ext cx="3" cy="5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w 14"/>
                  <a:gd name="T57" fmla="*/ 0 h 17"/>
                  <a:gd name="T58" fmla="*/ 0 w 14"/>
                  <a:gd name="T59" fmla="*/ 0 h 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4" h="17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7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89" name="Freeform 307"/>
              <p:cNvSpPr>
                <a:spLocks/>
              </p:cNvSpPr>
              <p:nvPr/>
            </p:nvSpPr>
            <p:spPr bwMode="auto">
              <a:xfrm>
                <a:off x="1887" y="1224"/>
                <a:ext cx="3" cy="5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w 14"/>
                  <a:gd name="T57" fmla="*/ 0 h 17"/>
                  <a:gd name="T58" fmla="*/ 0 w 14"/>
                  <a:gd name="T59" fmla="*/ 0 h 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4" h="17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7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90" name="Freeform 308"/>
              <p:cNvSpPr>
                <a:spLocks/>
              </p:cNvSpPr>
              <p:nvPr/>
            </p:nvSpPr>
            <p:spPr bwMode="auto">
              <a:xfrm>
                <a:off x="1896" y="1224"/>
                <a:ext cx="3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w 14"/>
                  <a:gd name="T53" fmla="*/ 0 h 16"/>
                  <a:gd name="T54" fmla="*/ 0 w 14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6">
                    <a:moveTo>
                      <a:pt x="6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91" name="Freeform 309"/>
              <p:cNvSpPr>
                <a:spLocks/>
              </p:cNvSpPr>
              <p:nvPr/>
            </p:nvSpPr>
            <p:spPr bwMode="auto">
              <a:xfrm>
                <a:off x="1896" y="1224"/>
                <a:ext cx="3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w 14"/>
                  <a:gd name="T53" fmla="*/ 0 h 16"/>
                  <a:gd name="T54" fmla="*/ 0 w 14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6">
                    <a:moveTo>
                      <a:pt x="6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92" name="Line 310"/>
              <p:cNvSpPr>
                <a:spLocks noChangeShapeType="1"/>
              </p:cNvSpPr>
              <p:nvPr/>
            </p:nvSpPr>
            <p:spPr bwMode="auto">
              <a:xfrm flipV="1">
                <a:off x="1898" y="1215"/>
                <a:ext cx="0" cy="2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93" name="Line 311"/>
              <p:cNvSpPr>
                <a:spLocks noChangeShapeType="1"/>
              </p:cNvSpPr>
              <p:nvPr/>
            </p:nvSpPr>
            <p:spPr bwMode="auto">
              <a:xfrm flipV="1">
                <a:off x="1889" y="1216"/>
                <a:ext cx="0" cy="2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94" name="Line 312"/>
              <p:cNvSpPr>
                <a:spLocks noChangeShapeType="1"/>
              </p:cNvSpPr>
              <p:nvPr/>
            </p:nvSpPr>
            <p:spPr bwMode="auto">
              <a:xfrm flipV="1">
                <a:off x="1883" y="1226"/>
                <a:ext cx="20" cy="1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95" name="Freeform 313"/>
              <p:cNvSpPr>
                <a:spLocks/>
              </p:cNvSpPr>
              <p:nvPr/>
            </p:nvSpPr>
            <p:spPr bwMode="auto">
              <a:xfrm>
                <a:off x="1887" y="1067"/>
                <a:ext cx="3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w 14"/>
                  <a:gd name="T57" fmla="*/ 0 h 17"/>
                  <a:gd name="T58" fmla="*/ 0 w 14"/>
                  <a:gd name="T59" fmla="*/ 0 h 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4" h="17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7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96" name="Freeform 314"/>
              <p:cNvSpPr>
                <a:spLocks/>
              </p:cNvSpPr>
              <p:nvPr/>
            </p:nvSpPr>
            <p:spPr bwMode="auto">
              <a:xfrm>
                <a:off x="1887" y="1067"/>
                <a:ext cx="3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w 14"/>
                  <a:gd name="T57" fmla="*/ 0 h 17"/>
                  <a:gd name="T58" fmla="*/ 0 w 14"/>
                  <a:gd name="T59" fmla="*/ 0 h 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4" h="17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7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97" name="Freeform 315"/>
              <p:cNvSpPr>
                <a:spLocks/>
              </p:cNvSpPr>
              <p:nvPr/>
            </p:nvSpPr>
            <p:spPr bwMode="auto">
              <a:xfrm>
                <a:off x="1896" y="1067"/>
                <a:ext cx="3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w 14"/>
                  <a:gd name="T53" fmla="*/ 0 h 16"/>
                  <a:gd name="T54" fmla="*/ 0 w 14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6">
                    <a:moveTo>
                      <a:pt x="6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98" name="Freeform 316"/>
              <p:cNvSpPr>
                <a:spLocks/>
              </p:cNvSpPr>
              <p:nvPr/>
            </p:nvSpPr>
            <p:spPr bwMode="auto">
              <a:xfrm>
                <a:off x="1896" y="1067"/>
                <a:ext cx="3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w 14"/>
                  <a:gd name="T53" fmla="*/ 0 h 16"/>
                  <a:gd name="T54" fmla="*/ 0 w 14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6">
                    <a:moveTo>
                      <a:pt x="6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99" name="Line 317"/>
              <p:cNvSpPr>
                <a:spLocks noChangeShapeType="1"/>
              </p:cNvSpPr>
              <p:nvPr/>
            </p:nvSpPr>
            <p:spPr bwMode="auto">
              <a:xfrm flipV="1">
                <a:off x="1898" y="1059"/>
                <a:ext cx="0" cy="2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0" name="Line 318"/>
              <p:cNvSpPr>
                <a:spLocks noChangeShapeType="1"/>
              </p:cNvSpPr>
              <p:nvPr/>
            </p:nvSpPr>
            <p:spPr bwMode="auto">
              <a:xfrm flipV="1">
                <a:off x="1889" y="1059"/>
                <a:ext cx="0" cy="2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1" name="Line 319"/>
              <p:cNvSpPr>
                <a:spLocks noChangeShapeType="1"/>
              </p:cNvSpPr>
              <p:nvPr/>
            </p:nvSpPr>
            <p:spPr bwMode="auto">
              <a:xfrm flipV="1">
                <a:off x="1883" y="1070"/>
                <a:ext cx="20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2" name="Line 320"/>
              <p:cNvSpPr>
                <a:spLocks noChangeShapeType="1"/>
              </p:cNvSpPr>
              <p:nvPr/>
            </p:nvSpPr>
            <p:spPr bwMode="auto">
              <a:xfrm flipV="1">
                <a:off x="1901" y="997"/>
                <a:ext cx="0" cy="301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3" name="Line 321"/>
              <p:cNvSpPr>
                <a:spLocks noChangeShapeType="1"/>
              </p:cNvSpPr>
              <p:nvPr/>
            </p:nvSpPr>
            <p:spPr bwMode="auto">
              <a:xfrm flipV="1">
                <a:off x="1904" y="997"/>
                <a:ext cx="0" cy="301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4" name="Line 322"/>
              <p:cNvSpPr>
                <a:spLocks noChangeShapeType="1"/>
              </p:cNvSpPr>
              <p:nvPr/>
            </p:nvSpPr>
            <p:spPr bwMode="auto">
              <a:xfrm flipV="1">
                <a:off x="1992" y="997"/>
                <a:ext cx="0" cy="301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5" name="Line 323"/>
              <p:cNvSpPr>
                <a:spLocks noChangeShapeType="1"/>
              </p:cNvSpPr>
              <p:nvPr/>
            </p:nvSpPr>
            <p:spPr bwMode="auto">
              <a:xfrm flipV="1">
                <a:off x="1989" y="997"/>
                <a:ext cx="0" cy="301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6" name="Line 324"/>
              <p:cNvSpPr>
                <a:spLocks noChangeShapeType="1"/>
              </p:cNvSpPr>
              <p:nvPr/>
            </p:nvSpPr>
            <p:spPr bwMode="auto">
              <a:xfrm flipV="1">
                <a:off x="2109" y="998"/>
                <a:ext cx="0" cy="301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7" name="Line 325"/>
              <p:cNvSpPr>
                <a:spLocks noChangeShapeType="1"/>
              </p:cNvSpPr>
              <p:nvPr/>
            </p:nvSpPr>
            <p:spPr bwMode="auto">
              <a:xfrm flipV="1">
                <a:off x="2106" y="998"/>
                <a:ext cx="0" cy="301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8" name="Line 326"/>
              <p:cNvSpPr>
                <a:spLocks noChangeShapeType="1"/>
              </p:cNvSpPr>
              <p:nvPr/>
            </p:nvSpPr>
            <p:spPr bwMode="auto">
              <a:xfrm>
                <a:off x="2114" y="1069"/>
                <a:ext cx="15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9" name="Line 327"/>
              <p:cNvSpPr>
                <a:spLocks noChangeShapeType="1"/>
              </p:cNvSpPr>
              <p:nvPr/>
            </p:nvSpPr>
            <p:spPr bwMode="auto">
              <a:xfrm flipV="1">
                <a:off x="2118" y="1063"/>
                <a:ext cx="0" cy="1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0" name="Line 328"/>
              <p:cNvSpPr>
                <a:spLocks noChangeShapeType="1"/>
              </p:cNvSpPr>
              <p:nvPr/>
            </p:nvSpPr>
            <p:spPr bwMode="auto">
              <a:xfrm flipV="1">
                <a:off x="2125" y="1062"/>
                <a:ext cx="0" cy="1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1" name="Line 329"/>
              <p:cNvSpPr>
                <a:spLocks noChangeShapeType="1"/>
              </p:cNvSpPr>
              <p:nvPr/>
            </p:nvSpPr>
            <p:spPr bwMode="auto">
              <a:xfrm flipV="1">
                <a:off x="2117" y="1221"/>
                <a:ext cx="0" cy="1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2" name="Line 330"/>
              <p:cNvSpPr>
                <a:spLocks noChangeShapeType="1"/>
              </p:cNvSpPr>
              <p:nvPr/>
            </p:nvSpPr>
            <p:spPr bwMode="auto">
              <a:xfrm flipV="1">
                <a:off x="2125" y="1221"/>
                <a:ext cx="0" cy="1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3" name="Line 331"/>
              <p:cNvSpPr>
                <a:spLocks noChangeShapeType="1"/>
              </p:cNvSpPr>
              <p:nvPr/>
            </p:nvSpPr>
            <p:spPr bwMode="auto">
              <a:xfrm>
                <a:off x="2113" y="1227"/>
                <a:ext cx="15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4" name="Freeform 332"/>
              <p:cNvSpPr>
                <a:spLocks/>
              </p:cNvSpPr>
              <p:nvPr/>
            </p:nvSpPr>
            <p:spPr bwMode="auto">
              <a:xfrm>
                <a:off x="2071" y="1219"/>
                <a:ext cx="6" cy="10"/>
              </a:xfrm>
              <a:custGeom>
                <a:avLst/>
                <a:gdLst>
                  <a:gd name="T0" fmla="*/ 0 w 24"/>
                  <a:gd name="T1" fmla="*/ 0 h 28"/>
                  <a:gd name="T2" fmla="*/ 0 w 24"/>
                  <a:gd name="T3" fmla="*/ 0 h 28"/>
                  <a:gd name="T4" fmla="*/ 0 w 24"/>
                  <a:gd name="T5" fmla="*/ 0 h 28"/>
                  <a:gd name="T6" fmla="*/ 0 w 24"/>
                  <a:gd name="T7" fmla="*/ 0 h 28"/>
                  <a:gd name="T8" fmla="*/ 0 w 24"/>
                  <a:gd name="T9" fmla="*/ 0 h 28"/>
                  <a:gd name="T10" fmla="*/ 0 w 24"/>
                  <a:gd name="T11" fmla="*/ 0 h 28"/>
                  <a:gd name="T12" fmla="*/ 0 w 24"/>
                  <a:gd name="T13" fmla="*/ 0 h 28"/>
                  <a:gd name="T14" fmla="*/ 0 w 24"/>
                  <a:gd name="T15" fmla="*/ 0 h 28"/>
                  <a:gd name="T16" fmla="*/ 0 w 24"/>
                  <a:gd name="T17" fmla="*/ 0 h 28"/>
                  <a:gd name="T18" fmla="*/ 0 w 24"/>
                  <a:gd name="T19" fmla="*/ 0 h 28"/>
                  <a:gd name="T20" fmla="*/ 0 w 24"/>
                  <a:gd name="T21" fmla="*/ 0 h 28"/>
                  <a:gd name="T22" fmla="*/ 0 w 24"/>
                  <a:gd name="T23" fmla="*/ 0 h 28"/>
                  <a:gd name="T24" fmla="*/ 0 w 24"/>
                  <a:gd name="T25" fmla="*/ 0 h 28"/>
                  <a:gd name="T26" fmla="*/ 0 w 24"/>
                  <a:gd name="T27" fmla="*/ 0 h 28"/>
                  <a:gd name="T28" fmla="*/ 0 w 24"/>
                  <a:gd name="T29" fmla="*/ 0 h 28"/>
                  <a:gd name="T30" fmla="*/ 0 w 24"/>
                  <a:gd name="T31" fmla="*/ 0 h 28"/>
                  <a:gd name="T32" fmla="*/ 0 w 24"/>
                  <a:gd name="T33" fmla="*/ 0 h 28"/>
                  <a:gd name="T34" fmla="*/ 0 w 24"/>
                  <a:gd name="T35" fmla="*/ 0 h 28"/>
                  <a:gd name="T36" fmla="*/ 0 w 24"/>
                  <a:gd name="T37" fmla="*/ 0 h 28"/>
                  <a:gd name="T38" fmla="*/ 0 w 24"/>
                  <a:gd name="T39" fmla="*/ 0 h 28"/>
                  <a:gd name="T40" fmla="*/ 0 w 24"/>
                  <a:gd name="T41" fmla="*/ 0 h 28"/>
                  <a:gd name="T42" fmla="*/ 0 w 24"/>
                  <a:gd name="T43" fmla="*/ 0 h 28"/>
                  <a:gd name="T44" fmla="*/ 0 w 24"/>
                  <a:gd name="T45" fmla="*/ 0 h 28"/>
                  <a:gd name="T46" fmla="*/ 0 w 24"/>
                  <a:gd name="T47" fmla="*/ 0 h 28"/>
                  <a:gd name="T48" fmla="*/ 0 w 24"/>
                  <a:gd name="T49" fmla="*/ 0 h 28"/>
                  <a:gd name="T50" fmla="*/ 0 w 24"/>
                  <a:gd name="T51" fmla="*/ 0 h 28"/>
                  <a:gd name="T52" fmla="*/ 0 w 24"/>
                  <a:gd name="T53" fmla="*/ 0 h 28"/>
                  <a:gd name="T54" fmla="*/ 0 w 24"/>
                  <a:gd name="T55" fmla="*/ 0 h 28"/>
                  <a:gd name="T56" fmla="*/ 0 w 24"/>
                  <a:gd name="T57" fmla="*/ 0 h 28"/>
                  <a:gd name="T58" fmla="*/ 0 w 24"/>
                  <a:gd name="T59" fmla="*/ 0 h 28"/>
                  <a:gd name="T60" fmla="*/ 0 w 24"/>
                  <a:gd name="T61" fmla="*/ 0 h 28"/>
                  <a:gd name="T62" fmla="*/ 0 w 24"/>
                  <a:gd name="T63" fmla="*/ 0 h 28"/>
                  <a:gd name="T64" fmla="*/ 0 w 24"/>
                  <a:gd name="T65" fmla="*/ 0 h 28"/>
                  <a:gd name="T66" fmla="*/ 0 w 24"/>
                  <a:gd name="T67" fmla="*/ 0 h 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4" h="28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3" y="22"/>
                    </a:lnTo>
                    <a:lnTo>
                      <a:pt x="4" y="23"/>
                    </a:lnTo>
                    <a:lnTo>
                      <a:pt x="6" y="26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5" y="28"/>
                    </a:lnTo>
                    <a:lnTo>
                      <a:pt x="17" y="27"/>
                    </a:lnTo>
                    <a:lnTo>
                      <a:pt x="19" y="26"/>
                    </a:lnTo>
                    <a:lnTo>
                      <a:pt x="21" y="23"/>
                    </a:lnTo>
                    <a:lnTo>
                      <a:pt x="22" y="22"/>
                    </a:lnTo>
                    <a:lnTo>
                      <a:pt x="23" y="20"/>
                    </a:lnTo>
                    <a:lnTo>
                      <a:pt x="23" y="16"/>
                    </a:lnTo>
                    <a:lnTo>
                      <a:pt x="24" y="14"/>
                    </a:lnTo>
                    <a:lnTo>
                      <a:pt x="23" y="11"/>
                    </a:lnTo>
                    <a:lnTo>
                      <a:pt x="23" y="8"/>
                    </a:lnTo>
                    <a:lnTo>
                      <a:pt x="22" y="6"/>
                    </a:lnTo>
                    <a:lnTo>
                      <a:pt x="21" y="4"/>
                    </a:lnTo>
                    <a:lnTo>
                      <a:pt x="19" y="3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5" name="Freeform 333"/>
              <p:cNvSpPr>
                <a:spLocks/>
              </p:cNvSpPr>
              <p:nvPr/>
            </p:nvSpPr>
            <p:spPr bwMode="auto">
              <a:xfrm>
                <a:off x="2071" y="1219"/>
                <a:ext cx="6" cy="10"/>
              </a:xfrm>
              <a:custGeom>
                <a:avLst/>
                <a:gdLst>
                  <a:gd name="T0" fmla="*/ 0 w 24"/>
                  <a:gd name="T1" fmla="*/ 0 h 28"/>
                  <a:gd name="T2" fmla="*/ 0 w 24"/>
                  <a:gd name="T3" fmla="*/ 0 h 28"/>
                  <a:gd name="T4" fmla="*/ 0 w 24"/>
                  <a:gd name="T5" fmla="*/ 0 h 28"/>
                  <a:gd name="T6" fmla="*/ 0 w 24"/>
                  <a:gd name="T7" fmla="*/ 0 h 28"/>
                  <a:gd name="T8" fmla="*/ 0 w 24"/>
                  <a:gd name="T9" fmla="*/ 0 h 28"/>
                  <a:gd name="T10" fmla="*/ 0 w 24"/>
                  <a:gd name="T11" fmla="*/ 0 h 28"/>
                  <a:gd name="T12" fmla="*/ 0 w 24"/>
                  <a:gd name="T13" fmla="*/ 0 h 28"/>
                  <a:gd name="T14" fmla="*/ 0 w 24"/>
                  <a:gd name="T15" fmla="*/ 0 h 28"/>
                  <a:gd name="T16" fmla="*/ 0 w 24"/>
                  <a:gd name="T17" fmla="*/ 0 h 28"/>
                  <a:gd name="T18" fmla="*/ 0 w 24"/>
                  <a:gd name="T19" fmla="*/ 0 h 28"/>
                  <a:gd name="T20" fmla="*/ 0 w 24"/>
                  <a:gd name="T21" fmla="*/ 0 h 28"/>
                  <a:gd name="T22" fmla="*/ 0 w 24"/>
                  <a:gd name="T23" fmla="*/ 0 h 28"/>
                  <a:gd name="T24" fmla="*/ 0 w 24"/>
                  <a:gd name="T25" fmla="*/ 0 h 28"/>
                  <a:gd name="T26" fmla="*/ 0 w 24"/>
                  <a:gd name="T27" fmla="*/ 0 h 28"/>
                  <a:gd name="T28" fmla="*/ 0 w 24"/>
                  <a:gd name="T29" fmla="*/ 0 h 28"/>
                  <a:gd name="T30" fmla="*/ 0 w 24"/>
                  <a:gd name="T31" fmla="*/ 0 h 28"/>
                  <a:gd name="T32" fmla="*/ 0 w 24"/>
                  <a:gd name="T33" fmla="*/ 0 h 28"/>
                  <a:gd name="T34" fmla="*/ 0 w 24"/>
                  <a:gd name="T35" fmla="*/ 0 h 28"/>
                  <a:gd name="T36" fmla="*/ 0 w 24"/>
                  <a:gd name="T37" fmla="*/ 0 h 28"/>
                  <a:gd name="T38" fmla="*/ 0 w 24"/>
                  <a:gd name="T39" fmla="*/ 0 h 28"/>
                  <a:gd name="T40" fmla="*/ 0 w 24"/>
                  <a:gd name="T41" fmla="*/ 0 h 28"/>
                  <a:gd name="T42" fmla="*/ 0 w 24"/>
                  <a:gd name="T43" fmla="*/ 0 h 28"/>
                  <a:gd name="T44" fmla="*/ 0 w 24"/>
                  <a:gd name="T45" fmla="*/ 0 h 28"/>
                  <a:gd name="T46" fmla="*/ 0 w 24"/>
                  <a:gd name="T47" fmla="*/ 0 h 28"/>
                  <a:gd name="T48" fmla="*/ 0 w 24"/>
                  <a:gd name="T49" fmla="*/ 0 h 28"/>
                  <a:gd name="T50" fmla="*/ 0 w 24"/>
                  <a:gd name="T51" fmla="*/ 0 h 28"/>
                  <a:gd name="T52" fmla="*/ 0 w 24"/>
                  <a:gd name="T53" fmla="*/ 0 h 28"/>
                  <a:gd name="T54" fmla="*/ 0 w 24"/>
                  <a:gd name="T55" fmla="*/ 0 h 28"/>
                  <a:gd name="T56" fmla="*/ 0 w 24"/>
                  <a:gd name="T57" fmla="*/ 0 h 28"/>
                  <a:gd name="T58" fmla="*/ 0 w 24"/>
                  <a:gd name="T59" fmla="*/ 0 h 28"/>
                  <a:gd name="T60" fmla="*/ 0 w 24"/>
                  <a:gd name="T61" fmla="*/ 0 h 28"/>
                  <a:gd name="T62" fmla="*/ 0 w 24"/>
                  <a:gd name="T63" fmla="*/ 0 h 28"/>
                  <a:gd name="T64" fmla="*/ 0 w 24"/>
                  <a:gd name="T65" fmla="*/ 0 h 28"/>
                  <a:gd name="T66" fmla="*/ 0 w 24"/>
                  <a:gd name="T67" fmla="*/ 0 h 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4" h="28">
                    <a:moveTo>
                      <a:pt x="12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3" y="22"/>
                    </a:lnTo>
                    <a:lnTo>
                      <a:pt x="4" y="23"/>
                    </a:lnTo>
                    <a:lnTo>
                      <a:pt x="6" y="26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5" y="28"/>
                    </a:lnTo>
                    <a:lnTo>
                      <a:pt x="17" y="27"/>
                    </a:lnTo>
                    <a:lnTo>
                      <a:pt x="19" y="26"/>
                    </a:lnTo>
                    <a:lnTo>
                      <a:pt x="21" y="23"/>
                    </a:lnTo>
                    <a:lnTo>
                      <a:pt x="22" y="22"/>
                    </a:lnTo>
                    <a:lnTo>
                      <a:pt x="23" y="20"/>
                    </a:lnTo>
                    <a:lnTo>
                      <a:pt x="23" y="16"/>
                    </a:lnTo>
                    <a:lnTo>
                      <a:pt x="24" y="14"/>
                    </a:lnTo>
                    <a:lnTo>
                      <a:pt x="23" y="11"/>
                    </a:lnTo>
                    <a:lnTo>
                      <a:pt x="23" y="8"/>
                    </a:lnTo>
                    <a:lnTo>
                      <a:pt x="22" y="6"/>
                    </a:lnTo>
                    <a:lnTo>
                      <a:pt x="21" y="4"/>
                    </a:lnTo>
                    <a:lnTo>
                      <a:pt x="19" y="3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6" name="Line 334"/>
              <p:cNvSpPr>
                <a:spLocks noChangeShapeType="1"/>
              </p:cNvSpPr>
              <p:nvPr/>
            </p:nvSpPr>
            <p:spPr bwMode="auto">
              <a:xfrm flipH="1">
                <a:off x="2062" y="1224"/>
                <a:ext cx="24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7" name="Line 335"/>
              <p:cNvSpPr>
                <a:spLocks noChangeShapeType="1"/>
              </p:cNvSpPr>
              <p:nvPr/>
            </p:nvSpPr>
            <p:spPr bwMode="auto">
              <a:xfrm flipV="1">
                <a:off x="2074" y="1216"/>
                <a:ext cx="0" cy="17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8" name="Freeform 336"/>
              <p:cNvSpPr>
                <a:spLocks/>
              </p:cNvSpPr>
              <p:nvPr/>
            </p:nvSpPr>
            <p:spPr bwMode="auto">
              <a:xfrm>
                <a:off x="2071" y="1064"/>
                <a:ext cx="6" cy="10"/>
              </a:xfrm>
              <a:custGeom>
                <a:avLst/>
                <a:gdLst>
                  <a:gd name="T0" fmla="*/ 0 w 24"/>
                  <a:gd name="T1" fmla="*/ 0 h 28"/>
                  <a:gd name="T2" fmla="*/ 0 w 24"/>
                  <a:gd name="T3" fmla="*/ 0 h 28"/>
                  <a:gd name="T4" fmla="*/ 0 w 24"/>
                  <a:gd name="T5" fmla="*/ 0 h 28"/>
                  <a:gd name="T6" fmla="*/ 0 w 24"/>
                  <a:gd name="T7" fmla="*/ 0 h 28"/>
                  <a:gd name="T8" fmla="*/ 0 w 24"/>
                  <a:gd name="T9" fmla="*/ 0 h 28"/>
                  <a:gd name="T10" fmla="*/ 0 w 24"/>
                  <a:gd name="T11" fmla="*/ 0 h 28"/>
                  <a:gd name="T12" fmla="*/ 0 w 24"/>
                  <a:gd name="T13" fmla="*/ 0 h 28"/>
                  <a:gd name="T14" fmla="*/ 0 w 24"/>
                  <a:gd name="T15" fmla="*/ 0 h 28"/>
                  <a:gd name="T16" fmla="*/ 0 w 24"/>
                  <a:gd name="T17" fmla="*/ 0 h 28"/>
                  <a:gd name="T18" fmla="*/ 0 w 24"/>
                  <a:gd name="T19" fmla="*/ 0 h 28"/>
                  <a:gd name="T20" fmla="*/ 0 w 24"/>
                  <a:gd name="T21" fmla="*/ 0 h 28"/>
                  <a:gd name="T22" fmla="*/ 0 w 24"/>
                  <a:gd name="T23" fmla="*/ 0 h 28"/>
                  <a:gd name="T24" fmla="*/ 0 w 24"/>
                  <a:gd name="T25" fmla="*/ 0 h 28"/>
                  <a:gd name="T26" fmla="*/ 0 w 24"/>
                  <a:gd name="T27" fmla="*/ 0 h 28"/>
                  <a:gd name="T28" fmla="*/ 0 w 24"/>
                  <a:gd name="T29" fmla="*/ 0 h 28"/>
                  <a:gd name="T30" fmla="*/ 0 w 24"/>
                  <a:gd name="T31" fmla="*/ 0 h 28"/>
                  <a:gd name="T32" fmla="*/ 0 w 24"/>
                  <a:gd name="T33" fmla="*/ 0 h 28"/>
                  <a:gd name="T34" fmla="*/ 0 w 24"/>
                  <a:gd name="T35" fmla="*/ 0 h 28"/>
                  <a:gd name="T36" fmla="*/ 0 w 24"/>
                  <a:gd name="T37" fmla="*/ 0 h 28"/>
                  <a:gd name="T38" fmla="*/ 0 w 24"/>
                  <a:gd name="T39" fmla="*/ 0 h 28"/>
                  <a:gd name="T40" fmla="*/ 0 w 24"/>
                  <a:gd name="T41" fmla="*/ 0 h 28"/>
                  <a:gd name="T42" fmla="*/ 0 w 24"/>
                  <a:gd name="T43" fmla="*/ 0 h 28"/>
                  <a:gd name="T44" fmla="*/ 0 w 24"/>
                  <a:gd name="T45" fmla="*/ 0 h 28"/>
                  <a:gd name="T46" fmla="*/ 0 w 24"/>
                  <a:gd name="T47" fmla="*/ 0 h 28"/>
                  <a:gd name="T48" fmla="*/ 0 w 24"/>
                  <a:gd name="T49" fmla="*/ 0 h 28"/>
                  <a:gd name="T50" fmla="*/ 0 w 24"/>
                  <a:gd name="T51" fmla="*/ 0 h 28"/>
                  <a:gd name="T52" fmla="*/ 0 w 24"/>
                  <a:gd name="T53" fmla="*/ 0 h 28"/>
                  <a:gd name="T54" fmla="*/ 0 w 24"/>
                  <a:gd name="T55" fmla="*/ 0 h 28"/>
                  <a:gd name="T56" fmla="*/ 0 w 24"/>
                  <a:gd name="T57" fmla="*/ 0 h 28"/>
                  <a:gd name="T58" fmla="*/ 0 w 24"/>
                  <a:gd name="T59" fmla="*/ 0 h 28"/>
                  <a:gd name="T60" fmla="*/ 0 w 24"/>
                  <a:gd name="T61" fmla="*/ 0 h 28"/>
                  <a:gd name="T62" fmla="*/ 0 w 24"/>
                  <a:gd name="T63" fmla="*/ 0 h 28"/>
                  <a:gd name="T64" fmla="*/ 0 w 24"/>
                  <a:gd name="T65" fmla="*/ 0 h 28"/>
                  <a:gd name="T66" fmla="*/ 0 w 24"/>
                  <a:gd name="T67" fmla="*/ 0 h 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4" h="28">
                    <a:moveTo>
                      <a:pt x="12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7" y="26"/>
                    </a:lnTo>
                    <a:lnTo>
                      <a:pt x="8" y="28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18" y="25"/>
                    </a:lnTo>
                    <a:lnTo>
                      <a:pt x="19" y="23"/>
                    </a:lnTo>
                    <a:lnTo>
                      <a:pt x="21" y="22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9" name="Freeform 337"/>
              <p:cNvSpPr>
                <a:spLocks/>
              </p:cNvSpPr>
              <p:nvPr/>
            </p:nvSpPr>
            <p:spPr bwMode="auto">
              <a:xfrm>
                <a:off x="2071" y="1064"/>
                <a:ext cx="6" cy="10"/>
              </a:xfrm>
              <a:custGeom>
                <a:avLst/>
                <a:gdLst>
                  <a:gd name="T0" fmla="*/ 0 w 24"/>
                  <a:gd name="T1" fmla="*/ 0 h 28"/>
                  <a:gd name="T2" fmla="*/ 0 w 24"/>
                  <a:gd name="T3" fmla="*/ 0 h 28"/>
                  <a:gd name="T4" fmla="*/ 0 w 24"/>
                  <a:gd name="T5" fmla="*/ 0 h 28"/>
                  <a:gd name="T6" fmla="*/ 0 w 24"/>
                  <a:gd name="T7" fmla="*/ 0 h 28"/>
                  <a:gd name="T8" fmla="*/ 0 w 24"/>
                  <a:gd name="T9" fmla="*/ 0 h 28"/>
                  <a:gd name="T10" fmla="*/ 0 w 24"/>
                  <a:gd name="T11" fmla="*/ 0 h 28"/>
                  <a:gd name="T12" fmla="*/ 0 w 24"/>
                  <a:gd name="T13" fmla="*/ 0 h 28"/>
                  <a:gd name="T14" fmla="*/ 0 w 24"/>
                  <a:gd name="T15" fmla="*/ 0 h 28"/>
                  <a:gd name="T16" fmla="*/ 0 w 24"/>
                  <a:gd name="T17" fmla="*/ 0 h 28"/>
                  <a:gd name="T18" fmla="*/ 0 w 24"/>
                  <a:gd name="T19" fmla="*/ 0 h 28"/>
                  <a:gd name="T20" fmla="*/ 0 w 24"/>
                  <a:gd name="T21" fmla="*/ 0 h 28"/>
                  <a:gd name="T22" fmla="*/ 0 w 24"/>
                  <a:gd name="T23" fmla="*/ 0 h 28"/>
                  <a:gd name="T24" fmla="*/ 0 w 24"/>
                  <a:gd name="T25" fmla="*/ 0 h 28"/>
                  <a:gd name="T26" fmla="*/ 0 w 24"/>
                  <a:gd name="T27" fmla="*/ 0 h 28"/>
                  <a:gd name="T28" fmla="*/ 0 w 24"/>
                  <a:gd name="T29" fmla="*/ 0 h 28"/>
                  <a:gd name="T30" fmla="*/ 0 w 24"/>
                  <a:gd name="T31" fmla="*/ 0 h 28"/>
                  <a:gd name="T32" fmla="*/ 0 w 24"/>
                  <a:gd name="T33" fmla="*/ 0 h 28"/>
                  <a:gd name="T34" fmla="*/ 0 w 24"/>
                  <a:gd name="T35" fmla="*/ 0 h 28"/>
                  <a:gd name="T36" fmla="*/ 0 w 24"/>
                  <a:gd name="T37" fmla="*/ 0 h 28"/>
                  <a:gd name="T38" fmla="*/ 0 w 24"/>
                  <a:gd name="T39" fmla="*/ 0 h 28"/>
                  <a:gd name="T40" fmla="*/ 0 w 24"/>
                  <a:gd name="T41" fmla="*/ 0 h 28"/>
                  <a:gd name="T42" fmla="*/ 0 w 24"/>
                  <a:gd name="T43" fmla="*/ 0 h 28"/>
                  <a:gd name="T44" fmla="*/ 0 w 24"/>
                  <a:gd name="T45" fmla="*/ 0 h 28"/>
                  <a:gd name="T46" fmla="*/ 0 w 24"/>
                  <a:gd name="T47" fmla="*/ 0 h 28"/>
                  <a:gd name="T48" fmla="*/ 0 w 24"/>
                  <a:gd name="T49" fmla="*/ 0 h 28"/>
                  <a:gd name="T50" fmla="*/ 0 w 24"/>
                  <a:gd name="T51" fmla="*/ 0 h 28"/>
                  <a:gd name="T52" fmla="*/ 0 w 24"/>
                  <a:gd name="T53" fmla="*/ 0 h 28"/>
                  <a:gd name="T54" fmla="*/ 0 w 24"/>
                  <a:gd name="T55" fmla="*/ 0 h 28"/>
                  <a:gd name="T56" fmla="*/ 0 w 24"/>
                  <a:gd name="T57" fmla="*/ 0 h 28"/>
                  <a:gd name="T58" fmla="*/ 0 w 24"/>
                  <a:gd name="T59" fmla="*/ 0 h 28"/>
                  <a:gd name="T60" fmla="*/ 0 w 24"/>
                  <a:gd name="T61" fmla="*/ 0 h 28"/>
                  <a:gd name="T62" fmla="*/ 0 w 24"/>
                  <a:gd name="T63" fmla="*/ 0 h 28"/>
                  <a:gd name="T64" fmla="*/ 0 w 24"/>
                  <a:gd name="T65" fmla="*/ 0 h 28"/>
                  <a:gd name="T66" fmla="*/ 0 w 24"/>
                  <a:gd name="T67" fmla="*/ 0 h 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4" h="28">
                    <a:moveTo>
                      <a:pt x="12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7" y="26"/>
                    </a:lnTo>
                    <a:lnTo>
                      <a:pt x="8" y="28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18" y="25"/>
                    </a:lnTo>
                    <a:lnTo>
                      <a:pt x="19" y="23"/>
                    </a:lnTo>
                    <a:lnTo>
                      <a:pt x="21" y="22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20" name="Line 338"/>
              <p:cNvSpPr>
                <a:spLocks noChangeShapeType="1"/>
              </p:cNvSpPr>
              <p:nvPr/>
            </p:nvSpPr>
            <p:spPr bwMode="auto">
              <a:xfrm flipH="1">
                <a:off x="2068" y="1069"/>
                <a:ext cx="12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21" name="Line 339"/>
              <p:cNvSpPr>
                <a:spLocks noChangeShapeType="1"/>
              </p:cNvSpPr>
              <p:nvPr/>
            </p:nvSpPr>
            <p:spPr bwMode="auto">
              <a:xfrm flipV="1">
                <a:off x="2074" y="1062"/>
                <a:ext cx="0" cy="1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22" name="Freeform 340"/>
              <p:cNvSpPr>
                <a:spLocks/>
              </p:cNvSpPr>
              <p:nvPr/>
            </p:nvSpPr>
            <p:spPr bwMode="auto">
              <a:xfrm>
                <a:off x="2148" y="1133"/>
                <a:ext cx="11" cy="31"/>
              </a:xfrm>
              <a:custGeom>
                <a:avLst/>
                <a:gdLst>
                  <a:gd name="T0" fmla="*/ 0 w 45"/>
                  <a:gd name="T1" fmla="*/ 0 h 95"/>
                  <a:gd name="T2" fmla="*/ 0 w 45"/>
                  <a:gd name="T3" fmla="*/ 0 h 95"/>
                  <a:gd name="T4" fmla="*/ 0 w 45"/>
                  <a:gd name="T5" fmla="*/ 0 h 95"/>
                  <a:gd name="T6" fmla="*/ 0 w 45"/>
                  <a:gd name="T7" fmla="*/ 0 h 9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95">
                    <a:moveTo>
                      <a:pt x="0" y="95"/>
                    </a:moveTo>
                    <a:lnTo>
                      <a:pt x="45" y="95"/>
                    </a:lnTo>
                    <a:lnTo>
                      <a:pt x="45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23" name="Rectangle 341"/>
              <p:cNvSpPr>
                <a:spLocks noChangeArrowheads="1"/>
              </p:cNvSpPr>
              <p:nvPr/>
            </p:nvSpPr>
            <p:spPr bwMode="auto">
              <a:xfrm>
                <a:off x="1887" y="1122"/>
                <a:ext cx="11" cy="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24" name="Rectangle 342"/>
              <p:cNvSpPr>
                <a:spLocks noChangeArrowheads="1"/>
              </p:cNvSpPr>
              <p:nvPr/>
            </p:nvSpPr>
            <p:spPr bwMode="auto">
              <a:xfrm>
                <a:off x="1887" y="1122"/>
                <a:ext cx="11" cy="53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25" name="Freeform 343"/>
              <p:cNvSpPr>
                <a:spLocks/>
              </p:cNvSpPr>
              <p:nvPr/>
            </p:nvSpPr>
            <p:spPr bwMode="auto">
              <a:xfrm>
                <a:off x="1891" y="1111"/>
                <a:ext cx="4" cy="6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w 14"/>
                  <a:gd name="T53" fmla="*/ 0 h 16"/>
                  <a:gd name="T54" fmla="*/ 0 w 14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6">
                    <a:moveTo>
                      <a:pt x="7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5" y="15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0" y="15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26" name="Freeform 344"/>
              <p:cNvSpPr>
                <a:spLocks/>
              </p:cNvSpPr>
              <p:nvPr/>
            </p:nvSpPr>
            <p:spPr bwMode="auto">
              <a:xfrm>
                <a:off x="1891" y="1111"/>
                <a:ext cx="4" cy="6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w 14"/>
                  <a:gd name="T53" fmla="*/ 0 h 16"/>
                  <a:gd name="T54" fmla="*/ 0 w 14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6">
                    <a:moveTo>
                      <a:pt x="7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5" y="15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0" y="15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27" name="Line 345"/>
              <p:cNvSpPr>
                <a:spLocks noChangeShapeType="1"/>
              </p:cNvSpPr>
              <p:nvPr/>
            </p:nvSpPr>
            <p:spPr bwMode="auto">
              <a:xfrm flipV="1">
                <a:off x="1893" y="1103"/>
                <a:ext cx="0" cy="2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28" name="Freeform 346"/>
              <p:cNvSpPr>
                <a:spLocks/>
              </p:cNvSpPr>
              <p:nvPr/>
            </p:nvSpPr>
            <p:spPr bwMode="auto">
              <a:xfrm>
                <a:off x="1891" y="1180"/>
                <a:ext cx="4" cy="6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w 14"/>
                  <a:gd name="T53" fmla="*/ 0 h 16"/>
                  <a:gd name="T54" fmla="*/ 0 w 14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6">
                    <a:moveTo>
                      <a:pt x="8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29" name="Freeform 347"/>
              <p:cNvSpPr>
                <a:spLocks/>
              </p:cNvSpPr>
              <p:nvPr/>
            </p:nvSpPr>
            <p:spPr bwMode="auto">
              <a:xfrm>
                <a:off x="1891" y="1180"/>
                <a:ext cx="4" cy="6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w 14"/>
                  <a:gd name="T53" fmla="*/ 0 h 16"/>
                  <a:gd name="T54" fmla="*/ 0 w 14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6">
                    <a:moveTo>
                      <a:pt x="8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30" name="Line 348"/>
              <p:cNvSpPr>
                <a:spLocks noChangeShapeType="1"/>
              </p:cNvSpPr>
              <p:nvPr/>
            </p:nvSpPr>
            <p:spPr bwMode="auto">
              <a:xfrm flipV="1">
                <a:off x="1893" y="1172"/>
                <a:ext cx="0" cy="2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31" name="Line 349"/>
              <p:cNvSpPr>
                <a:spLocks noChangeShapeType="1"/>
              </p:cNvSpPr>
              <p:nvPr/>
            </p:nvSpPr>
            <p:spPr bwMode="auto">
              <a:xfrm>
                <a:off x="1887" y="1115"/>
                <a:ext cx="11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32" name="Line 350"/>
              <p:cNvSpPr>
                <a:spLocks noChangeShapeType="1"/>
              </p:cNvSpPr>
              <p:nvPr/>
            </p:nvSpPr>
            <p:spPr bwMode="auto">
              <a:xfrm>
                <a:off x="1887" y="1183"/>
                <a:ext cx="11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33" name="Line 351"/>
              <p:cNvSpPr>
                <a:spLocks noChangeShapeType="1"/>
              </p:cNvSpPr>
              <p:nvPr/>
            </p:nvSpPr>
            <p:spPr bwMode="auto">
              <a:xfrm flipH="1">
                <a:off x="1877" y="1161"/>
                <a:ext cx="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34" name="Line 352"/>
              <p:cNvSpPr>
                <a:spLocks noChangeShapeType="1"/>
              </p:cNvSpPr>
              <p:nvPr/>
            </p:nvSpPr>
            <p:spPr bwMode="auto">
              <a:xfrm flipH="1">
                <a:off x="1877" y="1136"/>
                <a:ext cx="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35" name="Line 353"/>
              <p:cNvSpPr>
                <a:spLocks noChangeShapeType="1"/>
              </p:cNvSpPr>
              <p:nvPr/>
            </p:nvSpPr>
            <p:spPr bwMode="auto">
              <a:xfrm flipV="1">
                <a:off x="1877" y="1123"/>
                <a:ext cx="0" cy="5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36" name="Line 354"/>
              <p:cNvSpPr>
                <a:spLocks noChangeShapeType="1"/>
              </p:cNvSpPr>
              <p:nvPr/>
            </p:nvSpPr>
            <p:spPr bwMode="auto">
              <a:xfrm flipV="1">
                <a:off x="1868" y="1109"/>
                <a:ext cx="0" cy="78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37" name="Freeform 355"/>
              <p:cNvSpPr>
                <a:spLocks/>
              </p:cNvSpPr>
              <p:nvPr/>
            </p:nvSpPr>
            <p:spPr bwMode="auto">
              <a:xfrm>
                <a:off x="1862" y="1118"/>
                <a:ext cx="6" cy="60"/>
              </a:xfrm>
              <a:custGeom>
                <a:avLst/>
                <a:gdLst>
                  <a:gd name="T0" fmla="*/ 0 w 22"/>
                  <a:gd name="T1" fmla="*/ 0 h 181"/>
                  <a:gd name="T2" fmla="*/ 0 w 22"/>
                  <a:gd name="T3" fmla="*/ 0 h 181"/>
                  <a:gd name="T4" fmla="*/ 0 w 22"/>
                  <a:gd name="T5" fmla="*/ 0 h 181"/>
                  <a:gd name="T6" fmla="*/ 0 w 22"/>
                  <a:gd name="T7" fmla="*/ 0 h 1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181">
                    <a:moveTo>
                      <a:pt x="22" y="181"/>
                    </a:moveTo>
                    <a:lnTo>
                      <a:pt x="0" y="181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38" name="Line 356"/>
              <p:cNvSpPr>
                <a:spLocks noChangeShapeType="1"/>
              </p:cNvSpPr>
              <p:nvPr/>
            </p:nvSpPr>
            <p:spPr bwMode="auto">
              <a:xfrm flipH="1">
                <a:off x="1853" y="1162"/>
                <a:ext cx="9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39" name="Line 357"/>
              <p:cNvSpPr>
                <a:spLocks noChangeShapeType="1"/>
              </p:cNvSpPr>
              <p:nvPr/>
            </p:nvSpPr>
            <p:spPr bwMode="auto">
              <a:xfrm flipH="1">
                <a:off x="1853" y="1135"/>
                <a:ext cx="9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40" name="Freeform 358"/>
              <p:cNvSpPr>
                <a:spLocks/>
              </p:cNvSpPr>
              <p:nvPr/>
            </p:nvSpPr>
            <p:spPr bwMode="auto">
              <a:xfrm>
                <a:off x="1869" y="1178"/>
                <a:ext cx="5" cy="9"/>
              </a:xfrm>
              <a:custGeom>
                <a:avLst/>
                <a:gdLst>
                  <a:gd name="T0" fmla="*/ 0 w 23"/>
                  <a:gd name="T1" fmla="*/ 0 h 28"/>
                  <a:gd name="T2" fmla="*/ 0 w 23"/>
                  <a:gd name="T3" fmla="*/ 0 h 28"/>
                  <a:gd name="T4" fmla="*/ 0 w 23"/>
                  <a:gd name="T5" fmla="*/ 0 h 28"/>
                  <a:gd name="T6" fmla="*/ 0 w 23"/>
                  <a:gd name="T7" fmla="*/ 0 h 28"/>
                  <a:gd name="T8" fmla="*/ 0 w 23"/>
                  <a:gd name="T9" fmla="*/ 0 h 28"/>
                  <a:gd name="T10" fmla="*/ 0 w 23"/>
                  <a:gd name="T11" fmla="*/ 0 h 28"/>
                  <a:gd name="T12" fmla="*/ 0 w 23"/>
                  <a:gd name="T13" fmla="*/ 0 h 28"/>
                  <a:gd name="T14" fmla="*/ 0 w 23"/>
                  <a:gd name="T15" fmla="*/ 0 h 28"/>
                  <a:gd name="T16" fmla="*/ 0 w 23"/>
                  <a:gd name="T17" fmla="*/ 0 h 28"/>
                  <a:gd name="T18" fmla="*/ 0 w 23"/>
                  <a:gd name="T19" fmla="*/ 0 h 28"/>
                  <a:gd name="T20" fmla="*/ 0 w 23"/>
                  <a:gd name="T21" fmla="*/ 0 h 28"/>
                  <a:gd name="T22" fmla="*/ 0 w 23"/>
                  <a:gd name="T23" fmla="*/ 0 h 28"/>
                  <a:gd name="T24" fmla="*/ 0 w 23"/>
                  <a:gd name="T25" fmla="*/ 0 h 28"/>
                  <a:gd name="T26" fmla="*/ 0 w 23"/>
                  <a:gd name="T27" fmla="*/ 0 h 28"/>
                  <a:gd name="T28" fmla="*/ 0 w 23"/>
                  <a:gd name="T29" fmla="*/ 0 h 28"/>
                  <a:gd name="T30" fmla="*/ 0 w 23"/>
                  <a:gd name="T31" fmla="*/ 0 h 28"/>
                  <a:gd name="T32" fmla="*/ 0 w 23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8">
                    <a:moveTo>
                      <a:pt x="0" y="28"/>
                    </a:moveTo>
                    <a:lnTo>
                      <a:pt x="3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2" y="27"/>
                    </a:lnTo>
                    <a:lnTo>
                      <a:pt x="14" y="26"/>
                    </a:lnTo>
                    <a:lnTo>
                      <a:pt x="16" y="25"/>
                    </a:lnTo>
                    <a:lnTo>
                      <a:pt x="19" y="22"/>
                    </a:lnTo>
                    <a:lnTo>
                      <a:pt x="20" y="19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2" y="3"/>
                    </a:lnTo>
                    <a:lnTo>
                      <a:pt x="22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41" name="Freeform 359"/>
              <p:cNvSpPr>
                <a:spLocks/>
              </p:cNvSpPr>
              <p:nvPr/>
            </p:nvSpPr>
            <p:spPr bwMode="auto">
              <a:xfrm>
                <a:off x="1868" y="1108"/>
                <a:ext cx="6" cy="10"/>
              </a:xfrm>
              <a:custGeom>
                <a:avLst/>
                <a:gdLst>
                  <a:gd name="T0" fmla="*/ 0 w 24"/>
                  <a:gd name="T1" fmla="*/ 0 h 29"/>
                  <a:gd name="T2" fmla="*/ 0 w 24"/>
                  <a:gd name="T3" fmla="*/ 0 h 29"/>
                  <a:gd name="T4" fmla="*/ 0 w 24"/>
                  <a:gd name="T5" fmla="*/ 0 h 29"/>
                  <a:gd name="T6" fmla="*/ 0 w 24"/>
                  <a:gd name="T7" fmla="*/ 0 h 29"/>
                  <a:gd name="T8" fmla="*/ 0 w 24"/>
                  <a:gd name="T9" fmla="*/ 0 h 29"/>
                  <a:gd name="T10" fmla="*/ 0 w 24"/>
                  <a:gd name="T11" fmla="*/ 0 h 29"/>
                  <a:gd name="T12" fmla="*/ 0 w 24"/>
                  <a:gd name="T13" fmla="*/ 0 h 29"/>
                  <a:gd name="T14" fmla="*/ 0 w 24"/>
                  <a:gd name="T15" fmla="*/ 0 h 29"/>
                  <a:gd name="T16" fmla="*/ 0 w 24"/>
                  <a:gd name="T17" fmla="*/ 0 h 29"/>
                  <a:gd name="T18" fmla="*/ 0 w 24"/>
                  <a:gd name="T19" fmla="*/ 0 h 29"/>
                  <a:gd name="T20" fmla="*/ 0 w 24"/>
                  <a:gd name="T21" fmla="*/ 0 h 29"/>
                  <a:gd name="T22" fmla="*/ 0 w 24"/>
                  <a:gd name="T23" fmla="*/ 0 h 29"/>
                  <a:gd name="T24" fmla="*/ 0 w 24"/>
                  <a:gd name="T25" fmla="*/ 0 h 29"/>
                  <a:gd name="T26" fmla="*/ 0 w 24"/>
                  <a:gd name="T27" fmla="*/ 0 h 29"/>
                  <a:gd name="T28" fmla="*/ 0 w 24"/>
                  <a:gd name="T29" fmla="*/ 0 h 29"/>
                  <a:gd name="T30" fmla="*/ 0 w 24"/>
                  <a:gd name="T31" fmla="*/ 0 h 29"/>
                  <a:gd name="T32" fmla="*/ 0 w 24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9">
                    <a:moveTo>
                      <a:pt x="0" y="1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1" y="9"/>
                    </a:lnTo>
                    <a:lnTo>
                      <a:pt x="23" y="11"/>
                    </a:lnTo>
                    <a:lnTo>
                      <a:pt x="24" y="13"/>
                    </a:lnTo>
                    <a:lnTo>
                      <a:pt x="24" y="17"/>
                    </a:lnTo>
                    <a:lnTo>
                      <a:pt x="24" y="19"/>
                    </a:lnTo>
                    <a:lnTo>
                      <a:pt x="24" y="22"/>
                    </a:lnTo>
                    <a:lnTo>
                      <a:pt x="23" y="26"/>
                    </a:lnTo>
                    <a:lnTo>
                      <a:pt x="23" y="29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42" name="Freeform 360"/>
              <p:cNvSpPr>
                <a:spLocks/>
              </p:cNvSpPr>
              <p:nvPr/>
            </p:nvSpPr>
            <p:spPr bwMode="auto">
              <a:xfrm>
                <a:off x="1874" y="1173"/>
                <a:ext cx="3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13">
                    <a:moveTo>
                      <a:pt x="1" y="13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2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43" name="Freeform 361"/>
              <p:cNvSpPr>
                <a:spLocks/>
              </p:cNvSpPr>
              <p:nvPr/>
            </p:nvSpPr>
            <p:spPr bwMode="auto">
              <a:xfrm>
                <a:off x="1874" y="1118"/>
                <a:ext cx="3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16">
                    <a:moveTo>
                      <a:pt x="2" y="0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9" y="16"/>
                    </a:lnTo>
                    <a:lnTo>
                      <a:pt x="14" y="16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44" name="Line 362"/>
              <p:cNvSpPr>
                <a:spLocks noChangeShapeType="1"/>
              </p:cNvSpPr>
              <p:nvPr/>
            </p:nvSpPr>
            <p:spPr bwMode="auto">
              <a:xfrm>
                <a:off x="1856" y="1162"/>
                <a:ext cx="0" cy="2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45" name="Line 363"/>
              <p:cNvSpPr>
                <a:spLocks noChangeShapeType="1"/>
              </p:cNvSpPr>
              <p:nvPr/>
            </p:nvSpPr>
            <p:spPr bwMode="auto">
              <a:xfrm flipV="1">
                <a:off x="1856" y="1110"/>
                <a:ext cx="0" cy="2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46" name="Freeform 364"/>
              <p:cNvSpPr>
                <a:spLocks/>
              </p:cNvSpPr>
              <p:nvPr/>
            </p:nvSpPr>
            <p:spPr bwMode="auto">
              <a:xfrm>
                <a:off x="1851" y="1109"/>
                <a:ext cx="5" cy="77"/>
              </a:xfrm>
              <a:custGeom>
                <a:avLst/>
                <a:gdLst>
                  <a:gd name="T0" fmla="*/ 0 w 19"/>
                  <a:gd name="T1" fmla="*/ 0 h 230"/>
                  <a:gd name="T2" fmla="*/ 0 w 19"/>
                  <a:gd name="T3" fmla="*/ 0 h 230"/>
                  <a:gd name="T4" fmla="*/ 0 w 19"/>
                  <a:gd name="T5" fmla="*/ 0 h 230"/>
                  <a:gd name="T6" fmla="*/ 0 w 19"/>
                  <a:gd name="T7" fmla="*/ 0 h 2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230">
                    <a:moveTo>
                      <a:pt x="19" y="230"/>
                    </a:moveTo>
                    <a:lnTo>
                      <a:pt x="0" y="230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47" name="Freeform 365"/>
              <p:cNvSpPr>
                <a:spLocks/>
              </p:cNvSpPr>
              <p:nvPr/>
            </p:nvSpPr>
            <p:spPr bwMode="auto">
              <a:xfrm>
                <a:off x="1842" y="1104"/>
                <a:ext cx="7" cy="86"/>
              </a:xfrm>
              <a:custGeom>
                <a:avLst/>
                <a:gdLst>
                  <a:gd name="T0" fmla="*/ 0 w 26"/>
                  <a:gd name="T1" fmla="*/ 0 h 257"/>
                  <a:gd name="T2" fmla="*/ 0 w 26"/>
                  <a:gd name="T3" fmla="*/ 0 h 257"/>
                  <a:gd name="T4" fmla="*/ 0 w 26"/>
                  <a:gd name="T5" fmla="*/ 0 h 257"/>
                  <a:gd name="T6" fmla="*/ 0 w 26"/>
                  <a:gd name="T7" fmla="*/ 0 h 257"/>
                  <a:gd name="T8" fmla="*/ 0 w 26"/>
                  <a:gd name="T9" fmla="*/ 0 h 2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57">
                    <a:moveTo>
                      <a:pt x="26" y="257"/>
                    </a:moveTo>
                    <a:lnTo>
                      <a:pt x="26" y="0"/>
                    </a:lnTo>
                    <a:lnTo>
                      <a:pt x="1" y="0"/>
                    </a:lnTo>
                    <a:lnTo>
                      <a:pt x="0" y="257"/>
                    </a:lnTo>
                    <a:lnTo>
                      <a:pt x="26" y="2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48" name="Freeform 366"/>
              <p:cNvSpPr>
                <a:spLocks/>
              </p:cNvSpPr>
              <p:nvPr/>
            </p:nvSpPr>
            <p:spPr bwMode="auto">
              <a:xfrm>
                <a:off x="1842" y="1104"/>
                <a:ext cx="7" cy="86"/>
              </a:xfrm>
              <a:custGeom>
                <a:avLst/>
                <a:gdLst>
                  <a:gd name="T0" fmla="*/ 0 w 26"/>
                  <a:gd name="T1" fmla="*/ 0 h 257"/>
                  <a:gd name="T2" fmla="*/ 0 w 26"/>
                  <a:gd name="T3" fmla="*/ 0 h 257"/>
                  <a:gd name="T4" fmla="*/ 0 w 26"/>
                  <a:gd name="T5" fmla="*/ 0 h 257"/>
                  <a:gd name="T6" fmla="*/ 0 w 26"/>
                  <a:gd name="T7" fmla="*/ 0 h 257"/>
                  <a:gd name="T8" fmla="*/ 0 w 26"/>
                  <a:gd name="T9" fmla="*/ 0 h 2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57">
                    <a:moveTo>
                      <a:pt x="26" y="257"/>
                    </a:moveTo>
                    <a:lnTo>
                      <a:pt x="26" y="0"/>
                    </a:lnTo>
                    <a:lnTo>
                      <a:pt x="1" y="0"/>
                    </a:lnTo>
                    <a:lnTo>
                      <a:pt x="0" y="257"/>
                    </a:lnTo>
                    <a:lnTo>
                      <a:pt x="26" y="257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49" name="Freeform 367"/>
              <p:cNvSpPr>
                <a:spLocks/>
              </p:cNvSpPr>
              <p:nvPr/>
            </p:nvSpPr>
            <p:spPr bwMode="auto">
              <a:xfrm>
                <a:off x="1836" y="1134"/>
                <a:ext cx="6" cy="28"/>
              </a:xfrm>
              <a:custGeom>
                <a:avLst/>
                <a:gdLst>
                  <a:gd name="T0" fmla="*/ 0 w 24"/>
                  <a:gd name="T1" fmla="*/ 0 h 83"/>
                  <a:gd name="T2" fmla="*/ 0 w 24"/>
                  <a:gd name="T3" fmla="*/ 0 h 83"/>
                  <a:gd name="T4" fmla="*/ 0 w 24"/>
                  <a:gd name="T5" fmla="*/ 0 h 83"/>
                  <a:gd name="T6" fmla="*/ 0 w 24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83">
                    <a:moveTo>
                      <a:pt x="23" y="83"/>
                    </a:moveTo>
                    <a:lnTo>
                      <a:pt x="0" y="83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50" name="Line 368"/>
              <p:cNvSpPr>
                <a:spLocks noChangeShapeType="1"/>
              </p:cNvSpPr>
              <p:nvPr/>
            </p:nvSpPr>
            <p:spPr bwMode="auto">
              <a:xfrm>
                <a:off x="1834" y="1160"/>
                <a:ext cx="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51" name="Line 369"/>
              <p:cNvSpPr>
                <a:spLocks noChangeShapeType="1"/>
              </p:cNvSpPr>
              <p:nvPr/>
            </p:nvSpPr>
            <p:spPr bwMode="auto">
              <a:xfrm>
                <a:off x="1834" y="1137"/>
                <a:ext cx="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52" name="Rectangle 370"/>
              <p:cNvSpPr>
                <a:spLocks noChangeArrowheads="1"/>
              </p:cNvSpPr>
              <p:nvPr/>
            </p:nvSpPr>
            <p:spPr bwMode="auto">
              <a:xfrm>
                <a:off x="1732" y="1134"/>
                <a:ext cx="100" cy="29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53" name="Line 371"/>
              <p:cNvSpPr>
                <a:spLocks noChangeShapeType="1"/>
              </p:cNvSpPr>
              <p:nvPr/>
            </p:nvSpPr>
            <p:spPr bwMode="auto">
              <a:xfrm flipV="1">
                <a:off x="1707" y="997"/>
                <a:ext cx="0" cy="30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54" name="Line 372"/>
              <p:cNvSpPr>
                <a:spLocks noChangeShapeType="1"/>
              </p:cNvSpPr>
              <p:nvPr/>
            </p:nvSpPr>
            <p:spPr bwMode="auto">
              <a:xfrm>
                <a:off x="1692" y="998"/>
                <a:ext cx="0" cy="30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55" name="Line 373"/>
              <p:cNvSpPr>
                <a:spLocks noChangeShapeType="1"/>
              </p:cNvSpPr>
              <p:nvPr/>
            </p:nvSpPr>
            <p:spPr bwMode="auto">
              <a:xfrm flipV="1">
                <a:off x="1547" y="997"/>
                <a:ext cx="0" cy="30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56" name="Line 374"/>
              <p:cNvSpPr>
                <a:spLocks noChangeShapeType="1"/>
              </p:cNvSpPr>
              <p:nvPr/>
            </p:nvSpPr>
            <p:spPr bwMode="auto">
              <a:xfrm flipV="1">
                <a:off x="1533" y="997"/>
                <a:ext cx="0" cy="30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57" name="Line 375"/>
              <p:cNvSpPr>
                <a:spLocks noChangeShapeType="1"/>
              </p:cNvSpPr>
              <p:nvPr/>
            </p:nvSpPr>
            <p:spPr bwMode="auto">
              <a:xfrm>
                <a:off x="1707" y="1197"/>
                <a:ext cx="2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58" name="Line 376"/>
              <p:cNvSpPr>
                <a:spLocks noChangeShapeType="1"/>
              </p:cNvSpPr>
              <p:nvPr/>
            </p:nvSpPr>
            <p:spPr bwMode="auto">
              <a:xfrm>
                <a:off x="1707" y="1103"/>
                <a:ext cx="2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59" name="Freeform 377"/>
              <p:cNvSpPr>
                <a:spLocks/>
              </p:cNvSpPr>
              <p:nvPr/>
            </p:nvSpPr>
            <p:spPr bwMode="auto">
              <a:xfrm>
                <a:off x="1731" y="1197"/>
                <a:ext cx="6" cy="10"/>
              </a:xfrm>
              <a:custGeom>
                <a:avLst/>
                <a:gdLst>
                  <a:gd name="T0" fmla="*/ 0 w 23"/>
                  <a:gd name="T1" fmla="*/ 0 h 30"/>
                  <a:gd name="T2" fmla="*/ 0 w 23"/>
                  <a:gd name="T3" fmla="*/ 0 h 30"/>
                  <a:gd name="T4" fmla="*/ 0 w 23"/>
                  <a:gd name="T5" fmla="*/ 0 h 30"/>
                  <a:gd name="T6" fmla="*/ 0 w 23"/>
                  <a:gd name="T7" fmla="*/ 0 h 30"/>
                  <a:gd name="T8" fmla="*/ 0 w 23"/>
                  <a:gd name="T9" fmla="*/ 0 h 30"/>
                  <a:gd name="T10" fmla="*/ 0 w 23"/>
                  <a:gd name="T11" fmla="*/ 0 h 30"/>
                  <a:gd name="T12" fmla="*/ 0 w 23"/>
                  <a:gd name="T13" fmla="*/ 0 h 30"/>
                  <a:gd name="T14" fmla="*/ 0 w 23"/>
                  <a:gd name="T15" fmla="*/ 0 h 30"/>
                  <a:gd name="T16" fmla="*/ 0 w 23"/>
                  <a:gd name="T17" fmla="*/ 0 h 30"/>
                  <a:gd name="T18" fmla="*/ 0 w 23"/>
                  <a:gd name="T19" fmla="*/ 0 h 30"/>
                  <a:gd name="T20" fmla="*/ 0 w 23"/>
                  <a:gd name="T21" fmla="*/ 0 h 30"/>
                  <a:gd name="T22" fmla="*/ 0 w 23"/>
                  <a:gd name="T23" fmla="*/ 0 h 30"/>
                  <a:gd name="T24" fmla="*/ 0 w 23"/>
                  <a:gd name="T25" fmla="*/ 0 h 30"/>
                  <a:gd name="T26" fmla="*/ 0 w 23"/>
                  <a:gd name="T27" fmla="*/ 0 h 30"/>
                  <a:gd name="T28" fmla="*/ 0 w 23"/>
                  <a:gd name="T29" fmla="*/ 0 h 30"/>
                  <a:gd name="T30" fmla="*/ 0 w 23"/>
                  <a:gd name="T31" fmla="*/ 0 h 30"/>
                  <a:gd name="T32" fmla="*/ 0 w 23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30">
                    <a:moveTo>
                      <a:pt x="21" y="30"/>
                    </a:moveTo>
                    <a:lnTo>
                      <a:pt x="22" y="25"/>
                    </a:lnTo>
                    <a:lnTo>
                      <a:pt x="22" y="23"/>
                    </a:lnTo>
                    <a:lnTo>
                      <a:pt x="23" y="20"/>
                    </a:lnTo>
                    <a:lnTo>
                      <a:pt x="23" y="16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1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60" name="Freeform 378"/>
              <p:cNvSpPr>
                <a:spLocks/>
              </p:cNvSpPr>
              <p:nvPr/>
            </p:nvSpPr>
            <p:spPr bwMode="auto">
              <a:xfrm>
                <a:off x="1731" y="1094"/>
                <a:ext cx="5" cy="9"/>
              </a:xfrm>
              <a:custGeom>
                <a:avLst/>
                <a:gdLst>
                  <a:gd name="T0" fmla="*/ 0 w 23"/>
                  <a:gd name="T1" fmla="*/ 0 h 28"/>
                  <a:gd name="T2" fmla="*/ 0 w 23"/>
                  <a:gd name="T3" fmla="*/ 0 h 28"/>
                  <a:gd name="T4" fmla="*/ 0 w 23"/>
                  <a:gd name="T5" fmla="*/ 0 h 28"/>
                  <a:gd name="T6" fmla="*/ 0 w 23"/>
                  <a:gd name="T7" fmla="*/ 0 h 28"/>
                  <a:gd name="T8" fmla="*/ 0 w 23"/>
                  <a:gd name="T9" fmla="*/ 0 h 28"/>
                  <a:gd name="T10" fmla="*/ 0 w 23"/>
                  <a:gd name="T11" fmla="*/ 0 h 28"/>
                  <a:gd name="T12" fmla="*/ 0 w 23"/>
                  <a:gd name="T13" fmla="*/ 0 h 28"/>
                  <a:gd name="T14" fmla="*/ 0 w 23"/>
                  <a:gd name="T15" fmla="*/ 0 h 28"/>
                  <a:gd name="T16" fmla="*/ 0 w 23"/>
                  <a:gd name="T17" fmla="*/ 0 h 28"/>
                  <a:gd name="T18" fmla="*/ 0 w 23"/>
                  <a:gd name="T19" fmla="*/ 0 h 28"/>
                  <a:gd name="T20" fmla="*/ 0 w 23"/>
                  <a:gd name="T21" fmla="*/ 0 h 28"/>
                  <a:gd name="T22" fmla="*/ 0 w 23"/>
                  <a:gd name="T23" fmla="*/ 0 h 28"/>
                  <a:gd name="T24" fmla="*/ 0 w 23"/>
                  <a:gd name="T25" fmla="*/ 0 h 28"/>
                  <a:gd name="T26" fmla="*/ 0 w 23"/>
                  <a:gd name="T27" fmla="*/ 0 h 28"/>
                  <a:gd name="T28" fmla="*/ 0 w 23"/>
                  <a:gd name="T29" fmla="*/ 0 h 28"/>
                  <a:gd name="T30" fmla="*/ 0 w 23"/>
                  <a:gd name="T31" fmla="*/ 0 h 28"/>
                  <a:gd name="T32" fmla="*/ 0 w 23"/>
                  <a:gd name="T33" fmla="*/ 0 h 28"/>
                  <a:gd name="T34" fmla="*/ 0 w 23"/>
                  <a:gd name="T35" fmla="*/ 0 h 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" h="28">
                    <a:moveTo>
                      <a:pt x="0" y="28"/>
                    </a:moveTo>
                    <a:lnTo>
                      <a:pt x="3" y="28"/>
                    </a:lnTo>
                    <a:lnTo>
                      <a:pt x="6" y="28"/>
                    </a:lnTo>
                    <a:lnTo>
                      <a:pt x="9" y="28"/>
                    </a:lnTo>
                    <a:lnTo>
                      <a:pt x="11" y="27"/>
                    </a:lnTo>
                    <a:lnTo>
                      <a:pt x="14" y="27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20" y="22"/>
                    </a:lnTo>
                    <a:lnTo>
                      <a:pt x="21" y="20"/>
                    </a:lnTo>
                    <a:lnTo>
                      <a:pt x="22" y="17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3" y="3"/>
                    </a:lnTo>
                    <a:lnTo>
                      <a:pt x="22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61" name="Line 379"/>
              <p:cNvSpPr>
                <a:spLocks noChangeShapeType="1"/>
              </p:cNvSpPr>
              <p:nvPr/>
            </p:nvSpPr>
            <p:spPr bwMode="auto">
              <a:xfrm flipH="1" flipV="1">
                <a:off x="1715" y="1197"/>
                <a:ext cx="21" cy="1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62" name="Line 380"/>
              <p:cNvSpPr>
                <a:spLocks noChangeShapeType="1"/>
              </p:cNvSpPr>
              <p:nvPr/>
            </p:nvSpPr>
            <p:spPr bwMode="auto">
              <a:xfrm flipH="1">
                <a:off x="1715" y="1090"/>
                <a:ext cx="21" cy="1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63" name="Freeform 381"/>
              <p:cNvSpPr>
                <a:spLocks/>
              </p:cNvSpPr>
              <p:nvPr/>
            </p:nvSpPr>
            <p:spPr bwMode="auto">
              <a:xfrm>
                <a:off x="1726" y="1134"/>
                <a:ext cx="6" cy="34"/>
              </a:xfrm>
              <a:custGeom>
                <a:avLst/>
                <a:gdLst>
                  <a:gd name="T0" fmla="*/ 0 w 24"/>
                  <a:gd name="T1" fmla="*/ 0 h 103"/>
                  <a:gd name="T2" fmla="*/ 0 w 24"/>
                  <a:gd name="T3" fmla="*/ 0 h 103"/>
                  <a:gd name="T4" fmla="*/ 0 w 24"/>
                  <a:gd name="T5" fmla="*/ 0 h 103"/>
                  <a:gd name="T6" fmla="*/ 0 w 24"/>
                  <a:gd name="T7" fmla="*/ 0 h 103"/>
                  <a:gd name="T8" fmla="*/ 0 w 24"/>
                  <a:gd name="T9" fmla="*/ 0 h 103"/>
                  <a:gd name="T10" fmla="*/ 0 w 24"/>
                  <a:gd name="T11" fmla="*/ 0 h 103"/>
                  <a:gd name="T12" fmla="*/ 0 w 24"/>
                  <a:gd name="T13" fmla="*/ 0 h 103"/>
                  <a:gd name="T14" fmla="*/ 0 w 24"/>
                  <a:gd name="T15" fmla="*/ 0 h 103"/>
                  <a:gd name="T16" fmla="*/ 0 w 24"/>
                  <a:gd name="T17" fmla="*/ 0 h 103"/>
                  <a:gd name="T18" fmla="*/ 0 w 24"/>
                  <a:gd name="T19" fmla="*/ 0 h 103"/>
                  <a:gd name="T20" fmla="*/ 0 w 24"/>
                  <a:gd name="T21" fmla="*/ 0 h 103"/>
                  <a:gd name="T22" fmla="*/ 0 w 24"/>
                  <a:gd name="T23" fmla="*/ 0 h 103"/>
                  <a:gd name="T24" fmla="*/ 0 w 24"/>
                  <a:gd name="T25" fmla="*/ 0 h 103"/>
                  <a:gd name="T26" fmla="*/ 0 w 24"/>
                  <a:gd name="T27" fmla="*/ 0 h 103"/>
                  <a:gd name="T28" fmla="*/ 0 w 24"/>
                  <a:gd name="T29" fmla="*/ 0 h 103"/>
                  <a:gd name="T30" fmla="*/ 0 w 24"/>
                  <a:gd name="T31" fmla="*/ 0 h 103"/>
                  <a:gd name="T32" fmla="*/ 0 w 24"/>
                  <a:gd name="T33" fmla="*/ 0 h 103"/>
                  <a:gd name="T34" fmla="*/ 0 w 24"/>
                  <a:gd name="T35" fmla="*/ 0 h 103"/>
                  <a:gd name="T36" fmla="*/ 0 w 24"/>
                  <a:gd name="T37" fmla="*/ 0 h 1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" h="103">
                    <a:moveTo>
                      <a:pt x="0" y="88"/>
                    </a:moveTo>
                    <a:lnTo>
                      <a:pt x="2" y="88"/>
                    </a:lnTo>
                    <a:lnTo>
                      <a:pt x="4" y="89"/>
                    </a:lnTo>
                    <a:lnTo>
                      <a:pt x="6" y="91"/>
                    </a:lnTo>
                    <a:lnTo>
                      <a:pt x="7" y="92"/>
                    </a:lnTo>
                    <a:lnTo>
                      <a:pt x="10" y="94"/>
                    </a:lnTo>
                    <a:lnTo>
                      <a:pt x="11" y="97"/>
                    </a:lnTo>
                    <a:lnTo>
                      <a:pt x="11" y="100"/>
                    </a:lnTo>
                    <a:lnTo>
                      <a:pt x="12" y="103"/>
                    </a:lnTo>
                    <a:lnTo>
                      <a:pt x="12" y="100"/>
                    </a:lnTo>
                    <a:lnTo>
                      <a:pt x="12" y="97"/>
                    </a:lnTo>
                    <a:lnTo>
                      <a:pt x="13" y="94"/>
                    </a:lnTo>
                    <a:lnTo>
                      <a:pt x="15" y="92"/>
                    </a:lnTo>
                    <a:lnTo>
                      <a:pt x="16" y="91"/>
                    </a:lnTo>
                    <a:lnTo>
                      <a:pt x="18" y="89"/>
                    </a:lnTo>
                    <a:lnTo>
                      <a:pt x="20" y="88"/>
                    </a:lnTo>
                    <a:lnTo>
                      <a:pt x="24" y="88"/>
                    </a:lnTo>
                    <a:lnTo>
                      <a:pt x="24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64" name="Freeform 382"/>
              <p:cNvSpPr>
                <a:spLocks/>
              </p:cNvSpPr>
              <p:nvPr/>
            </p:nvSpPr>
            <p:spPr bwMode="auto">
              <a:xfrm>
                <a:off x="1726" y="1128"/>
                <a:ext cx="6" cy="6"/>
              </a:xfrm>
              <a:custGeom>
                <a:avLst/>
                <a:gdLst>
                  <a:gd name="T0" fmla="*/ 0 w 23"/>
                  <a:gd name="T1" fmla="*/ 0 h 16"/>
                  <a:gd name="T2" fmla="*/ 0 w 23"/>
                  <a:gd name="T3" fmla="*/ 0 h 16"/>
                  <a:gd name="T4" fmla="*/ 0 w 23"/>
                  <a:gd name="T5" fmla="*/ 0 h 16"/>
                  <a:gd name="T6" fmla="*/ 0 w 23"/>
                  <a:gd name="T7" fmla="*/ 0 h 16"/>
                  <a:gd name="T8" fmla="*/ 0 w 23"/>
                  <a:gd name="T9" fmla="*/ 0 h 16"/>
                  <a:gd name="T10" fmla="*/ 0 w 23"/>
                  <a:gd name="T11" fmla="*/ 0 h 16"/>
                  <a:gd name="T12" fmla="*/ 0 w 23"/>
                  <a:gd name="T13" fmla="*/ 0 h 16"/>
                  <a:gd name="T14" fmla="*/ 0 w 23"/>
                  <a:gd name="T15" fmla="*/ 0 h 16"/>
                  <a:gd name="T16" fmla="*/ 0 w 23"/>
                  <a:gd name="T17" fmla="*/ 0 h 16"/>
                  <a:gd name="T18" fmla="*/ 0 w 23"/>
                  <a:gd name="T19" fmla="*/ 0 h 16"/>
                  <a:gd name="T20" fmla="*/ 0 w 23"/>
                  <a:gd name="T21" fmla="*/ 0 h 16"/>
                  <a:gd name="T22" fmla="*/ 0 w 23"/>
                  <a:gd name="T23" fmla="*/ 0 h 16"/>
                  <a:gd name="T24" fmla="*/ 0 w 23"/>
                  <a:gd name="T25" fmla="*/ 0 h 16"/>
                  <a:gd name="T26" fmla="*/ 0 w 23"/>
                  <a:gd name="T27" fmla="*/ 0 h 16"/>
                  <a:gd name="T28" fmla="*/ 0 w 23"/>
                  <a:gd name="T29" fmla="*/ 0 h 16"/>
                  <a:gd name="T30" fmla="*/ 0 w 23"/>
                  <a:gd name="T31" fmla="*/ 0 h 16"/>
                  <a:gd name="T32" fmla="*/ 0 w 23"/>
                  <a:gd name="T33" fmla="*/ 0 h 16"/>
                  <a:gd name="T34" fmla="*/ 0 w 23"/>
                  <a:gd name="T35" fmla="*/ 0 h 16"/>
                  <a:gd name="T36" fmla="*/ 0 w 23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" h="16">
                    <a:moveTo>
                      <a:pt x="23" y="16"/>
                    </a:moveTo>
                    <a:lnTo>
                      <a:pt x="20" y="15"/>
                    </a:lnTo>
                    <a:lnTo>
                      <a:pt x="18" y="14"/>
                    </a:lnTo>
                    <a:lnTo>
                      <a:pt x="16" y="13"/>
                    </a:lnTo>
                    <a:lnTo>
                      <a:pt x="15" y="12"/>
                    </a:lnTo>
                    <a:lnTo>
                      <a:pt x="13" y="9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0" y="9"/>
                    </a:lnTo>
                    <a:lnTo>
                      <a:pt x="7" y="12"/>
                    </a:lnTo>
                    <a:lnTo>
                      <a:pt x="6" y="13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6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65" name="Line 383"/>
              <p:cNvSpPr>
                <a:spLocks noChangeShapeType="1"/>
              </p:cNvSpPr>
              <p:nvPr/>
            </p:nvSpPr>
            <p:spPr bwMode="auto">
              <a:xfrm flipV="1">
                <a:off x="1726" y="1133"/>
                <a:ext cx="0" cy="29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66" name="Rectangle 384"/>
              <p:cNvSpPr>
                <a:spLocks noChangeArrowheads="1"/>
              </p:cNvSpPr>
              <p:nvPr/>
            </p:nvSpPr>
            <p:spPr bwMode="auto">
              <a:xfrm>
                <a:off x="1721" y="1133"/>
                <a:ext cx="5" cy="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67" name="Rectangle 385"/>
              <p:cNvSpPr>
                <a:spLocks noChangeArrowheads="1"/>
              </p:cNvSpPr>
              <p:nvPr/>
            </p:nvSpPr>
            <p:spPr bwMode="auto">
              <a:xfrm>
                <a:off x="1721" y="1133"/>
                <a:ext cx="5" cy="30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68" name="Line 386"/>
              <p:cNvSpPr>
                <a:spLocks noChangeShapeType="1"/>
              </p:cNvSpPr>
              <p:nvPr/>
            </p:nvSpPr>
            <p:spPr bwMode="auto">
              <a:xfrm flipV="1">
                <a:off x="1721" y="1125"/>
                <a:ext cx="0" cy="8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69" name="Line 387"/>
              <p:cNvSpPr>
                <a:spLocks noChangeShapeType="1"/>
              </p:cNvSpPr>
              <p:nvPr/>
            </p:nvSpPr>
            <p:spPr bwMode="auto">
              <a:xfrm>
                <a:off x="1721" y="1164"/>
                <a:ext cx="0" cy="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70" name="Freeform 388"/>
              <p:cNvSpPr>
                <a:spLocks/>
              </p:cNvSpPr>
              <p:nvPr/>
            </p:nvSpPr>
            <p:spPr bwMode="auto">
              <a:xfrm>
                <a:off x="1717" y="1125"/>
                <a:ext cx="4" cy="46"/>
              </a:xfrm>
              <a:custGeom>
                <a:avLst/>
                <a:gdLst>
                  <a:gd name="T0" fmla="*/ 0 w 17"/>
                  <a:gd name="T1" fmla="*/ 0 h 138"/>
                  <a:gd name="T2" fmla="*/ 0 w 17"/>
                  <a:gd name="T3" fmla="*/ 0 h 138"/>
                  <a:gd name="T4" fmla="*/ 0 w 17"/>
                  <a:gd name="T5" fmla="*/ 0 h 138"/>
                  <a:gd name="T6" fmla="*/ 0 w 17"/>
                  <a:gd name="T7" fmla="*/ 0 h 138"/>
                  <a:gd name="T8" fmla="*/ 0 w 17"/>
                  <a:gd name="T9" fmla="*/ 0 h 138"/>
                  <a:gd name="T10" fmla="*/ 0 w 17"/>
                  <a:gd name="T11" fmla="*/ 0 h 138"/>
                  <a:gd name="T12" fmla="*/ 0 w 17"/>
                  <a:gd name="T13" fmla="*/ 0 h 138"/>
                  <a:gd name="T14" fmla="*/ 0 w 17"/>
                  <a:gd name="T15" fmla="*/ 0 h 138"/>
                  <a:gd name="T16" fmla="*/ 0 w 17"/>
                  <a:gd name="T17" fmla="*/ 0 h 138"/>
                  <a:gd name="T18" fmla="*/ 0 w 17"/>
                  <a:gd name="T19" fmla="*/ 0 h 138"/>
                  <a:gd name="T20" fmla="*/ 0 w 17"/>
                  <a:gd name="T21" fmla="*/ 0 h 138"/>
                  <a:gd name="T22" fmla="*/ 0 w 17"/>
                  <a:gd name="T23" fmla="*/ 0 h 138"/>
                  <a:gd name="T24" fmla="*/ 0 w 17"/>
                  <a:gd name="T25" fmla="*/ 0 h 138"/>
                  <a:gd name="T26" fmla="*/ 0 w 17"/>
                  <a:gd name="T27" fmla="*/ 0 h 138"/>
                  <a:gd name="T28" fmla="*/ 0 w 17"/>
                  <a:gd name="T29" fmla="*/ 0 h 138"/>
                  <a:gd name="T30" fmla="*/ 0 w 17"/>
                  <a:gd name="T31" fmla="*/ 0 h 138"/>
                  <a:gd name="T32" fmla="*/ 0 w 17"/>
                  <a:gd name="T33" fmla="*/ 0 h 138"/>
                  <a:gd name="T34" fmla="*/ 0 w 17"/>
                  <a:gd name="T35" fmla="*/ 0 h 138"/>
                  <a:gd name="T36" fmla="*/ 0 w 17"/>
                  <a:gd name="T37" fmla="*/ 0 h 138"/>
                  <a:gd name="T38" fmla="*/ 0 w 17"/>
                  <a:gd name="T39" fmla="*/ 0 h 138"/>
                  <a:gd name="T40" fmla="*/ 0 w 17"/>
                  <a:gd name="T41" fmla="*/ 0 h 138"/>
                  <a:gd name="T42" fmla="*/ 0 w 17"/>
                  <a:gd name="T43" fmla="*/ 0 h 138"/>
                  <a:gd name="T44" fmla="*/ 0 w 17"/>
                  <a:gd name="T45" fmla="*/ 0 h 138"/>
                  <a:gd name="T46" fmla="*/ 0 w 17"/>
                  <a:gd name="T47" fmla="*/ 0 h 138"/>
                  <a:gd name="T48" fmla="*/ 0 w 17"/>
                  <a:gd name="T49" fmla="*/ 0 h 138"/>
                  <a:gd name="T50" fmla="*/ 0 w 17"/>
                  <a:gd name="T51" fmla="*/ 0 h 138"/>
                  <a:gd name="T52" fmla="*/ 0 w 17"/>
                  <a:gd name="T53" fmla="*/ 0 h 138"/>
                  <a:gd name="T54" fmla="*/ 0 w 17"/>
                  <a:gd name="T55" fmla="*/ 0 h 138"/>
                  <a:gd name="T56" fmla="*/ 0 w 17"/>
                  <a:gd name="T57" fmla="*/ 0 h 138"/>
                  <a:gd name="T58" fmla="*/ 0 w 17"/>
                  <a:gd name="T59" fmla="*/ 0 h 138"/>
                  <a:gd name="T60" fmla="*/ 0 w 17"/>
                  <a:gd name="T61" fmla="*/ 0 h 13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" h="138">
                    <a:moveTo>
                      <a:pt x="17" y="0"/>
                    </a:moveTo>
                    <a:lnTo>
                      <a:pt x="15" y="0"/>
                    </a:lnTo>
                    <a:lnTo>
                      <a:pt x="14" y="1"/>
                    </a:lnTo>
                    <a:lnTo>
                      <a:pt x="12" y="2"/>
                    </a:lnTo>
                    <a:lnTo>
                      <a:pt x="11" y="5"/>
                    </a:lnTo>
                    <a:lnTo>
                      <a:pt x="8" y="8"/>
                    </a:lnTo>
                    <a:lnTo>
                      <a:pt x="7" y="11"/>
                    </a:lnTo>
                    <a:lnTo>
                      <a:pt x="6" y="16"/>
                    </a:lnTo>
                    <a:lnTo>
                      <a:pt x="5" y="21"/>
                    </a:lnTo>
                    <a:lnTo>
                      <a:pt x="4" y="25"/>
                    </a:lnTo>
                    <a:lnTo>
                      <a:pt x="3" y="31"/>
                    </a:lnTo>
                    <a:lnTo>
                      <a:pt x="2" y="37"/>
                    </a:lnTo>
                    <a:lnTo>
                      <a:pt x="1" y="42"/>
                    </a:lnTo>
                    <a:lnTo>
                      <a:pt x="1" y="49"/>
                    </a:lnTo>
                    <a:lnTo>
                      <a:pt x="0" y="56"/>
                    </a:lnTo>
                    <a:lnTo>
                      <a:pt x="0" y="71"/>
                    </a:lnTo>
                    <a:lnTo>
                      <a:pt x="0" y="85"/>
                    </a:lnTo>
                    <a:lnTo>
                      <a:pt x="1" y="90"/>
                    </a:lnTo>
                    <a:lnTo>
                      <a:pt x="1" y="97"/>
                    </a:lnTo>
                    <a:lnTo>
                      <a:pt x="2" y="103"/>
                    </a:lnTo>
                    <a:lnTo>
                      <a:pt x="2" y="109"/>
                    </a:lnTo>
                    <a:lnTo>
                      <a:pt x="3" y="113"/>
                    </a:lnTo>
                    <a:lnTo>
                      <a:pt x="4" y="119"/>
                    </a:lnTo>
                    <a:lnTo>
                      <a:pt x="5" y="122"/>
                    </a:lnTo>
                    <a:lnTo>
                      <a:pt x="6" y="127"/>
                    </a:lnTo>
                    <a:lnTo>
                      <a:pt x="7" y="130"/>
                    </a:lnTo>
                    <a:lnTo>
                      <a:pt x="8" y="133"/>
                    </a:lnTo>
                    <a:lnTo>
                      <a:pt x="11" y="135"/>
                    </a:lnTo>
                    <a:lnTo>
                      <a:pt x="12" y="137"/>
                    </a:lnTo>
                    <a:lnTo>
                      <a:pt x="14" y="138"/>
                    </a:lnTo>
                    <a:lnTo>
                      <a:pt x="15" y="138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71" name="Freeform 389"/>
              <p:cNvSpPr>
                <a:spLocks/>
              </p:cNvSpPr>
              <p:nvPr/>
            </p:nvSpPr>
            <p:spPr bwMode="auto">
              <a:xfrm>
                <a:off x="1712" y="1133"/>
                <a:ext cx="6" cy="32"/>
              </a:xfrm>
              <a:custGeom>
                <a:avLst/>
                <a:gdLst>
                  <a:gd name="T0" fmla="*/ 0 w 24"/>
                  <a:gd name="T1" fmla="*/ 0 h 96"/>
                  <a:gd name="T2" fmla="*/ 0 w 24"/>
                  <a:gd name="T3" fmla="*/ 0 h 96"/>
                  <a:gd name="T4" fmla="*/ 0 w 24"/>
                  <a:gd name="T5" fmla="*/ 0 h 96"/>
                  <a:gd name="T6" fmla="*/ 0 w 24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96">
                    <a:moveTo>
                      <a:pt x="24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24" y="96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72" name="Freeform 390"/>
              <p:cNvSpPr>
                <a:spLocks/>
              </p:cNvSpPr>
              <p:nvPr/>
            </p:nvSpPr>
            <p:spPr bwMode="auto">
              <a:xfrm>
                <a:off x="1708" y="1133"/>
                <a:ext cx="4" cy="32"/>
              </a:xfrm>
              <a:custGeom>
                <a:avLst/>
                <a:gdLst>
                  <a:gd name="T0" fmla="*/ 0 w 13"/>
                  <a:gd name="T1" fmla="*/ 0 h 95"/>
                  <a:gd name="T2" fmla="*/ 0 w 13"/>
                  <a:gd name="T3" fmla="*/ 0 h 95"/>
                  <a:gd name="T4" fmla="*/ 0 w 13"/>
                  <a:gd name="T5" fmla="*/ 0 h 95"/>
                  <a:gd name="T6" fmla="*/ 0 w 13"/>
                  <a:gd name="T7" fmla="*/ 0 h 95"/>
                  <a:gd name="T8" fmla="*/ 0 w 13"/>
                  <a:gd name="T9" fmla="*/ 0 h 95"/>
                  <a:gd name="T10" fmla="*/ 0 w 13"/>
                  <a:gd name="T11" fmla="*/ 0 h 95"/>
                  <a:gd name="T12" fmla="*/ 0 w 13"/>
                  <a:gd name="T13" fmla="*/ 0 h 95"/>
                  <a:gd name="T14" fmla="*/ 0 w 13"/>
                  <a:gd name="T15" fmla="*/ 0 h 95"/>
                  <a:gd name="T16" fmla="*/ 0 w 13"/>
                  <a:gd name="T17" fmla="*/ 0 h 95"/>
                  <a:gd name="T18" fmla="*/ 0 w 13"/>
                  <a:gd name="T19" fmla="*/ 0 h 95"/>
                  <a:gd name="T20" fmla="*/ 0 w 13"/>
                  <a:gd name="T21" fmla="*/ 0 h 95"/>
                  <a:gd name="T22" fmla="*/ 0 w 13"/>
                  <a:gd name="T23" fmla="*/ 0 h 95"/>
                  <a:gd name="T24" fmla="*/ 0 w 13"/>
                  <a:gd name="T25" fmla="*/ 0 h 95"/>
                  <a:gd name="T26" fmla="*/ 0 w 13"/>
                  <a:gd name="T27" fmla="*/ 0 h 95"/>
                  <a:gd name="T28" fmla="*/ 0 w 13"/>
                  <a:gd name="T29" fmla="*/ 0 h 95"/>
                  <a:gd name="T30" fmla="*/ 0 w 13"/>
                  <a:gd name="T31" fmla="*/ 0 h 95"/>
                  <a:gd name="T32" fmla="*/ 0 w 13"/>
                  <a:gd name="T33" fmla="*/ 0 h 95"/>
                  <a:gd name="T34" fmla="*/ 0 w 13"/>
                  <a:gd name="T35" fmla="*/ 0 h 95"/>
                  <a:gd name="T36" fmla="*/ 0 w 13"/>
                  <a:gd name="T37" fmla="*/ 0 h 95"/>
                  <a:gd name="T38" fmla="*/ 0 w 13"/>
                  <a:gd name="T39" fmla="*/ 0 h 95"/>
                  <a:gd name="T40" fmla="*/ 0 w 13"/>
                  <a:gd name="T41" fmla="*/ 0 h 95"/>
                  <a:gd name="T42" fmla="*/ 0 w 13"/>
                  <a:gd name="T43" fmla="*/ 0 h 95"/>
                  <a:gd name="T44" fmla="*/ 0 w 13"/>
                  <a:gd name="T45" fmla="*/ 0 h 95"/>
                  <a:gd name="T46" fmla="*/ 0 w 13"/>
                  <a:gd name="T47" fmla="*/ 0 h 95"/>
                  <a:gd name="T48" fmla="*/ 0 w 13"/>
                  <a:gd name="T49" fmla="*/ 0 h 95"/>
                  <a:gd name="T50" fmla="*/ 0 w 13"/>
                  <a:gd name="T51" fmla="*/ 0 h 95"/>
                  <a:gd name="T52" fmla="*/ 0 w 13"/>
                  <a:gd name="T53" fmla="*/ 0 h 95"/>
                  <a:gd name="T54" fmla="*/ 0 w 13"/>
                  <a:gd name="T55" fmla="*/ 0 h 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" h="95">
                    <a:moveTo>
                      <a:pt x="13" y="95"/>
                    </a:moveTo>
                    <a:lnTo>
                      <a:pt x="11" y="94"/>
                    </a:lnTo>
                    <a:lnTo>
                      <a:pt x="10" y="94"/>
                    </a:lnTo>
                    <a:lnTo>
                      <a:pt x="9" y="93"/>
                    </a:lnTo>
                    <a:lnTo>
                      <a:pt x="8" y="90"/>
                    </a:lnTo>
                    <a:lnTo>
                      <a:pt x="6" y="89"/>
                    </a:lnTo>
                    <a:lnTo>
                      <a:pt x="5" y="87"/>
                    </a:lnTo>
                    <a:lnTo>
                      <a:pt x="4" y="85"/>
                    </a:lnTo>
                    <a:lnTo>
                      <a:pt x="3" y="81"/>
                    </a:lnTo>
                    <a:lnTo>
                      <a:pt x="3" y="78"/>
                    </a:lnTo>
                    <a:lnTo>
                      <a:pt x="2" y="74"/>
                    </a:lnTo>
                    <a:lnTo>
                      <a:pt x="1" y="66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1" y="30"/>
                    </a:lnTo>
                    <a:lnTo>
                      <a:pt x="2" y="22"/>
                    </a:lnTo>
                    <a:lnTo>
                      <a:pt x="2" y="17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73" name="Line 391"/>
              <p:cNvSpPr>
                <a:spLocks noChangeShapeType="1"/>
              </p:cNvSpPr>
              <p:nvPr/>
            </p:nvSpPr>
            <p:spPr bwMode="auto">
              <a:xfrm flipV="1">
                <a:off x="1764" y="1290"/>
                <a:ext cx="1" cy="10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74" name="Freeform 392"/>
              <p:cNvSpPr>
                <a:spLocks/>
              </p:cNvSpPr>
              <p:nvPr/>
            </p:nvSpPr>
            <p:spPr bwMode="auto">
              <a:xfrm>
                <a:off x="1707" y="1298"/>
                <a:ext cx="117" cy="6"/>
              </a:xfrm>
              <a:custGeom>
                <a:avLst/>
                <a:gdLst>
                  <a:gd name="T0" fmla="*/ 0 w 468"/>
                  <a:gd name="T1" fmla="*/ 0 h 18"/>
                  <a:gd name="T2" fmla="*/ 0 w 468"/>
                  <a:gd name="T3" fmla="*/ 0 h 18"/>
                  <a:gd name="T4" fmla="*/ 0 w 468"/>
                  <a:gd name="T5" fmla="*/ 0 h 18"/>
                  <a:gd name="T6" fmla="*/ 0 w 46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8" h="18">
                    <a:moveTo>
                      <a:pt x="0" y="4"/>
                    </a:moveTo>
                    <a:lnTo>
                      <a:pt x="0" y="17"/>
                    </a:lnTo>
                    <a:lnTo>
                      <a:pt x="468" y="18"/>
                    </a:lnTo>
                    <a:lnTo>
                      <a:pt x="468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75" name="Freeform 393"/>
              <p:cNvSpPr>
                <a:spLocks/>
              </p:cNvSpPr>
              <p:nvPr/>
            </p:nvSpPr>
            <p:spPr bwMode="auto">
              <a:xfrm>
                <a:off x="1742" y="1304"/>
                <a:ext cx="47" cy="83"/>
              </a:xfrm>
              <a:custGeom>
                <a:avLst/>
                <a:gdLst>
                  <a:gd name="T0" fmla="*/ 0 w 188"/>
                  <a:gd name="T1" fmla="*/ 0 h 247"/>
                  <a:gd name="T2" fmla="*/ 0 w 188"/>
                  <a:gd name="T3" fmla="*/ 0 h 247"/>
                  <a:gd name="T4" fmla="*/ 0 w 188"/>
                  <a:gd name="T5" fmla="*/ 0 h 247"/>
                  <a:gd name="T6" fmla="*/ 0 w 188"/>
                  <a:gd name="T7" fmla="*/ 0 h 2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8" h="247">
                    <a:moveTo>
                      <a:pt x="0" y="0"/>
                    </a:moveTo>
                    <a:lnTo>
                      <a:pt x="0" y="247"/>
                    </a:lnTo>
                    <a:lnTo>
                      <a:pt x="188" y="247"/>
                    </a:lnTo>
                    <a:lnTo>
                      <a:pt x="188" y="5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76" name="Freeform 394"/>
              <p:cNvSpPr>
                <a:spLocks/>
              </p:cNvSpPr>
              <p:nvPr/>
            </p:nvSpPr>
            <p:spPr bwMode="auto">
              <a:xfrm>
                <a:off x="1737" y="1306"/>
                <a:ext cx="57" cy="90"/>
              </a:xfrm>
              <a:custGeom>
                <a:avLst/>
                <a:gdLst>
                  <a:gd name="T0" fmla="*/ 0 w 230"/>
                  <a:gd name="T1" fmla="*/ 0 h 268"/>
                  <a:gd name="T2" fmla="*/ 0 w 230"/>
                  <a:gd name="T3" fmla="*/ 0 h 268"/>
                  <a:gd name="T4" fmla="*/ 0 w 230"/>
                  <a:gd name="T5" fmla="*/ 0 h 268"/>
                  <a:gd name="T6" fmla="*/ 0 w 230"/>
                  <a:gd name="T7" fmla="*/ 0 h 2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0" h="268">
                    <a:moveTo>
                      <a:pt x="0" y="0"/>
                    </a:moveTo>
                    <a:lnTo>
                      <a:pt x="0" y="267"/>
                    </a:lnTo>
                    <a:lnTo>
                      <a:pt x="230" y="268"/>
                    </a:lnTo>
                    <a:lnTo>
                      <a:pt x="230" y="1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77" name="Freeform 395"/>
              <p:cNvSpPr>
                <a:spLocks/>
              </p:cNvSpPr>
              <p:nvPr/>
            </p:nvSpPr>
            <p:spPr bwMode="auto">
              <a:xfrm>
                <a:off x="1751" y="1330"/>
                <a:ext cx="29" cy="44"/>
              </a:xfrm>
              <a:custGeom>
                <a:avLst/>
                <a:gdLst>
                  <a:gd name="T0" fmla="*/ 0 w 118"/>
                  <a:gd name="T1" fmla="*/ 0 h 131"/>
                  <a:gd name="T2" fmla="*/ 0 w 118"/>
                  <a:gd name="T3" fmla="*/ 0 h 131"/>
                  <a:gd name="T4" fmla="*/ 0 w 118"/>
                  <a:gd name="T5" fmla="*/ 0 h 131"/>
                  <a:gd name="T6" fmla="*/ 0 w 118"/>
                  <a:gd name="T7" fmla="*/ 0 h 131"/>
                  <a:gd name="T8" fmla="*/ 0 w 118"/>
                  <a:gd name="T9" fmla="*/ 0 h 131"/>
                  <a:gd name="T10" fmla="*/ 0 w 118"/>
                  <a:gd name="T11" fmla="*/ 0 h 131"/>
                  <a:gd name="T12" fmla="*/ 0 w 118"/>
                  <a:gd name="T13" fmla="*/ 0 h 131"/>
                  <a:gd name="T14" fmla="*/ 0 w 118"/>
                  <a:gd name="T15" fmla="*/ 0 h 131"/>
                  <a:gd name="T16" fmla="*/ 0 w 118"/>
                  <a:gd name="T17" fmla="*/ 0 h 131"/>
                  <a:gd name="T18" fmla="*/ 0 w 118"/>
                  <a:gd name="T19" fmla="*/ 0 h 131"/>
                  <a:gd name="T20" fmla="*/ 0 w 118"/>
                  <a:gd name="T21" fmla="*/ 0 h 131"/>
                  <a:gd name="T22" fmla="*/ 0 w 118"/>
                  <a:gd name="T23" fmla="*/ 0 h 131"/>
                  <a:gd name="T24" fmla="*/ 0 w 118"/>
                  <a:gd name="T25" fmla="*/ 0 h 131"/>
                  <a:gd name="T26" fmla="*/ 0 w 118"/>
                  <a:gd name="T27" fmla="*/ 0 h 131"/>
                  <a:gd name="T28" fmla="*/ 0 w 118"/>
                  <a:gd name="T29" fmla="*/ 0 h 131"/>
                  <a:gd name="T30" fmla="*/ 0 w 118"/>
                  <a:gd name="T31" fmla="*/ 0 h 131"/>
                  <a:gd name="T32" fmla="*/ 0 w 118"/>
                  <a:gd name="T33" fmla="*/ 0 h 131"/>
                  <a:gd name="T34" fmla="*/ 0 w 118"/>
                  <a:gd name="T35" fmla="*/ 0 h 131"/>
                  <a:gd name="T36" fmla="*/ 0 w 118"/>
                  <a:gd name="T37" fmla="*/ 0 h 131"/>
                  <a:gd name="T38" fmla="*/ 0 w 118"/>
                  <a:gd name="T39" fmla="*/ 0 h 131"/>
                  <a:gd name="T40" fmla="*/ 0 w 118"/>
                  <a:gd name="T41" fmla="*/ 0 h 131"/>
                  <a:gd name="T42" fmla="*/ 0 w 118"/>
                  <a:gd name="T43" fmla="*/ 0 h 131"/>
                  <a:gd name="T44" fmla="*/ 0 w 118"/>
                  <a:gd name="T45" fmla="*/ 0 h 131"/>
                  <a:gd name="T46" fmla="*/ 0 w 118"/>
                  <a:gd name="T47" fmla="*/ 0 h 131"/>
                  <a:gd name="T48" fmla="*/ 0 w 118"/>
                  <a:gd name="T49" fmla="*/ 0 h 131"/>
                  <a:gd name="T50" fmla="*/ 0 w 118"/>
                  <a:gd name="T51" fmla="*/ 0 h 131"/>
                  <a:gd name="T52" fmla="*/ 0 w 118"/>
                  <a:gd name="T53" fmla="*/ 0 h 131"/>
                  <a:gd name="T54" fmla="*/ 0 w 118"/>
                  <a:gd name="T55" fmla="*/ 0 h 131"/>
                  <a:gd name="T56" fmla="*/ 0 w 118"/>
                  <a:gd name="T57" fmla="*/ 0 h 131"/>
                  <a:gd name="T58" fmla="*/ 0 w 118"/>
                  <a:gd name="T59" fmla="*/ 0 h 131"/>
                  <a:gd name="T60" fmla="*/ 0 w 118"/>
                  <a:gd name="T61" fmla="*/ 0 h 131"/>
                  <a:gd name="T62" fmla="*/ 0 w 118"/>
                  <a:gd name="T63" fmla="*/ 0 h 131"/>
                  <a:gd name="T64" fmla="*/ 0 w 118"/>
                  <a:gd name="T65" fmla="*/ 0 h 1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8" h="131">
                    <a:moveTo>
                      <a:pt x="59" y="0"/>
                    </a:moveTo>
                    <a:lnTo>
                      <a:pt x="52" y="0"/>
                    </a:lnTo>
                    <a:lnTo>
                      <a:pt x="47" y="1"/>
                    </a:lnTo>
                    <a:lnTo>
                      <a:pt x="40" y="2"/>
                    </a:lnTo>
                    <a:lnTo>
                      <a:pt x="35" y="5"/>
                    </a:lnTo>
                    <a:lnTo>
                      <a:pt x="30" y="7"/>
                    </a:lnTo>
                    <a:lnTo>
                      <a:pt x="25" y="10"/>
                    </a:lnTo>
                    <a:lnTo>
                      <a:pt x="21" y="15"/>
                    </a:lnTo>
                    <a:lnTo>
                      <a:pt x="16" y="18"/>
                    </a:lnTo>
                    <a:lnTo>
                      <a:pt x="13" y="23"/>
                    </a:lnTo>
                    <a:lnTo>
                      <a:pt x="10" y="29"/>
                    </a:lnTo>
                    <a:lnTo>
                      <a:pt x="6" y="33"/>
                    </a:lnTo>
                    <a:lnTo>
                      <a:pt x="4" y="39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2" y="84"/>
                    </a:lnTo>
                    <a:lnTo>
                      <a:pt x="4" y="91"/>
                    </a:lnTo>
                    <a:lnTo>
                      <a:pt x="6" y="96"/>
                    </a:lnTo>
                    <a:lnTo>
                      <a:pt x="10" y="101"/>
                    </a:lnTo>
                    <a:lnTo>
                      <a:pt x="13" y="107"/>
                    </a:lnTo>
                    <a:lnTo>
                      <a:pt x="16" y="111"/>
                    </a:lnTo>
                    <a:lnTo>
                      <a:pt x="21" y="116"/>
                    </a:lnTo>
                    <a:lnTo>
                      <a:pt x="25" y="119"/>
                    </a:lnTo>
                    <a:lnTo>
                      <a:pt x="30" y="123"/>
                    </a:lnTo>
                    <a:lnTo>
                      <a:pt x="35" y="125"/>
                    </a:lnTo>
                    <a:lnTo>
                      <a:pt x="40" y="127"/>
                    </a:lnTo>
                    <a:lnTo>
                      <a:pt x="47" y="128"/>
                    </a:lnTo>
                    <a:lnTo>
                      <a:pt x="52" y="129"/>
                    </a:lnTo>
                    <a:lnTo>
                      <a:pt x="59" y="131"/>
                    </a:lnTo>
                    <a:lnTo>
                      <a:pt x="64" y="129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2" y="125"/>
                    </a:lnTo>
                    <a:lnTo>
                      <a:pt x="86" y="123"/>
                    </a:lnTo>
                    <a:lnTo>
                      <a:pt x="91" y="119"/>
                    </a:lnTo>
                    <a:lnTo>
                      <a:pt x="96" y="116"/>
                    </a:lnTo>
                    <a:lnTo>
                      <a:pt x="100" y="111"/>
                    </a:lnTo>
                    <a:lnTo>
                      <a:pt x="103" y="107"/>
                    </a:lnTo>
                    <a:lnTo>
                      <a:pt x="107" y="101"/>
                    </a:lnTo>
                    <a:lnTo>
                      <a:pt x="110" y="96"/>
                    </a:lnTo>
                    <a:lnTo>
                      <a:pt x="112" y="91"/>
                    </a:lnTo>
                    <a:lnTo>
                      <a:pt x="114" y="84"/>
                    </a:lnTo>
                    <a:lnTo>
                      <a:pt x="115" y="78"/>
                    </a:lnTo>
                    <a:lnTo>
                      <a:pt x="116" y="71"/>
                    </a:lnTo>
                    <a:lnTo>
                      <a:pt x="118" y="65"/>
                    </a:lnTo>
                    <a:lnTo>
                      <a:pt x="116" y="58"/>
                    </a:lnTo>
                    <a:lnTo>
                      <a:pt x="115" y="52"/>
                    </a:lnTo>
                    <a:lnTo>
                      <a:pt x="114" y="46"/>
                    </a:lnTo>
                    <a:lnTo>
                      <a:pt x="112" y="39"/>
                    </a:lnTo>
                    <a:lnTo>
                      <a:pt x="110" y="33"/>
                    </a:lnTo>
                    <a:lnTo>
                      <a:pt x="107" y="29"/>
                    </a:lnTo>
                    <a:lnTo>
                      <a:pt x="103" y="23"/>
                    </a:lnTo>
                    <a:lnTo>
                      <a:pt x="100" y="18"/>
                    </a:lnTo>
                    <a:lnTo>
                      <a:pt x="96" y="15"/>
                    </a:lnTo>
                    <a:lnTo>
                      <a:pt x="91" y="10"/>
                    </a:lnTo>
                    <a:lnTo>
                      <a:pt x="86" y="7"/>
                    </a:lnTo>
                    <a:lnTo>
                      <a:pt x="82" y="5"/>
                    </a:lnTo>
                    <a:lnTo>
                      <a:pt x="76" y="2"/>
                    </a:lnTo>
                    <a:lnTo>
                      <a:pt x="70" y="1"/>
                    </a:lnTo>
                    <a:lnTo>
                      <a:pt x="64" y="0"/>
                    </a:lnTo>
                    <a:lnTo>
                      <a:pt x="59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78" name="Line 396"/>
              <p:cNvSpPr>
                <a:spLocks noChangeShapeType="1"/>
              </p:cNvSpPr>
              <p:nvPr/>
            </p:nvSpPr>
            <p:spPr bwMode="auto">
              <a:xfrm>
                <a:off x="1730" y="1352"/>
                <a:ext cx="71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79" name="Freeform 397"/>
              <p:cNvSpPr>
                <a:spLocks/>
              </p:cNvSpPr>
              <p:nvPr/>
            </p:nvSpPr>
            <p:spPr bwMode="auto">
              <a:xfrm>
                <a:off x="1714" y="1311"/>
                <a:ext cx="15" cy="24"/>
              </a:xfrm>
              <a:custGeom>
                <a:avLst/>
                <a:gdLst>
                  <a:gd name="T0" fmla="*/ 0 w 59"/>
                  <a:gd name="T1" fmla="*/ 0 h 70"/>
                  <a:gd name="T2" fmla="*/ 0 w 59"/>
                  <a:gd name="T3" fmla="*/ 0 h 70"/>
                  <a:gd name="T4" fmla="*/ 0 w 59"/>
                  <a:gd name="T5" fmla="*/ 0 h 70"/>
                  <a:gd name="T6" fmla="*/ 0 w 59"/>
                  <a:gd name="T7" fmla="*/ 0 h 70"/>
                  <a:gd name="T8" fmla="*/ 0 w 59"/>
                  <a:gd name="T9" fmla="*/ 0 h 70"/>
                  <a:gd name="T10" fmla="*/ 0 w 59"/>
                  <a:gd name="T11" fmla="*/ 0 h 70"/>
                  <a:gd name="T12" fmla="*/ 0 w 59"/>
                  <a:gd name="T13" fmla="*/ 0 h 70"/>
                  <a:gd name="T14" fmla="*/ 0 w 59"/>
                  <a:gd name="T15" fmla="*/ 0 h 70"/>
                  <a:gd name="T16" fmla="*/ 0 w 59"/>
                  <a:gd name="T17" fmla="*/ 0 h 70"/>
                  <a:gd name="T18" fmla="*/ 0 w 59"/>
                  <a:gd name="T19" fmla="*/ 0 h 70"/>
                  <a:gd name="T20" fmla="*/ 0 w 59"/>
                  <a:gd name="T21" fmla="*/ 0 h 70"/>
                  <a:gd name="T22" fmla="*/ 0 w 59"/>
                  <a:gd name="T23" fmla="*/ 0 h 70"/>
                  <a:gd name="T24" fmla="*/ 0 w 59"/>
                  <a:gd name="T25" fmla="*/ 0 h 70"/>
                  <a:gd name="T26" fmla="*/ 0 w 59"/>
                  <a:gd name="T27" fmla="*/ 0 h 70"/>
                  <a:gd name="T28" fmla="*/ 0 w 59"/>
                  <a:gd name="T29" fmla="*/ 0 h 70"/>
                  <a:gd name="T30" fmla="*/ 0 w 59"/>
                  <a:gd name="T31" fmla="*/ 0 h 70"/>
                  <a:gd name="T32" fmla="*/ 0 w 59"/>
                  <a:gd name="T33" fmla="*/ 0 h 70"/>
                  <a:gd name="T34" fmla="*/ 0 w 59"/>
                  <a:gd name="T35" fmla="*/ 0 h 70"/>
                  <a:gd name="T36" fmla="*/ 0 w 59"/>
                  <a:gd name="T37" fmla="*/ 0 h 70"/>
                  <a:gd name="T38" fmla="*/ 0 w 59"/>
                  <a:gd name="T39" fmla="*/ 0 h 70"/>
                  <a:gd name="T40" fmla="*/ 0 w 59"/>
                  <a:gd name="T41" fmla="*/ 0 h 70"/>
                  <a:gd name="T42" fmla="*/ 0 w 59"/>
                  <a:gd name="T43" fmla="*/ 0 h 70"/>
                  <a:gd name="T44" fmla="*/ 0 w 59"/>
                  <a:gd name="T45" fmla="*/ 0 h 70"/>
                  <a:gd name="T46" fmla="*/ 0 w 59"/>
                  <a:gd name="T47" fmla="*/ 0 h 70"/>
                  <a:gd name="T48" fmla="*/ 0 w 59"/>
                  <a:gd name="T49" fmla="*/ 0 h 70"/>
                  <a:gd name="T50" fmla="*/ 0 w 59"/>
                  <a:gd name="T51" fmla="*/ 0 h 70"/>
                  <a:gd name="T52" fmla="*/ 0 w 59"/>
                  <a:gd name="T53" fmla="*/ 0 h 70"/>
                  <a:gd name="T54" fmla="*/ 0 w 59"/>
                  <a:gd name="T55" fmla="*/ 0 h 70"/>
                  <a:gd name="T56" fmla="*/ 0 w 59"/>
                  <a:gd name="T57" fmla="*/ 0 h 70"/>
                  <a:gd name="T58" fmla="*/ 0 w 59"/>
                  <a:gd name="T59" fmla="*/ 0 h 70"/>
                  <a:gd name="T60" fmla="*/ 0 w 59"/>
                  <a:gd name="T61" fmla="*/ 0 h 70"/>
                  <a:gd name="T62" fmla="*/ 0 w 59"/>
                  <a:gd name="T63" fmla="*/ 0 h 70"/>
                  <a:gd name="T64" fmla="*/ 0 w 59"/>
                  <a:gd name="T65" fmla="*/ 0 h 70"/>
                  <a:gd name="T66" fmla="*/ 0 w 59"/>
                  <a:gd name="T67" fmla="*/ 0 h 70"/>
                  <a:gd name="T68" fmla="*/ 0 w 59"/>
                  <a:gd name="T69" fmla="*/ 0 h 70"/>
                  <a:gd name="T70" fmla="*/ 0 w 59"/>
                  <a:gd name="T71" fmla="*/ 0 h 70"/>
                  <a:gd name="T72" fmla="*/ 0 w 59"/>
                  <a:gd name="T73" fmla="*/ 0 h 70"/>
                  <a:gd name="T74" fmla="*/ 0 w 59"/>
                  <a:gd name="T75" fmla="*/ 0 h 70"/>
                  <a:gd name="T76" fmla="*/ 0 w 59"/>
                  <a:gd name="T77" fmla="*/ 0 h 70"/>
                  <a:gd name="T78" fmla="*/ 0 w 59"/>
                  <a:gd name="T79" fmla="*/ 0 h 70"/>
                  <a:gd name="T80" fmla="*/ 0 w 59"/>
                  <a:gd name="T81" fmla="*/ 0 h 70"/>
                  <a:gd name="T82" fmla="*/ 0 w 59"/>
                  <a:gd name="T83" fmla="*/ 0 h 70"/>
                  <a:gd name="T84" fmla="*/ 0 w 59"/>
                  <a:gd name="T85" fmla="*/ 0 h 70"/>
                  <a:gd name="T86" fmla="*/ 0 w 59"/>
                  <a:gd name="T87" fmla="*/ 0 h 70"/>
                  <a:gd name="T88" fmla="*/ 0 w 59"/>
                  <a:gd name="T89" fmla="*/ 0 h 70"/>
                  <a:gd name="T90" fmla="*/ 0 w 59"/>
                  <a:gd name="T91" fmla="*/ 0 h 70"/>
                  <a:gd name="T92" fmla="*/ 0 w 59"/>
                  <a:gd name="T93" fmla="*/ 0 h 70"/>
                  <a:gd name="T94" fmla="*/ 0 w 59"/>
                  <a:gd name="T95" fmla="*/ 0 h 70"/>
                  <a:gd name="T96" fmla="*/ 0 w 59"/>
                  <a:gd name="T97" fmla="*/ 0 h 70"/>
                  <a:gd name="T98" fmla="*/ 0 w 59"/>
                  <a:gd name="T99" fmla="*/ 0 h 70"/>
                  <a:gd name="T100" fmla="*/ 0 w 59"/>
                  <a:gd name="T101" fmla="*/ 0 h 70"/>
                  <a:gd name="T102" fmla="*/ 0 w 59"/>
                  <a:gd name="T103" fmla="*/ 0 h 70"/>
                  <a:gd name="T104" fmla="*/ 0 w 59"/>
                  <a:gd name="T105" fmla="*/ 0 h 70"/>
                  <a:gd name="T106" fmla="*/ 0 w 59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9" h="70">
                    <a:moveTo>
                      <a:pt x="29" y="0"/>
                    </a:moveTo>
                    <a:lnTo>
                      <a:pt x="33" y="0"/>
                    </a:lnTo>
                    <a:lnTo>
                      <a:pt x="35" y="0"/>
                    </a:lnTo>
                    <a:lnTo>
                      <a:pt x="38" y="1"/>
                    </a:lnTo>
                    <a:lnTo>
                      <a:pt x="41" y="2"/>
                    </a:lnTo>
                    <a:lnTo>
                      <a:pt x="44" y="3"/>
                    </a:lnTo>
                    <a:lnTo>
                      <a:pt x="46" y="6"/>
                    </a:lnTo>
                    <a:lnTo>
                      <a:pt x="50" y="9"/>
                    </a:lnTo>
                    <a:lnTo>
                      <a:pt x="53" y="15"/>
                    </a:lnTo>
                    <a:lnTo>
                      <a:pt x="57" y="21"/>
                    </a:lnTo>
                    <a:lnTo>
                      <a:pt x="58" y="24"/>
                    </a:lnTo>
                    <a:lnTo>
                      <a:pt x="58" y="27"/>
                    </a:lnTo>
                    <a:lnTo>
                      <a:pt x="59" y="31"/>
                    </a:lnTo>
                    <a:lnTo>
                      <a:pt x="59" y="34"/>
                    </a:lnTo>
                    <a:lnTo>
                      <a:pt x="59" y="38"/>
                    </a:lnTo>
                    <a:lnTo>
                      <a:pt x="58" y="41"/>
                    </a:lnTo>
                    <a:lnTo>
                      <a:pt x="58" y="45"/>
                    </a:lnTo>
                    <a:lnTo>
                      <a:pt x="57" y="48"/>
                    </a:lnTo>
                    <a:lnTo>
                      <a:pt x="53" y="54"/>
                    </a:lnTo>
                    <a:lnTo>
                      <a:pt x="50" y="59"/>
                    </a:lnTo>
                    <a:lnTo>
                      <a:pt x="46" y="63"/>
                    </a:lnTo>
                    <a:lnTo>
                      <a:pt x="44" y="65"/>
                    </a:lnTo>
                    <a:lnTo>
                      <a:pt x="41" y="66"/>
                    </a:lnTo>
                    <a:lnTo>
                      <a:pt x="38" y="67"/>
                    </a:lnTo>
                    <a:lnTo>
                      <a:pt x="35" y="69"/>
                    </a:lnTo>
                    <a:lnTo>
                      <a:pt x="33" y="69"/>
                    </a:lnTo>
                    <a:lnTo>
                      <a:pt x="29" y="70"/>
                    </a:lnTo>
                    <a:lnTo>
                      <a:pt x="26" y="69"/>
                    </a:lnTo>
                    <a:lnTo>
                      <a:pt x="24" y="69"/>
                    </a:lnTo>
                    <a:lnTo>
                      <a:pt x="21" y="67"/>
                    </a:lnTo>
                    <a:lnTo>
                      <a:pt x="17" y="66"/>
                    </a:lnTo>
                    <a:lnTo>
                      <a:pt x="15" y="65"/>
                    </a:lnTo>
                    <a:lnTo>
                      <a:pt x="13" y="63"/>
                    </a:lnTo>
                    <a:lnTo>
                      <a:pt x="9" y="59"/>
                    </a:lnTo>
                    <a:lnTo>
                      <a:pt x="5" y="54"/>
                    </a:lnTo>
                    <a:lnTo>
                      <a:pt x="2" y="48"/>
                    </a:lnTo>
                    <a:lnTo>
                      <a:pt x="1" y="45"/>
                    </a:lnTo>
                    <a:lnTo>
                      <a:pt x="1" y="41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1" y="27"/>
                    </a:lnTo>
                    <a:lnTo>
                      <a:pt x="1" y="24"/>
                    </a:lnTo>
                    <a:lnTo>
                      <a:pt x="2" y="21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80" name="Freeform 398"/>
              <p:cNvSpPr>
                <a:spLocks/>
              </p:cNvSpPr>
              <p:nvPr/>
            </p:nvSpPr>
            <p:spPr bwMode="auto">
              <a:xfrm>
                <a:off x="1714" y="1311"/>
                <a:ext cx="15" cy="24"/>
              </a:xfrm>
              <a:custGeom>
                <a:avLst/>
                <a:gdLst>
                  <a:gd name="T0" fmla="*/ 0 w 59"/>
                  <a:gd name="T1" fmla="*/ 0 h 70"/>
                  <a:gd name="T2" fmla="*/ 0 w 59"/>
                  <a:gd name="T3" fmla="*/ 0 h 70"/>
                  <a:gd name="T4" fmla="*/ 0 w 59"/>
                  <a:gd name="T5" fmla="*/ 0 h 70"/>
                  <a:gd name="T6" fmla="*/ 0 w 59"/>
                  <a:gd name="T7" fmla="*/ 0 h 70"/>
                  <a:gd name="T8" fmla="*/ 0 w 59"/>
                  <a:gd name="T9" fmla="*/ 0 h 70"/>
                  <a:gd name="T10" fmla="*/ 0 w 59"/>
                  <a:gd name="T11" fmla="*/ 0 h 70"/>
                  <a:gd name="T12" fmla="*/ 0 w 59"/>
                  <a:gd name="T13" fmla="*/ 0 h 70"/>
                  <a:gd name="T14" fmla="*/ 0 w 59"/>
                  <a:gd name="T15" fmla="*/ 0 h 70"/>
                  <a:gd name="T16" fmla="*/ 0 w 59"/>
                  <a:gd name="T17" fmla="*/ 0 h 70"/>
                  <a:gd name="T18" fmla="*/ 0 w 59"/>
                  <a:gd name="T19" fmla="*/ 0 h 70"/>
                  <a:gd name="T20" fmla="*/ 0 w 59"/>
                  <a:gd name="T21" fmla="*/ 0 h 70"/>
                  <a:gd name="T22" fmla="*/ 0 w 59"/>
                  <a:gd name="T23" fmla="*/ 0 h 70"/>
                  <a:gd name="T24" fmla="*/ 0 w 59"/>
                  <a:gd name="T25" fmla="*/ 0 h 70"/>
                  <a:gd name="T26" fmla="*/ 0 w 59"/>
                  <a:gd name="T27" fmla="*/ 0 h 70"/>
                  <a:gd name="T28" fmla="*/ 0 w 59"/>
                  <a:gd name="T29" fmla="*/ 0 h 70"/>
                  <a:gd name="T30" fmla="*/ 0 w 59"/>
                  <a:gd name="T31" fmla="*/ 0 h 70"/>
                  <a:gd name="T32" fmla="*/ 0 w 59"/>
                  <a:gd name="T33" fmla="*/ 0 h 70"/>
                  <a:gd name="T34" fmla="*/ 0 w 59"/>
                  <a:gd name="T35" fmla="*/ 0 h 70"/>
                  <a:gd name="T36" fmla="*/ 0 w 59"/>
                  <a:gd name="T37" fmla="*/ 0 h 70"/>
                  <a:gd name="T38" fmla="*/ 0 w 59"/>
                  <a:gd name="T39" fmla="*/ 0 h 70"/>
                  <a:gd name="T40" fmla="*/ 0 w 59"/>
                  <a:gd name="T41" fmla="*/ 0 h 70"/>
                  <a:gd name="T42" fmla="*/ 0 w 59"/>
                  <a:gd name="T43" fmla="*/ 0 h 70"/>
                  <a:gd name="T44" fmla="*/ 0 w 59"/>
                  <a:gd name="T45" fmla="*/ 0 h 70"/>
                  <a:gd name="T46" fmla="*/ 0 w 59"/>
                  <a:gd name="T47" fmla="*/ 0 h 70"/>
                  <a:gd name="T48" fmla="*/ 0 w 59"/>
                  <a:gd name="T49" fmla="*/ 0 h 70"/>
                  <a:gd name="T50" fmla="*/ 0 w 59"/>
                  <a:gd name="T51" fmla="*/ 0 h 70"/>
                  <a:gd name="T52" fmla="*/ 0 w 59"/>
                  <a:gd name="T53" fmla="*/ 0 h 70"/>
                  <a:gd name="T54" fmla="*/ 0 w 59"/>
                  <a:gd name="T55" fmla="*/ 0 h 70"/>
                  <a:gd name="T56" fmla="*/ 0 w 59"/>
                  <a:gd name="T57" fmla="*/ 0 h 70"/>
                  <a:gd name="T58" fmla="*/ 0 w 59"/>
                  <a:gd name="T59" fmla="*/ 0 h 70"/>
                  <a:gd name="T60" fmla="*/ 0 w 59"/>
                  <a:gd name="T61" fmla="*/ 0 h 70"/>
                  <a:gd name="T62" fmla="*/ 0 w 59"/>
                  <a:gd name="T63" fmla="*/ 0 h 70"/>
                  <a:gd name="T64" fmla="*/ 0 w 59"/>
                  <a:gd name="T65" fmla="*/ 0 h 70"/>
                  <a:gd name="T66" fmla="*/ 0 w 59"/>
                  <a:gd name="T67" fmla="*/ 0 h 70"/>
                  <a:gd name="T68" fmla="*/ 0 w 59"/>
                  <a:gd name="T69" fmla="*/ 0 h 70"/>
                  <a:gd name="T70" fmla="*/ 0 w 59"/>
                  <a:gd name="T71" fmla="*/ 0 h 70"/>
                  <a:gd name="T72" fmla="*/ 0 w 59"/>
                  <a:gd name="T73" fmla="*/ 0 h 70"/>
                  <a:gd name="T74" fmla="*/ 0 w 59"/>
                  <a:gd name="T75" fmla="*/ 0 h 70"/>
                  <a:gd name="T76" fmla="*/ 0 w 59"/>
                  <a:gd name="T77" fmla="*/ 0 h 70"/>
                  <a:gd name="T78" fmla="*/ 0 w 59"/>
                  <a:gd name="T79" fmla="*/ 0 h 70"/>
                  <a:gd name="T80" fmla="*/ 0 w 59"/>
                  <a:gd name="T81" fmla="*/ 0 h 70"/>
                  <a:gd name="T82" fmla="*/ 0 w 59"/>
                  <a:gd name="T83" fmla="*/ 0 h 70"/>
                  <a:gd name="T84" fmla="*/ 0 w 59"/>
                  <a:gd name="T85" fmla="*/ 0 h 70"/>
                  <a:gd name="T86" fmla="*/ 0 w 59"/>
                  <a:gd name="T87" fmla="*/ 0 h 70"/>
                  <a:gd name="T88" fmla="*/ 0 w 59"/>
                  <a:gd name="T89" fmla="*/ 0 h 70"/>
                  <a:gd name="T90" fmla="*/ 0 w 59"/>
                  <a:gd name="T91" fmla="*/ 0 h 70"/>
                  <a:gd name="T92" fmla="*/ 0 w 59"/>
                  <a:gd name="T93" fmla="*/ 0 h 70"/>
                  <a:gd name="T94" fmla="*/ 0 w 59"/>
                  <a:gd name="T95" fmla="*/ 0 h 70"/>
                  <a:gd name="T96" fmla="*/ 0 w 59"/>
                  <a:gd name="T97" fmla="*/ 0 h 70"/>
                  <a:gd name="T98" fmla="*/ 0 w 59"/>
                  <a:gd name="T99" fmla="*/ 0 h 70"/>
                  <a:gd name="T100" fmla="*/ 0 w 59"/>
                  <a:gd name="T101" fmla="*/ 0 h 70"/>
                  <a:gd name="T102" fmla="*/ 0 w 59"/>
                  <a:gd name="T103" fmla="*/ 0 h 70"/>
                  <a:gd name="T104" fmla="*/ 0 w 59"/>
                  <a:gd name="T105" fmla="*/ 0 h 70"/>
                  <a:gd name="T106" fmla="*/ 0 w 59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9" h="70">
                    <a:moveTo>
                      <a:pt x="29" y="0"/>
                    </a:moveTo>
                    <a:lnTo>
                      <a:pt x="33" y="0"/>
                    </a:lnTo>
                    <a:lnTo>
                      <a:pt x="35" y="0"/>
                    </a:lnTo>
                    <a:lnTo>
                      <a:pt x="38" y="1"/>
                    </a:lnTo>
                    <a:lnTo>
                      <a:pt x="41" y="2"/>
                    </a:lnTo>
                    <a:lnTo>
                      <a:pt x="44" y="3"/>
                    </a:lnTo>
                    <a:lnTo>
                      <a:pt x="46" y="6"/>
                    </a:lnTo>
                    <a:lnTo>
                      <a:pt x="50" y="9"/>
                    </a:lnTo>
                    <a:lnTo>
                      <a:pt x="53" y="15"/>
                    </a:lnTo>
                    <a:lnTo>
                      <a:pt x="57" y="21"/>
                    </a:lnTo>
                    <a:lnTo>
                      <a:pt x="58" y="24"/>
                    </a:lnTo>
                    <a:lnTo>
                      <a:pt x="58" y="27"/>
                    </a:lnTo>
                    <a:lnTo>
                      <a:pt x="59" y="31"/>
                    </a:lnTo>
                    <a:lnTo>
                      <a:pt x="59" y="34"/>
                    </a:lnTo>
                    <a:lnTo>
                      <a:pt x="59" y="38"/>
                    </a:lnTo>
                    <a:lnTo>
                      <a:pt x="58" y="41"/>
                    </a:lnTo>
                    <a:lnTo>
                      <a:pt x="58" y="45"/>
                    </a:lnTo>
                    <a:lnTo>
                      <a:pt x="57" y="48"/>
                    </a:lnTo>
                    <a:lnTo>
                      <a:pt x="53" y="54"/>
                    </a:lnTo>
                    <a:lnTo>
                      <a:pt x="50" y="59"/>
                    </a:lnTo>
                    <a:lnTo>
                      <a:pt x="46" y="63"/>
                    </a:lnTo>
                    <a:lnTo>
                      <a:pt x="44" y="65"/>
                    </a:lnTo>
                    <a:lnTo>
                      <a:pt x="41" y="66"/>
                    </a:lnTo>
                    <a:lnTo>
                      <a:pt x="38" y="67"/>
                    </a:lnTo>
                    <a:lnTo>
                      <a:pt x="35" y="69"/>
                    </a:lnTo>
                    <a:lnTo>
                      <a:pt x="33" y="69"/>
                    </a:lnTo>
                    <a:lnTo>
                      <a:pt x="29" y="70"/>
                    </a:lnTo>
                    <a:lnTo>
                      <a:pt x="26" y="69"/>
                    </a:lnTo>
                    <a:lnTo>
                      <a:pt x="24" y="69"/>
                    </a:lnTo>
                    <a:lnTo>
                      <a:pt x="21" y="67"/>
                    </a:lnTo>
                    <a:lnTo>
                      <a:pt x="17" y="66"/>
                    </a:lnTo>
                    <a:lnTo>
                      <a:pt x="15" y="65"/>
                    </a:lnTo>
                    <a:lnTo>
                      <a:pt x="13" y="63"/>
                    </a:lnTo>
                    <a:lnTo>
                      <a:pt x="9" y="59"/>
                    </a:lnTo>
                    <a:lnTo>
                      <a:pt x="5" y="54"/>
                    </a:lnTo>
                    <a:lnTo>
                      <a:pt x="2" y="48"/>
                    </a:lnTo>
                    <a:lnTo>
                      <a:pt x="1" y="45"/>
                    </a:lnTo>
                    <a:lnTo>
                      <a:pt x="1" y="41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1" y="27"/>
                    </a:lnTo>
                    <a:lnTo>
                      <a:pt x="1" y="24"/>
                    </a:lnTo>
                    <a:lnTo>
                      <a:pt x="2" y="21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9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81" name="Freeform 399"/>
              <p:cNvSpPr>
                <a:spLocks/>
              </p:cNvSpPr>
              <p:nvPr/>
            </p:nvSpPr>
            <p:spPr bwMode="auto">
              <a:xfrm>
                <a:off x="1707" y="1305"/>
                <a:ext cx="29" cy="4"/>
              </a:xfrm>
              <a:custGeom>
                <a:avLst/>
                <a:gdLst>
                  <a:gd name="T0" fmla="*/ 0 w 118"/>
                  <a:gd name="T1" fmla="*/ 0 h 12"/>
                  <a:gd name="T2" fmla="*/ 0 w 118"/>
                  <a:gd name="T3" fmla="*/ 0 h 12"/>
                  <a:gd name="T4" fmla="*/ 0 w 118"/>
                  <a:gd name="T5" fmla="*/ 0 h 12"/>
                  <a:gd name="T6" fmla="*/ 0 w 118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8" h="12">
                    <a:moveTo>
                      <a:pt x="0" y="0"/>
                    </a:moveTo>
                    <a:lnTo>
                      <a:pt x="12" y="12"/>
                    </a:lnTo>
                    <a:lnTo>
                      <a:pt x="107" y="12"/>
                    </a:lnTo>
                    <a:lnTo>
                      <a:pt x="118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82" name="Line 400"/>
              <p:cNvSpPr>
                <a:spLocks noChangeShapeType="1"/>
              </p:cNvSpPr>
              <p:nvPr/>
            </p:nvSpPr>
            <p:spPr bwMode="auto">
              <a:xfrm flipV="1">
                <a:off x="1728" y="1309"/>
                <a:ext cx="0" cy="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83" name="Line 401"/>
              <p:cNvSpPr>
                <a:spLocks noChangeShapeType="1"/>
              </p:cNvSpPr>
              <p:nvPr/>
            </p:nvSpPr>
            <p:spPr bwMode="auto">
              <a:xfrm flipV="1">
                <a:off x="1716" y="1310"/>
                <a:ext cx="0" cy="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84" name="Freeform 402"/>
              <p:cNvSpPr>
                <a:spLocks/>
              </p:cNvSpPr>
              <p:nvPr/>
            </p:nvSpPr>
            <p:spPr bwMode="auto">
              <a:xfrm>
                <a:off x="1708" y="1319"/>
                <a:ext cx="3" cy="9"/>
              </a:xfrm>
              <a:custGeom>
                <a:avLst/>
                <a:gdLst>
                  <a:gd name="T0" fmla="*/ 0 w 12"/>
                  <a:gd name="T1" fmla="*/ 0 h 29"/>
                  <a:gd name="T2" fmla="*/ 0 w 12"/>
                  <a:gd name="T3" fmla="*/ 0 h 29"/>
                  <a:gd name="T4" fmla="*/ 0 w 12"/>
                  <a:gd name="T5" fmla="*/ 0 h 29"/>
                  <a:gd name="T6" fmla="*/ 0 w 12"/>
                  <a:gd name="T7" fmla="*/ 0 h 29"/>
                  <a:gd name="T8" fmla="*/ 0 w 12"/>
                  <a:gd name="T9" fmla="*/ 0 h 29"/>
                  <a:gd name="T10" fmla="*/ 0 w 12"/>
                  <a:gd name="T11" fmla="*/ 0 h 29"/>
                  <a:gd name="T12" fmla="*/ 0 w 12"/>
                  <a:gd name="T13" fmla="*/ 0 h 29"/>
                  <a:gd name="T14" fmla="*/ 0 w 12"/>
                  <a:gd name="T15" fmla="*/ 0 h 29"/>
                  <a:gd name="T16" fmla="*/ 0 w 12"/>
                  <a:gd name="T17" fmla="*/ 0 h 29"/>
                  <a:gd name="T18" fmla="*/ 0 w 12"/>
                  <a:gd name="T19" fmla="*/ 0 h 29"/>
                  <a:gd name="T20" fmla="*/ 0 w 12"/>
                  <a:gd name="T21" fmla="*/ 0 h 29"/>
                  <a:gd name="T22" fmla="*/ 0 w 12"/>
                  <a:gd name="T23" fmla="*/ 0 h 29"/>
                  <a:gd name="T24" fmla="*/ 0 w 12"/>
                  <a:gd name="T25" fmla="*/ 0 h 29"/>
                  <a:gd name="T26" fmla="*/ 0 w 12"/>
                  <a:gd name="T27" fmla="*/ 0 h 29"/>
                  <a:gd name="T28" fmla="*/ 0 w 12"/>
                  <a:gd name="T29" fmla="*/ 0 h 29"/>
                  <a:gd name="T30" fmla="*/ 0 w 12"/>
                  <a:gd name="T31" fmla="*/ 0 h 29"/>
                  <a:gd name="T32" fmla="*/ 0 w 12"/>
                  <a:gd name="T33" fmla="*/ 0 h 29"/>
                  <a:gd name="T34" fmla="*/ 0 w 12"/>
                  <a:gd name="T35" fmla="*/ 0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29">
                    <a:moveTo>
                      <a:pt x="12" y="29"/>
                    </a:moveTo>
                    <a:lnTo>
                      <a:pt x="8" y="28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3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2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85" name="Freeform 403"/>
              <p:cNvSpPr>
                <a:spLocks/>
              </p:cNvSpPr>
              <p:nvPr/>
            </p:nvSpPr>
            <p:spPr bwMode="auto">
              <a:xfrm>
                <a:off x="1733" y="1319"/>
                <a:ext cx="4" cy="9"/>
              </a:xfrm>
              <a:custGeom>
                <a:avLst/>
                <a:gdLst>
                  <a:gd name="T0" fmla="*/ 0 w 13"/>
                  <a:gd name="T1" fmla="*/ 0 h 29"/>
                  <a:gd name="T2" fmla="*/ 0 w 13"/>
                  <a:gd name="T3" fmla="*/ 0 h 29"/>
                  <a:gd name="T4" fmla="*/ 0 w 13"/>
                  <a:gd name="T5" fmla="*/ 0 h 29"/>
                  <a:gd name="T6" fmla="*/ 0 w 13"/>
                  <a:gd name="T7" fmla="*/ 0 h 29"/>
                  <a:gd name="T8" fmla="*/ 0 w 13"/>
                  <a:gd name="T9" fmla="*/ 0 h 29"/>
                  <a:gd name="T10" fmla="*/ 0 w 13"/>
                  <a:gd name="T11" fmla="*/ 0 h 29"/>
                  <a:gd name="T12" fmla="*/ 0 w 13"/>
                  <a:gd name="T13" fmla="*/ 0 h 29"/>
                  <a:gd name="T14" fmla="*/ 0 w 13"/>
                  <a:gd name="T15" fmla="*/ 0 h 29"/>
                  <a:gd name="T16" fmla="*/ 0 w 13"/>
                  <a:gd name="T17" fmla="*/ 0 h 29"/>
                  <a:gd name="T18" fmla="*/ 0 w 13"/>
                  <a:gd name="T19" fmla="*/ 0 h 29"/>
                  <a:gd name="T20" fmla="*/ 0 w 13"/>
                  <a:gd name="T21" fmla="*/ 0 h 29"/>
                  <a:gd name="T22" fmla="*/ 0 w 13"/>
                  <a:gd name="T23" fmla="*/ 0 h 29"/>
                  <a:gd name="T24" fmla="*/ 0 w 13"/>
                  <a:gd name="T25" fmla="*/ 0 h 29"/>
                  <a:gd name="T26" fmla="*/ 0 w 13"/>
                  <a:gd name="T27" fmla="*/ 0 h 29"/>
                  <a:gd name="T28" fmla="*/ 0 w 13"/>
                  <a:gd name="T29" fmla="*/ 0 h 29"/>
                  <a:gd name="T30" fmla="*/ 0 w 13"/>
                  <a:gd name="T31" fmla="*/ 0 h 29"/>
                  <a:gd name="T32" fmla="*/ 0 w 13"/>
                  <a:gd name="T33" fmla="*/ 0 h 29"/>
                  <a:gd name="T34" fmla="*/ 0 w 13"/>
                  <a:gd name="T35" fmla="*/ 0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29">
                    <a:moveTo>
                      <a:pt x="0" y="29"/>
                    </a:moveTo>
                    <a:lnTo>
                      <a:pt x="2" y="28"/>
                    </a:lnTo>
                    <a:lnTo>
                      <a:pt x="4" y="28"/>
                    </a:lnTo>
                    <a:lnTo>
                      <a:pt x="7" y="26"/>
                    </a:lnTo>
                    <a:lnTo>
                      <a:pt x="9" y="25"/>
                    </a:lnTo>
                    <a:lnTo>
                      <a:pt x="10" y="23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3" y="16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7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86" name="Line 404"/>
              <p:cNvSpPr>
                <a:spLocks noChangeShapeType="1"/>
              </p:cNvSpPr>
              <p:nvPr/>
            </p:nvSpPr>
            <p:spPr bwMode="auto">
              <a:xfrm flipH="1">
                <a:off x="1726" y="1329"/>
                <a:ext cx="7" cy="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87" name="Line 405"/>
              <p:cNvSpPr>
                <a:spLocks noChangeShapeType="1"/>
              </p:cNvSpPr>
              <p:nvPr/>
            </p:nvSpPr>
            <p:spPr bwMode="auto">
              <a:xfrm flipH="1" flipV="1">
                <a:off x="1726" y="1314"/>
                <a:ext cx="8" cy="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88" name="Line 406"/>
              <p:cNvSpPr>
                <a:spLocks noChangeShapeType="1"/>
              </p:cNvSpPr>
              <p:nvPr/>
            </p:nvSpPr>
            <p:spPr bwMode="auto">
              <a:xfrm flipH="1" flipV="1">
                <a:off x="1711" y="1329"/>
                <a:ext cx="9" cy="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89" name="Line 407"/>
              <p:cNvSpPr>
                <a:spLocks noChangeShapeType="1"/>
              </p:cNvSpPr>
              <p:nvPr/>
            </p:nvSpPr>
            <p:spPr bwMode="auto">
              <a:xfrm flipH="1">
                <a:off x="1710" y="1312"/>
                <a:ext cx="9" cy="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90" name="Line 408"/>
              <p:cNvSpPr>
                <a:spLocks noChangeShapeType="1"/>
              </p:cNvSpPr>
              <p:nvPr/>
            </p:nvSpPr>
            <p:spPr bwMode="auto">
              <a:xfrm flipV="1">
                <a:off x="1722" y="1295"/>
                <a:ext cx="0" cy="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91" name="Freeform 409"/>
              <p:cNvSpPr>
                <a:spLocks/>
              </p:cNvSpPr>
              <p:nvPr/>
            </p:nvSpPr>
            <p:spPr bwMode="auto">
              <a:xfrm>
                <a:off x="1730" y="1320"/>
                <a:ext cx="3" cy="8"/>
              </a:xfrm>
              <a:custGeom>
                <a:avLst/>
                <a:gdLst>
                  <a:gd name="T0" fmla="*/ 0 w 11"/>
                  <a:gd name="T1" fmla="*/ 0 h 25"/>
                  <a:gd name="T2" fmla="*/ 0 w 11"/>
                  <a:gd name="T3" fmla="*/ 0 h 25"/>
                  <a:gd name="T4" fmla="*/ 0 w 11"/>
                  <a:gd name="T5" fmla="*/ 0 h 25"/>
                  <a:gd name="T6" fmla="*/ 0 w 11"/>
                  <a:gd name="T7" fmla="*/ 0 h 25"/>
                  <a:gd name="T8" fmla="*/ 0 w 11"/>
                  <a:gd name="T9" fmla="*/ 0 h 25"/>
                  <a:gd name="T10" fmla="*/ 0 w 11"/>
                  <a:gd name="T11" fmla="*/ 0 h 25"/>
                  <a:gd name="T12" fmla="*/ 0 w 11"/>
                  <a:gd name="T13" fmla="*/ 0 h 25"/>
                  <a:gd name="T14" fmla="*/ 0 w 11"/>
                  <a:gd name="T15" fmla="*/ 0 h 25"/>
                  <a:gd name="T16" fmla="*/ 0 w 11"/>
                  <a:gd name="T17" fmla="*/ 0 h 25"/>
                  <a:gd name="T18" fmla="*/ 0 w 11"/>
                  <a:gd name="T19" fmla="*/ 0 h 25"/>
                  <a:gd name="T20" fmla="*/ 0 w 11"/>
                  <a:gd name="T21" fmla="*/ 0 h 25"/>
                  <a:gd name="T22" fmla="*/ 0 w 11"/>
                  <a:gd name="T23" fmla="*/ 0 h 25"/>
                  <a:gd name="T24" fmla="*/ 0 w 11"/>
                  <a:gd name="T25" fmla="*/ 0 h 25"/>
                  <a:gd name="T26" fmla="*/ 0 w 11"/>
                  <a:gd name="T27" fmla="*/ 0 h 25"/>
                  <a:gd name="T28" fmla="*/ 0 w 11"/>
                  <a:gd name="T29" fmla="*/ 0 h 25"/>
                  <a:gd name="T30" fmla="*/ 0 w 11"/>
                  <a:gd name="T31" fmla="*/ 0 h 25"/>
                  <a:gd name="T32" fmla="*/ 0 w 11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" h="25">
                    <a:moveTo>
                      <a:pt x="11" y="25"/>
                    </a:moveTo>
                    <a:lnTo>
                      <a:pt x="9" y="24"/>
                    </a:lnTo>
                    <a:lnTo>
                      <a:pt x="7" y="24"/>
                    </a:lnTo>
                    <a:lnTo>
                      <a:pt x="4" y="22"/>
                    </a:lnTo>
                    <a:lnTo>
                      <a:pt x="3" y="21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92" name="Line 410"/>
              <p:cNvSpPr>
                <a:spLocks noChangeShapeType="1"/>
              </p:cNvSpPr>
              <p:nvPr/>
            </p:nvSpPr>
            <p:spPr bwMode="auto">
              <a:xfrm>
                <a:off x="1703" y="1323"/>
                <a:ext cx="39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93" name="Line 411"/>
              <p:cNvSpPr>
                <a:spLocks noChangeShapeType="1"/>
              </p:cNvSpPr>
              <p:nvPr/>
            </p:nvSpPr>
            <p:spPr bwMode="auto">
              <a:xfrm>
                <a:off x="1526" y="1243"/>
                <a:ext cx="188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94" name="Line 412"/>
              <p:cNvSpPr>
                <a:spLocks noChangeShapeType="1"/>
              </p:cNvSpPr>
              <p:nvPr/>
            </p:nvSpPr>
            <p:spPr bwMode="auto">
              <a:xfrm>
                <a:off x="1527" y="1058"/>
                <a:ext cx="18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95" name="Line 413"/>
              <p:cNvSpPr>
                <a:spLocks noChangeShapeType="1"/>
              </p:cNvSpPr>
              <p:nvPr/>
            </p:nvSpPr>
            <p:spPr bwMode="auto">
              <a:xfrm>
                <a:off x="1526" y="1224"/>
                <a:ext cx="188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96" name="Line 414"/>
              <p:cNvSpPr>
                <a:spLocks noChangeShapeType="1"/>
              </p:cNvSpPr>
              <p:nvPr/>
            </p:nvSpPr>
            <p:spPr bwMode="auto">
              <a:xfrm>
                <a:off x="1527" y="1075"/>
                <a:ext cx="18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97" name="Freeform 415"/>
              <p:cNvSpPr>
                <a:spLocks/>
              </p:cNvSpPr>
              <p:nvPr/>
            </p:nvSpPr>
            <p:spPr bwMode="auto">
              <a:xfrm>
                <a:off x="1542" y="1085"/>
                <a:ext cx="12" cy="130"/>
              </a:xfrm>
              <a:custGeom>
                <a:avLst/>
                <a:gdLst>
                  <a:gd name="T0" fmla="*/ 0 w 47"/>
                  <a:gd name="T1" fmla="*/ 0 h 390"/>
                  <a:gd name="T2" fmla="*/ 0 w 47"/>
                  <a:gd name="T3" fmla="*/ 0 h 390"/>
                  <a:gd name="T4" fmla="*/ 0 w 47"/>
                  <a:gd name="T5" fmla="*/ 0 h 390"/>
                  <a:gd name="T6" fmla="*/ 0 w 47"/>
                  <a:gd name="T7" fmla="*/ 0 h 390"/>
                  <a:gd name="T8" fmla="*/ 0 w 47"/>
                  <a:gd name="T9" fmla="*/ 0 h 3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90">
                    <a:moveTo>
                      <a:pt x="0" y="390"/>
                    </a:moveTo>
                    <a:lnTo>
                      <a:pt x="0" y="3"/>
                    </a:lnTo>
                    <a:lnTo>
                      <a:pt x="47" y="0"/>
                    </a:lnTo>
                    <a:lnTo>
                      <a:pt x="47" y="39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98" name="Freeform 416"/>
              <p:cNvSpPr>
                <a:spLocks/>
              </p:cNvSpPr>
              <p:nvPr/>
            </p:nvSpPr>
            <p:spPr bwMode="auto">
              <a:xfrm>
                <a:off x="1542" y="1085"/>
                <a:ext cx="12" cy="130"/>
              </a:xfrm>
              <a:custGeom>
                <a:avLst/>
                <a:gdLst>
                  <a:gd name="T0" fmla="*/ 0 w 47"/>
                  <a:gd name="T1" fmla="*/ 0 h 390"/>
                  <a:gd name="T2" fmla="*/ 0 w 47"/>
                  <a:gd name="T3" fmla="*/ 0 h 390"/>
                  <a:gd name="T4" fmla="*/ 0 w 47"/>
                  <a:gd name="T5" fmla="*/ 0 h 390"/>
                  <a:gd name="T6" fmla="*/ 0 w 47"/>
                  <a:gd name="T7" fmla="*/ 0 h 390"/>
                  <a:gd name="T8" fmla="*/ 0 w 47"/>
                  <a:gd name="T9" fmla="*/ 0 h 3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90">
                    <a:moveTo>
                      <a:pt x="0" y="390"/>
                    </a:moveTo>
                    <a:lnTo>
                      <a:pt x="0" y="3"/>
                    </a:lnTo>
                    <a:lnTo>
                      <a:pt x="47" y="0"/>
                    </a:lnTo>
                    <a:lnTo>
                      <a:pt x="47" y="390"/>
                    </a:lnTo>
                    <a:lnTo>
                      <a:pt x="0" y="390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99" name="Freeform 417"/>
              <p:cNvSpPr>
                <a:spLocks/>
              </p:cNvSpPr>
              <p:nvPr/>
            </p:nvSpPr>
            <p:spPr bwMode="auto">
              <a:xfrm>
                <a:off x="1686" y="1083"/>
                <a:ext cx="12" cy="130"/>
              </a:xfrm>
              <a:custGeom>
                <a:avLst/>
                <a:gdLst>
                  <a:gd name="T0" fmla="*/ 0 w 47"/>
                  <a:gd name="T1" fmla="*/ 0 h 389"/>
                  <a:gd name="T2" fmla="*/ 0 w 47"/>
                  <a:gd name="T3" fmla="*/ 0 h 389"/>
                  <a:gd name="T4" fmla="*/ 0 w 47"/>
                  <a:gd name="T5" fmla="*/ 0 h 389"/>
                  <a:gd name="T6" fmla="*/ 0 w 47"/>
                  <a:gd name="T7" fmla="*/ 0 h 389"/>
                  <a:gd name="T8" fmla="*/ 0 w 47"/>
                  <a:gd name="T9" fmla="*/ 0 h 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89">
                    <a:moveTo>
                      <a:pt x="0" y="389"/>
                    </a:moveTo>
                    <a:lnTo>
                      <a:pt x="0" y="2"/>
                    </a:lnTo>
                    <a:lnTo>
                      <a:pt x="47" y="0"/>
                    </a:lnTo>
                    <a:lnTo>
                      <a:pt x="47" y="389"/>
                    </a:lnTo>
                    <a:lnTo>
                      <a:pt x="0" y="3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00" name="Freeform 418"/>
              <p:cNvSpPr>
                <a:spLocks/>
              </p:cNvSpPr>
              <p:nvPr/>
            </p:nvSpPr>
            <p:spPr bwMode="auto">
              <a:xfrm>
                <a:off x="1686" y="1083"/>
                <a:ext cx="12" cy="130"/>
              </a:xfrm>
              <a:custGeom>
                <a:avLst/>
                <a:gdLst>
                  <a:gd name="T0" fmla="*/ 0 w 47"/>
                  <a:gd name="T1" fmla="*/ 0 h 389"/>
                  <a:gd name="T2" fmla="*/ 0 w 47"/>
                  <a:gd name="T3" fmla="*/ 0 h 389"/>
                  <a:gd name="T4" fmla="*/ 0 w 47"/>
                  <a:gd name="T5" fmla="*/ 0 h 389"/>
                  <a:gd name="T6" fmla="*/ 0 w 47"/>
                  <a:gd name="T7" fmla="*/ 0 h 389"/>
                  <a:gd name="T8" fmla="*/ 0 w 47"/>
                  <a:gd name="T9" fmla="*/ 0 h 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89">
                    <a:moveTo>
                      <a:pt x="0" y="389"/>
                    </a:moveTo>
                    <a:lnTo>
                      <a:pt x="0" y="2"/>
                    </a:lnTo>
                    <a:lnTo>
                      <a:pt x="47" y="0"/>
                    </a:lnTo>
                    <a:lnTo>
                      <a:pt x="47" y="389"/>
                    </a:lnTo>
                    <a:lnTo>
                      <a:pt x="0" y="389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01" name="Line 419"/>
              <p:cNvSpPr>
                <a:spLocks noChangeShapeType="1"/>
              </p:cNvSpPr>
              <p:nvPr/>
            </p:nvSpPr>
            <p:spPr bwMode="auto">
              <a:xfrm flipV="1">
                <a:off x="1525" y="1224"/>
                <a:ext cx="0" cy="19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02" name="Line 420"/>
              <p:cNvSpPr>
                <a:spLocks noChangeShapeType="1"/>
              </p:cNvSpPr>
              <p:nvPr/>
            </p:nvSpPr>
            <p:spPr bwMode="auto">
              <a:xfrm flipV="1">
                <a:off x="1714" y="1224"/>
                <a:ext cx="0" cy="19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03" name="Line 421"/>
              <p:cNvSpPr>
                <a:spLocks noChangeShapeType="1"/>
              </p:cNvSpPr>
              <p:nvPr/>
            </p:nvSpPr>
            <p:spPr bwMode="auto">
              <a:xfrm flipV="1">
                <a:off x="1526" y="1058"/>
                <a:ext cx="0" cy="1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04" name="Line 422"/>
              <p:cNvSpPr>
                <a:spLocks noChangeShapeType="1"/>
              </p:cNvSpPr>
              <p:nvPr/>
            </p:nvSpPr>
            <p:spPr bwMode="auto">
              <a:xfrm flipV="1">
                <a:off x="1714" y="1058"/>
                <a:ext cx="0" cy="1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05" name="Line 423"/>
              <p:cNvSpPr>
                <a:spLocks noChangeShapeType="1"/>
              </p:cNvSpPr>
              <p:nvPr/>
            </p:nvSpPr>
            <p:spPr bwMode="auto">
              <a:xfrm flipH="1">
                <a:off x="1540" y="1215"/>
                <a:ext cx="2" cy="1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06" name="Freeform 424"/>
              <p:cNvSpPr>
                <a:spLocks/>
              </p:cNvSpPr>
              <p:nvPr/>
            </p:nvSpPr>
            <p:spPr bwMode="auto">
              <a:xfrm>
                <a:off x="1554" y="1215"/>
                <a:ext cx="3" cy="28"/>
              </a:xfrm>
              <a:custGeom>
                <a:avLst/>
                <a:gdLst>
                  <a:gd name="T0" fmla="*/ 0 w 14"/>
                  <a:gd name="T1" fmla="*/ 0 h 82"/>
                  <a:gd name="T2" fmla="*/ 0 w 14"/>
                  <a:gd name="T3" fmla="*/ 0 h 82"/>
                  <a:gd name="T4" fmla="*/ 0 w 14"/>
                  <a:gd name="T5" fmla="*/ 0 h 82"/>
                  <a:gd name="T6" fmla="*/ 0 w 14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82">
                    <a:moveTo>
                      <a:pt x="0" y="0"/>
                    </a:moveTo>
                    <a:lnTo>
                      <a:pt x="14" y="30"/>
                    </a:lnTo>
                    <a:lnTo>
                      <a:pt x="12" y="82"/>
                    </a:lnTo>
                    <a:lnTo>
                      <a:pt x="12" y="8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07" name="Line 425"/>
              <p:cNvSpPr>
                <a:spLocks noChangeShapeType="1"/>
              </p:cNvSpPr>
              <p:nvPr/>
            </p:nvSpPr>
            <p:spPr bwMode="auto">
              <a:xfrm>
                <a:off x="1539" y="1226"/>
                <a:ext cx="0" cy="1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08" name="Line 426"/>
              <p:cNvSpPr>
                <a:spLocks noChangeShapeType="1"/>
              </p:cNvSpPr>
              <p:nvPr/>
            </p:nvSpPr>
            <p:spPr bwMode="auto">
              <a:xfrm flipH="1">
                <a:off x="1683" y="1215"/>
                <a:ext cx="3" cy="1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09" name="Freeform 427"/>
              <p:cNvSpPr>
                <a:spLocks/>
              </p:cNvSpPr>
              <p:nvPr/>
            </p:nvSpPr>
            <p:spPr bwMode="auto">
              <a:xfrm>
                <a:off x="1698" y="1215"/>
                <a:ext cx="3" cy="27"/>
              </a:xfrm>
              <a:custGeom>
                <a:avLst/>
                <a:gdLst>
                  <a:gd name="T0" fmla="*/ 0 w 15"/>
                  <a:gd name="T1" fmla="*/ 0 h 83"/>
                  <a:gd name="T2" fmla="*/ 0 w 15"/>
                  <a:gd name="T3" fmla="*/ 0 h 83"/>
                  <a:gd name="T4" fmla="*/ 0 w 15"/>
                  <a:gd name="T5" fmla="*/ 0 h 83"/>
                  <a:gd name="T6" fmla="*/ 0 w 15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83">
                    <a:moveTo>
                      <a:pt x="0" y="0"/>
                    </a:moveTo>
                    <a:lnTo>
                      <a:pt x="15" y="30"/>
                    </a:lnTo>
                    <a:lnTo>
                      <a:pt x="12" y="83"/>
                    </a:lnTo>
                    <a:lnTo>
                      <a:pt x="12" y="8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0" name="Line 428"/>
              <p:cNvSpPr>
                <a:spLocks noChangeShapeType="1"/>
              </p:cNvSpPr>
              <p:nvPr/>
            </p:nvSpPr>
            <p:spPr bwMode="auto">
              <a:xfrm>
                <a:off x="1683" y="1226"/>
                <a:ext cx="0" cy="1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1" name="Line 429"/>
              <p:cNvSpPr>
                <a:spLocks noChangeShapeType="1"/>
              </p:cNvSpPr>
              <p:nvPr/>
            </p:nvSpPr>
            <p:spPr bwMode="auto">
              <a:xfrm flipV="1">
                <a:off x="1697" y="1074"/>
                <a:ext cx="3" cy="1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" name="Freeform 430"/>
              <p:cNvSpPr>
                <a:spLocks/>
              </p:cNvSpPr>
              <p:nvPr/>
            </p:nvSpPr>
            <p:spPr bwMode="auto">
              <a:xfrm>
                <a:off x="1682" y="1056"/>
                <a:ext cx="4" cy="28"/>
              </a:xfrm>
              <a:custGeom>
                <a:avLst/>
                <a:gdLst>
                  <a:gd name="T0" fmla="*/ 0 w 14"/>
                  <a:gd name="T1" fmla="*/ 0 h 84"/>
                  <a:gd name="T2" fmla="*/ 0 w 14"/>
                  <a:gd name="T3" fmla="*/ 0 h 84"/>
                  <a:gd name="T4" fmla="*/ 0 w 14"/>
                  <a:gd name="T5" fmla="*/ 0 h 84"/>
                  <a:gd name="T6" fmla="*/ 0 w 14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84">
                    <a:moveTo>
                      <a:pt x="14" y="84"/>
                    </a:moveTo>
                    <a:lnTo>
                      <a:pt x="0" y="53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3" name="Line 431"/>
              <p:cNvSpPr>
                <a:spLocks noChangeShapeType="1"/>
              </p:cNvSpPr>
              <p:nvPr/>
            </p:nvSpPr>
            <p:spPr bwMode="auto">
              <a:xfrm flipV="1">
                <a:off x="1700" y="1056"/>
                <a:ext cx="0" cy="1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4" name="Line 432"/>
              <p:cNvSpPr>
                <a:spLocks noChangeShapeType="1"/>
              </p:cNvSpPr>
              <p:nvPr/>
            </p:nvSpPr>
            <p:spPr bwMode="auto">
              <a:xfrm flipV="1">
                <a:off x="1553" y="1075"/>
                <a:ext cx="3" cy="1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5" name="Freeform 433"/>
              <p:cNvSpPr>
                <a:spLocks/>
              </p:cNvSpPr>
              <p:nvPr/>
            </p:nvSpPr>
            <p:spPr bwMode="auto">
              <a:xfrm>
                <a:off x="1538" y="1058"/>
                <a:ext cx="4" cy="28"/>
              </a:xfrm>
              <a:custGeom>
                <a:avLst/>
                <a:gdLst>
                  <a:gd name="T0" fmla="*/ 0 w 14"/>
                  <a:gd name="T1" fmla="*/ 0 h 83"/>
                  <a:gd name="T2" fmla="*/ 0 w 14"/>
                  <a:gd name="T3" fmla="*/ 0 h 83"/>
                  <a:gd name="T4" fmla="*/ 0 w 14"/>
                  <a:gd name="T5" fmla="*/ 0 h 83"/>
                  <a:gd name="T6" fmla="*/ 0 w 14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83">
                    <a:moveTo>
                      <a:pt x="14" y="83"/>
                    </a:moveTo>
                    <a:lnTo>
                      <a:pt x="0" y="52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6" name="Line 434"/>
              <p:cNvSpPr>
                <a:spLocks noChangeShapeType="1"/>
              </p:cNvSpPr>
              <p:nvPr/>
            </p:nvSpPr>
            <p:spPr bwMode="auto">
              <a:xfrm flipV="1">
                <a:off x="1556" y="1058"/>
                <a:ext cx="0" cy="1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7" name="Line 435"/>
              <p:cNvSpPr>
                <a:spLocks noChangeShapeType="1"/>
              </p:cNvSpPr>
              <p:nvPr/>
            </p:nvSpPr>
            <p:spPr bwMode="auto">
              <a:xfrm flipV="1">
                <a:off x="1676" y="1229"/>
                <a:ext cx="0" cy="1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8" name="Line 436"/>
              <p:cNvSpPr>
                <a:spLocks noChangeShapeType="1"/>
              </p:cNvSpPr>
              <p:nvPr/>
            </p:nvSpPr>
            <p:spPr bwMode="auto">
              <a:xfrm flipV="1">
                <a:off x="1678" y="1229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9" name="Freeform 437"/>
              <p:cNvSpPr>
                <a:spLocks/>
              </p:cNvSpPr>
              <p:nvPr/>
            </p:nvSpPr>
            <p:spPr bwMode="auto">
              <a:xfrm>
                <a:off x="1676" y="1227"/>
                <a:ext cx="3" cy="2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0 h 6"/>
                  <a:gd name="T4" fmla="*/ 0 w 11"/>
                  <a:gd name="T5" fmla="*/ 0 h 6"/>
                  <a:gd name="T6" fmla="*/ 0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  <a:gd name="T12" fmla="*/ 0 w 11"/>
                  <a:gd name="T13" fmla="*/ 0 h 6"/>
                  <a:gd name="T14" fmla="*/ 0 w 11"/>
                  <a:gd name="T15" fmla="*/ 0 h 6"/>
                  <a:gd name="T16" fmla="*/ 0 w 11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10" y="4"/>
                    </a:lnTo>
                    <a:lnTo>
                      <a:pt x="11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20" name="Freeform 438"/>
              <p:cNvSpPr>
                <a:spLocks/>
              </p:cNvSpPr>
              <p:nvPr/>
            </p:nvSpPr>
            <p:spPr bwMode="auto">
              <a:xfrm>
                <a:off x="1676" y="1239"/>
                <a:ext cx="2" cy="2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0 w 10"/>
                  <a:gd name="T5" fmla="*/ 0 h 6"/>
                  <a:gd name="T6" fmla="*/ 0 w 10"/>
                  <a:gd name="T7" fmla="*/ 0 h 6"/>
                  <a:gd name="T8" fmla="*/ 0 w 10"/>
                  <a:gd name="T9" fmla="*/ 0 h 6"/>
                  <a:gd name="T10" fmla="*/ 0 w 10"/>
                  <a:gd name="T11" fmla="*/ 0 h 6"/>
                  <a:gd name="T12" fmla="*/ 0 w 10"/>
                  <a:gd name="T13" fmla="*/ 0 h 6"/>
                  <a:gd name="T14" fmla="*/ 0 w 10"/>
                  <a:gd name="T15" fmla="*/ 0 h 6"/>
                  <a:gd name="T16" fmla="*/ 0 w 10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21" name="Line 439"/>
              <p:cNvSpPr>
                <a:spLocks noChangeShapeType="1"/>
              </p:cNvSpPr>
              <p:nvPr/>
            </p:nvSpPr>
            <p:spPr bwMode="auto">
              <a:xfrm flipV="1">
                <a:off x="1664" y="1229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22" name="Line 440"/>
              <p:cNvSpPr>
                <a:spLocks noChangeShapeType="1"/>
              </p:cNvSpPr>
              <p:nvPr/>
            </p:nvSpPr>
            <p:spPr bwMode="auto">
              <a:xfrm flipV="1">
                <a:off x="1667" y="1229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23" name="Freeform 441"/>
              <p:cNvSpPr>
                <a:spLocks/>
              </p:cNvSpPr>
              <p:nvPr/>
            </p:nvSpPr>
            <p:spPr bwMode="auto">
              <a:xfrm>
                <a:off x="1664" y="1226"/>
                <a:ext cx="3" cy="2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0 h 6"/>
                  <a:gd name="T4" fmla="*/ 0 w 11"/>
                  <a:gd name="T5" fmla="*/ 0 h 6"/>
                  <a:gd name="T6" fmla="*/ 0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  <a:gd name="T12" fmla="*/ 0 w 11"/>
                  <a:gd name="T13" fmla="*/ 0 h 6"/>
                  <a:gd name="T14" fmla="*/ 0 w 11"/>
                  <a:gd name="T15" fmla="*/ 0 h 6"/>
                  <a:gd name="T16" fmla="*/ 0 w 11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1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24" name="Freeform 442"/>
              <p:cNvSpPr>
                <a:spLocks/>
              </p:cNvSpPr>
              <p:nvPr/>
            </p:nvSpPr>
            <p:spPr bwMode="auto">
              <a:xfrm>
                <a:off x="1664" y="1238"/>
                <a:ext cx="3" cy="2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0 w 10"/>
                  <a:gd name="T5" fmla="*/ 0 h 7"/>
                  <a:gd name="T6" fmla="*/ 0 w 10"/>
                  <a:gd name="T7" fmla="*/ 0 h 7"/>
                  <a:gd name="T8" fmla="*/ 0 w 10"/>
                  <a:gd name="T9" fmla="*/ 0 h 7"/>
                  <a:gd name="T10" fmla="*/ 0 w 10"/>
                  <a:gd name="T11" fmla="*/ 0 h 7"/>
                  <a:gd name="T12" fmla="*/ 0 w 10"/>
                  <a:gd name="T13" fmla="*/ 0 h 7"/>
                  <a:gd name="T14" fmla="*/ 0 w 10"/>
                  <a:gd name="T15" fmla="*/ 0 h 7"/>
                  <a:gd name="T16" fmla="*/ 0 w 10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25" name="Line 443"/>
              <p:cNvSpPr>
                <a:spLocks noChangeShapeType="1"/>
              </p:cNvSpPr>
              <p:nvPr/>
            </p:nvSpPr>
            <p:spPr bwMode="auto">
              <a:xfrm flipV="1">
                <a:off x="1652" y="1228"/>
                <a:ext cx="0" cy="1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26" name="Line 444"/>
              <p:cNvSpPr>
                <a:spLocks noChangeShapeType="1"/>
              </p:cNvSpPr>
              <p:nvPr/>
            </p:nvSpPr>
            <p:spPr bwMode="auto">
              <a:xfrm flipV="1">
                <a:off x="1655" y="1228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27" name="Freeform 445"/>
              <p:cNvSpPr>
                <a:spLocks/>
              </p:cNvSpPr>
              <p:nvPr/>
            </p:nvSpPr>
            <p:spPr bwMode="auto">
              <a:xfrm>
                <a:off x="1652" y="1226"/>
                <a:ext cx="3" cy="2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0 h 6"/>
                  <a:gd name="T4" fmla="*/ 0 w 11"/>
                  <a:gd name="T5" fmla="*/ 0 h 6"/>
                  <a:gd name="T6" fmla="*/ 0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  <a:gd name="T12" fmla="*/ 0 w 11"/>
                  <a:gd name="T13" fmla="*/ 0 h 6"/>
                  <a:gd name="T14" fmla="*/ 0 w 11"/>
                  <a:gd name="T15" fmla="*/ 0 h 6"/>
                  <a:gd name="T16" fmla="*/ 0 w 11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3"/>
                    </a:lnTo>
                    <a:lnTo>
                      <a:pt x="11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28" name="Freeform 446"/>
              <p:cNvSpPr>
                <a:spLocks/>
              </p:cNvSpPr>
              <p:nvPr/>
            </p:nvSpPr>
            <p:spPr bwMode="auto">
              <a:xfrm>
                <a:off x="1652" y="1238"/>
                <a:ext cx="3" cy="2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0 w 10"/>
                  <a:gd name="T5" fmla="*/ 0 h 7"/>
                  <a:gd name="T6" fmla="*/ 0 w 10"/>
                  <a:gd name="T7" fmla="*/ 0 h 7"/>
                  <a:gd name="T8" fmla="*/ 0 w 10"/>
                  <a:gd name="T9" fmla="*/ 0 h 7"/>
                  <a:gd name="T10" fmla="*/ 0 w 10"/>
                  <a:gd name="T11" fmla="*/ 0 h 7"/>
                  <a:gd name="T12" fmla="*/ 0 w 10"/>
                  <a:gd name="T13" fmla="*/ 0 h 7"/>
                  <a:gd name="T14" fmla="*/ 0 w 10"/>
                  <a:gd name="T15" fmla="*/ 0 h 7"/>
                  <a:gd name="T16" fmla="*/ 0 w 10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29" name="Line 447"/>
              <p:cNvSpPr>
                <a:spLocks noChangeShapeType="1"/>
              </p:cNvSpPr>
              <p:nvPr/>
            </p:nvSpPr>
            <p:spPr bwMode="auto">
              <a:xfrm flipV="1">
                <a:off x="1641" y="1228"/>
                <a:ext cx="0" cy="1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30" name="Line 448"/>
              <p:cNvSpPr>
                <a:spLocks noChangeShapeType="1"/>
              </p:cNvSpPr>
              <p:nvPr/>
            </p:nvSpPr>
            <p:spPr bwMode="auto">
              <a:xfrm flipV="1">
                <a:off x="1643" y="1228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31" name="Freeform 449"/>
              <p:cNvSpPr>
                <a:spLocks/>
              </p:cNvSpPr>
              <p:nvPr/>
            </p:nvSpPr>
            <p:spPr bwMode="auto">
              <a:xfrm>
                <a:off x="1641" y="1226"/>
                <a:ext cx="3" cy="2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0 h 6"/>
                  <a:gd name="T4" fmla="*/ 0 w 11"/>
                  <a:gd name="T5" fmla="*/ 0 h 6"/>
                  <a:gd name="T6" fmla="*/ 0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  <a:gd name="T12" fmla="*/ 0 w 11"/>
                  <a:gd name="T13" fmla="*/ 0 h 6"/>
                  <a:gd name="T14" fmla="*/ 0 w 11"/>
                  <a:gd name="T15" fmla="*/ 0 h 6"/>
                  <a:gd name="T16" fmla="*/ 0 w 11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9" y="3"/>
                    </a:lnTo>
                    <a:lnTo>
                      <a:pt x="11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32" name="Freeform 450"/>
              <p:cNvSpPr>
                <a:spLocks/>
              </p:cNvSpPr>
              <p:nvPr/>
            </p:nvSpPr>
            <p:spPr bwMode="auto">
              <a:xfrm>
                <a:off x="1641" y="1238"/>
                <a:ext cx="2" cy="2"/>
              </a:xfrm>
              <a:custGeom>
                <a:avLst/>
                <a:gdLst>
                  <a:gd name="T0" fmla="*/ 0 w 9"/>
                  <a:gd name="T1" fmla="*/ 0 h 7"/>
                  <a:gd name="T2" fmla="*/ 0 w 9"/>
                  <a:gd name="T3" fmla="*/ 0 h 7"/>
                  <a:gd name="T4" fmla="*/ 0 w 9"/>
                  <a:gd name="T5" fmla="*/ 0 h 7"/>
                  <a:gd name="T6" fmla="*/ 0 w 9"/>
                  <a:gd name="T7" fmla="*/ 0 h 7"/>
                  <a:gd name="T8" fmla="*/ 0 w 9"/>
                  <a:gd name="T9" fmla="*/ 0 h 7"/>
                  <a:gd name="T10" fmla="*/ 0 w 9"/>
                  <a:gd name="T11" fmla="*/ 0 h 7"/>
                  <a:gd name="T12" fmla="*/ 0 w 9"/>
                  <a:gd name="T13" fmla="*/ 0 h 7"/>
                  <a:gd name="T14" fmla="*/ 0 w 9"/>
                  <a:gd name="T15" fmla="*/ 0 h 7"/>
                  <a:gd name="T16" fmla="*/ 0 w 9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8" y="3"/>
                    </a:lnTo>
                    <a:lnTo>
                      <a:pt x="9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33" name="Line 451"/>
              <p:cNvSpPr>
                <a:spLocks noChangeShapeType="1"/>
              </p:cNvSpPr>
              <p:nvPr/>
            </p:nvSpPr>
            <p:spPr bwMode="auto">
              <a:xfrm flipV="1">
                <a:off x="1629" y="1229"/>
                <a:ext cx="0" cy="1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34" name="Line 452"/>
              <p:cNvSpPr>
                <a:spLocks noChangeShapeType="1"/>
              </p:cNvSpPr>
              <p:nvPr/>
            </p:nvSpPr>
            <p:spPr bwMode="auto">
              <a:xfrm flipV="1">
                <a:off x="1631" y="1229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35" name="Freeform 453"/>
              <p:cNvSpPr>
                <a:spLocks/>
              </p:cNvSpPr>
              <p:nvPr/>
            </p:nvSpPr>
            <p:spPr bwMode="auto">
              <a:xfrm>
                <a:off x="1629" y="1227"/>
                <a:ext cx="3" cy="2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0 h 6"/>
                  <a:gd name="T4" fmla="*/ 0 w 11"/>
                  <a:gd name="T5" fmla="*/ 0 h 6"/>
                  <a:gd name="T6" fmla="*/ 0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  <a:gd name="T12" fmla="*/ 0 w 11"/>
                  <a:gd name="T13" fmla="*/ 0 h 6"/>
                  <a:gd name="T14" fmla="*/ 0 w 11"/>
                  <a:gd name="T15" fmla="*/ 0 h 6"/>
                  <a:gd name="T16" fmla="*/ 0 w 11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1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36" name="Freeform 454"/>
              <p:cNvSpPr>
                <a:spLocks/>
              </p:cNvSpPr>
              <p:nvPr/>
            </p:nvSpPr>
            <p:spPr bwMode="auto">
              <a:xfrm>
                <a:off x="1629" y="1239"/>
                <a:ext cx="2" cy="2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0 w 10"/>
                  <a:gd name="T5" fmla="*/ 0 h 6"/>
                  <a:gd name="T6" fmla="*/ 0 w 10"/>
                  <a:gd name="T7" fmla="*/ 0 h 6"/>
                  <a:gd name="T8" fmla="*/ 0 w 10"/>
                  <a:gd name="T9" fmla="*/ 0 h 6"/>
                  <a:gd name="T10" fmla="*/ 0 w 10"/>
                  <a:gd name="T11" fmla="*/ 0 h 6"/>
                  <a:gd name="T12" fmla="*/ 0 w 10"/>
                  <a:gd name="T13" fmla="*/ 0 h 6"/>
                  <a:gd name="T14" fmla="*/ 0 w 10"/>
                  <a:gd name="T15" fmla="*/ 0 h 6"/>
                  <a:gd name="T16" fmla="*/ 0 w 10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37" name="Line 455"/>
              <p:cNvSpPr>
                <a:spLocks noChangeShapeType="1"/>
              </p:cNvSpPr>
              <p:nvPr/>
            </p:nvSpPr>
            <p:spPr bwMode="auto">
              <a:xfrm flipV="1">
                <a:off x="1617" y="1229"/>
                <a:ext cx="0" cy="1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38" name="Line 456"/>
              <p:cNvSpPr>
                <a:spLocks noChangeShapeType="1"/>
              </p:cNvSpPr>
              <p:nvPr/>
            </p:nvSpPr>
            <p:spPr bwMode="auto">
              <a:xfrm flipV="1">
                <a:off x="1619" y="1229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39" name="Freeform 457"/>
              <p:cNvSpPr>
                <a:spLocks/>
              </p:cNvSpPr>
              <p:nvPr/>
            </p:nvSpPr>
            <p:spPr bwMode="auto">
              <a:xfrm>
                <a:off x="1617" y="1227"/>
                <a:ext cx="2" cy="2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0 w 10"/>
                  <a:gd name="T5" fmla="*/ 0 h 6"/>
                  <a:gd name="T6" fmla="*/ 0 w 10"/>
                  <a:gd name="T7" fmla="*/ 0 h 6"/>
                  <a:gd name="T8" fmla="*/ 0 w 10"/>
                  <a:gd name="T9" fmla="*/ 0 h 6"/>
                  <a:gd name="T10" fmla="*/ 0 w 10"/>
                  <a:gd name="T11" fmla="*/ 0 h 6"/>
                  <a:gd name="T12" fmla="*/ 0 w 10"/>
                  <a:gd name="T13" fmla="*/ 0 h 6"/>
                  <a:gd name="T14" fmla="*/ 0 w 10"/>
                  <a:gd name="T15" fmla="*/ 0 h 6"/>
                  <a:gd name="T16" fmla="*/ 0 w 10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10" y="4"/>
                    </a:lnTo>
                    <a:lnTo>
                      <a:pt x="10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40" name="Freeform 458"/>
              <p:cNvSpPr>
                <a:spLocks/>
              </p:cNvSpPr>
              <p:nvPr/>
            </p:nvSpPr>
            <p:spPr bwMode="auto">
              <a:xfrm>
                <a:off x="1617" y="1239"/>
                <a:ext cx="2" cy="2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0 w 10"/>
                  <a:gd name="T5" fmla="*/ 0 h 6"/>
                  <a:gd name="T6" fmla="*/ 0 w 10"/>
                  <a:gd name="T7" fmla="*/ 0 h 6"/>
                  <a:gd name="T8" fmla="*/ 0 w 10"/>
                  <a:gd name="T9" fmla="*/ 0 h 6"/>
                  <a:gd name="T10" fmla="*/ 0 w 10"/>
                  <a:gd name="T11" fmla="*/ 0 h 6"/>
                  <a:gd name="T12" fmla="*/ 0 w 10"/>
                  <a:gd name="T13" fmla="*/ 0 h 6"/>
                  <a:gd name="T14" fmla="*/ 0 w 10"/>
                  <a:gd name="T15" fmla="*/ 0 h 6"/>
                  <a:gd name="T16" fmla="*/ 0 w 10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41" name="Line 459"/>
              <p:cNvSpPr>
                <a:spLocks noChangeShapeType="1"/>
              </p:cNvSpPr>
              <p:nvPr/>
            </p:nvSpPr>
            <p:spPr bwMode="auto">
              <a:xfrm flipV="1">
                <a:off x="1605" y="1229"/>
                <a:ext cx="0" cy="1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42" name="Line 460"/>
              <p:cNvSpPr>
                <a:spLocks noChangeShapeType="1"/>
              </p:cNvSpPr>
              <p:nvPr/>
            </p:nvSpPr>
            <p:spPr bwMode="auto">
              <a:xfrm flipV="1">
                <a:off x="1608" y="1229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43" name="Freeform 461"/>
              <p:cNvSpPr>
                <a:spLocks/>
              </p:cNvSpPr>
              <p:nvPr/>
            </p:nvSpPr>
            <p:spPr bwMode="auto">
              <a:xfrm>
                <a:off x="1605" y="1227"/>
                <a:ext cx="3" cy="2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0 h 6"/>
                  <a:gd name="T4" fmla="*/ 0 w 11"/>
                  <a:gd name="T5" fmla="*/ 0 h 6"/>
                  <a:gd name="T6" fmla="*/ 0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  <a:gd name="T12" fmla="*/ 0 w 11"/>
                  <a:gd name="T13" fmla="*/ 0 h 6"/>
                  <a:gd name="T14" fmla="*/ 0 w 11"/>
                  <a:gd name="T15" fmla="*/ 0 h 6"/>
                  <a:gd name="T16" fmla="*/ 0 w 11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1" y="4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11" y="4"/>
                    </a:lnTo>
                    <a:lnTo>
                      <a:pt x="11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44" name="Freeform 462"/>
              <p:cNvSpPr>
                <a:spLocks/>
              </p:cNvSpPr>
              <p:nvPr/>
            </p:nvSpPr>
            <p:spPr bwMode="auto">
              <a:xfrm>
                <a:off x="1605" y="1239"/>
                <a:ext cx="3" cy="2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0 h 6"/>
                  <a:gd name="T4" fmla="*/ 0 w 11"/>
                  <a:gd name="T5" fmla="*/ 0 h 6"/>
                  <a:gd name="T6" fmla="*/ 0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  <a:gd name="T12" fmla="*/ 0 w 11"/>
                  <a:gd name="T13" fmla="*/ 0 h 6"/>
                  <a:gd name="T14" fmla="*/ 0 w 11"/>
                  <a:gd name="T15" fmla="*/ 0 h 6"/>
                  <a:gd name="T16" fmla="*/ 0 w 11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5" y="6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1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45" name="Line 463"/>
              <p:cNvSpPr>
                <a:spLocks noChangeShapeType="1"/>
              </p:cNvSpPr>
              <p:nvPr/>
            </p:nvSpPr>
            <p:spPr bwMode="auto">
              <a:xfrm flipV="1">
                <a:off x="1594" y="1230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46" name="Line 464"/>
              <p:cNvSpPr>
                <a:spLocks noChangeShapeType="1"/>
              </p:cNvSpPr>
              <p:nvPr/>
            </p:nvSpPr>
            <p:spPr bwMode="auto">
              <a:xfrm flipV="1">
                <a:off x="1596" y="1229"/>
                <a:ext cx="0" cy="1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47" name="Freeform 465"/>
              <p:cNvSpPr>
                <a:spLocks/>
              </p:cNvSpPr>
              <p:nvPr/>
            </p:nvSpPr>
            <p:spPr bwMode="auto">
              <a:xfrm>
                <a:off x="1594" y="1227"/>
                <a:ext cx="2" cy="2"/>
              </a:xfrm>
              <a:custGeom>
                <a:avLst/>
                <a:gdLst>
                  <a:gd name="T0" fmla="*/ 0 w 11"/>
                  <a:gd name="T1" fmla="*/ 0 h 5"/>
                  <a:gd name="T2" fmla="*/ 0 w 11"/>
                  <a:gd name="T3" fmla="*/ 0 h 5"/>
                  <a:gd name="T4" fmla="*/ 0 w 11"/>
                  <a:gd name="T5" fmla="*/ 0 h 5"/>
                  <a:gd name="T6" fmla="*/ 0 w 11"/>
                  <a:gd name="T7" fmla="*/ 0 h 5"/>
                  <a:gd name="T8" fmla="*/ 0 w 11"/>
                  <a:gd name="T9" fmla="*/ 0 h 5"/>
                  <a:gd name="T10" fmla="*/ 0 w 11"/>
                  <a:gd name="T11" fmla="*/ 0 h 5"/>
                  <a:gd name="T12" fmla="*/ 0 w 11"/>
                  <a:gd name="T13" fmla="*/ 0 h 5"/>
                  <a:gd name="T14" fmla="*/ 0 w 11"/>
                  <a:gd name="T15" fmla="*/ 0 h 5"/>
                  <a:gd name="T16" fmla="*/ 0 w 11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1" y="5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48" name="Freeform 466"/>
              <p:cNvSpPr>
                <a:spLocks/>
              </p:cNvSpPr>
              <p:nvPr/>
            </p:nvSpPr>
            <p:spPr bwMode="auto">
              <a:xfrm>
                <a:off x="1594" y="1239"/>
                <a:ext cx="2" cy="2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0 w 10"/>
                  <a:gd name="T5" fmla="*/ 0 h 7"/>
                  <a:gd name="T6" fmla="*/ 0 w 10"/>
                  <a:gd name="T7" fmla="*/ 0 h 7"/>
                  <a:gd name="T8" fmla="*/ 0 w 10"/>
                  <a:gd name="T9" fmla="*/ 0 h 7"/>
                  <a:gd name="T10" fmla="*/ 0 w 10"/>
                  <a:gd name="T11" fmla="*/ 0 h 7"/>
                  <a:gd name="T12" fmla="*/ 0 w 10"/>
                  <a:gd name="T13" fmla="*/ 0 h 7"/>
                  <a:gd name="T14" fmla="*/ 0 w 10"/>
                  <a:gd name="T15" fmla="*/ 0 h 7"/>
                  <a:gd name="T16" fmla="*/ 0 w 10"/>
                  <a:gd name="T17" fmla="*/ 0 h 7"/>
                  <a:gd name="T18" fmla="*/ 0 w 10"/>
                  <a:gd name="T19" fmla="*/ 0 h 7"/>
                  <a:gd name="T20" fmla="*/ 0 w 10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49" name="Line 467"/>
              <p:cNvSpPr>
                <a:spLocks noChangeShapeType="1"/>
              </p:cNvSpPr>
              <p:nvPr/>
            </p:nvSpPr>
            <p:spPr bwMode="auto">
              <a:xfrm flipV="1">
                <a:off x="1582" y="1229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50" name="Line 468"/>
              <p:cNvSpPr>
                <a:spLocks noChangeShapeType="1"/>
              </p:cNvSpPr>
              <p:nvPr/>
            </p:nvSpPr>
            <p:spPr bwMode="auto">
              <a:xfrm flipV="1">
                <a:off x="1585" y="1229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51" name="Freeform 469"/>
              <p:cNvSpPr>
                <a:spLocks/>
              </p:cNvSpPr>
              <p:nvPr/>
            </p:nvSpPr>
            <p:spPr bwMode="auto">
              <a:xfrm>
                <a:off x="1582" y="1226"/>
                <a:ext cx="3" cy="2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0 h 6"/>
                  <a:gd name="T4" fmla="*/ 0 w 11"/>
                  <a:gd name="T5" fmla="*/ 0 h 6"/>
                  <a:gd name="T6" fmla="*/ 0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  <a:gd name="T12" fmla="*/ 0 w 11"/>
                  <a:gd name="T13" fmla="*/ 0 h 6"/>
                  <a:gd name="T14" fmla="*/ 0 w 11"/>
                  <a:gd name="T15" fmla="*/ 0 h 6"/>
                  <a:gd name="T16" fmla="*/ 0 w 11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1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52" name="Freeform 470"/>
              <p:cNvSpPr>
                <a:spLocks/>
              </p:cNvSpPr>
              <p:nvPr/>
            </p:nvSpPr>
            <p:spPr bwMode="auto">
              <a:xfrm>
                <a:off x="1582" y="1238"/>
                <a:ext cx="3" cy="2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0 w 10"/>
                  <a:gd name="T5" fmla="*/ 0 h 7"/>
                  <a:gd name="T6" fmla="*/ 0 w 10"/>
                  <a:gd name="T7" fmla="*/ 0 h 7"/>
                  <a:gd name="T8" fmla="*/ 0 w 10"/>
                  <a:gd name="T9" fmla="*/ 0 h 7"/>
                  <a:gd name="T10" fmla="*/ 0 w 10"/>
                  <a:gd name="T11" fmla="*/ 0 h 7"/>
                  <a:gd name="T12" fmla="*/ 0 w 10"/>
                  <a:gd name="T13" fmla="*/ 0 h 7"/>
                  <a:gd name="T14" fmla="*/ 0 w 10"/>
                  <a:gd name="T15" fmla="*/ 0 h 7"/>
                  <a:gd name="T16" fmla="*/ 0 w 10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53" name="Line 471"/>
              <p:cNvSpPr>
                <a:spLocks noChangeShapeType="1"/>
              </p:cNvSpPr>
              <p:nvPr/>
            </p:nvSpPr>
            <p:spPr bwMode="auto">
              <a:xfrm flipV="1">
                <a:off x="1571" y="1229"/>
                <a:ext cx="0" cy="1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54" name="Line 472"/>
              <p:cNvSpPr>
                <a:spLocks noChangeShapeType="1"/>
              </p:cNvSpPr>
              <p:nvPr/>
            </p:nvSpPr>
            <p:spPr bwMode="auto">
              <a:xfrm flipV="1">
                <a:off x="1573" y="1229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55" name="Freeform 473"/>
              <p:cNvSpPr>
                <a:spLocks/>
              </p:cNvSpPr>
              <p:nvPr/>
            </p:nvSpPr>
            <p:spPr bwMode="auto">
              <a:xfrm>
                <a:off x="1571" y="1227"/>
                <a:ext cx="2" cy="2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0 h 6"/>
                  <a:gd name="T4" fmla="*/ 0 w 11"/>
                  <a:gd name="T5" fmla="*/ 0 h 6"/>
                  <a:gd name="T6" fmla="*/ 0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  <a:gd name="T12" fmla="*/ 0 w 11"/>
                  <a:gd name="T13" fmla="*/ 0 h 6"/>
                  <a:gd name="T14" fmla="*/ 0 w 11"/>
                  <a:gd name="T15" fmla="*/ 0 h 6"/>
                  <a:gd name="T16" fmla="*/ 0 w 11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0" y="4"/>
                    </a:lnTo>
                    <a:lnTo>
                      <a:pt x="11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56" name="Freeform 474"/>
              <p:cNvSpPr>
                <a:spLocks/>
              </p:cNvSpPr>
              <p:nvPr/>
            </p:nvSpPr>
            <p:spPr bwMode="auto">
              <a:xfrm>
                <a:off x="1571" y="1239"/>
                <a:ext cx="2" cy="2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0 w 10"/>
                  <a:gd name="T5" fmla="*/ 0 h 6"/>
                  <a:gd name="T6" fmla="*/ 0 w 10"/>
                  <a:gd name="T7" fmla="*/ 0 h 6"/>
                  <a:gd name="T8" fmla="*/ 0 w 10"/>
                  <a:gd name="T9" fmla="*/ 0 h 6"/>
                  <a:gd name="T10" fmla="*/ 0 w 10"/>
                  <a:gd name="T11" fmla="*/ 0 h 6"/>
                  <a:gd name="T12" fmla="*/ 0 w 10"/>
                  <a:gd name="T13" fmla="*/ 0 h 6"/>
                  <a:gd name="T14" fmla="*/ 0 w 10"/>
                  <a:gd name="T15" fmla="*/ 0 h 6"/>
                  <a:gd name="T16" fmla="*/ 0 w 10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5" y="6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57" name="Line 475"/>
              <p:cNvSpPr>
                <a:spLocks noChangeShapeType="1"/>
              </p:cNvSpPr>
              <p:nvPr/>
            </p:nvSpPr>
            <p:spPr bwMode="auto">
              <a:xfrm>
                <a:off x="1557" y="1236"/>
                <a:ext cx="126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839" name="Group 677"/>
            <p:cNvGrpSpPr>
              <a:grpSpLocks/>
            </p:cNvGrpSpPr>
            <p:nvPr/>
          </p:nvGrpSpPr>
          <p:grpSpPr bwMode="auto">
            <a:xfrm>
              <a:off x="1188" y="941"/>
              <a:ext cx="547" cy="415"/>
              <a:chOff x="1188" y="941"/>
              <a:chExt cx="547" cy="415"/>
            </a:xfrm>
          </p:grpSpPr>
          <p:sp>
            <p:nvSpPr>
              <p:cNvPr id="34258" name="Line 477"/>
              <p:cNvSpPr>
                <a:spLocks noChangeShapeType="1"/>
              </p:cNvSpPr>
              <p:nvPr/>
            </p:nvSpPr>
            <p:spPr bwMode="auto">
              <a:xfrm>
                <a:off x="1557" y="1232"/>
                <a:ext cx="126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59" name="Line 478"/>
              <p:cNvSpPr>
                <a:spLocks noChangeShapeType="1"/>
              </p:cNvSpPr>
              <p:nvPr/>
            </p:nvSpPr>
            <p:spPr bwMode="auto">
              <a:xfrm flipV="1">
                <a:off x="1676" y="1062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60" name="Line 479"/>
              <p:cNvSpPr>
                <a:spLocks noChangeShapeType="1"/>
              </p:cNvSpPr>
              <p:nvPr/>
            </p:nvSpPr>
            <p:spPr bwMode="auto">
              <a:xfrm flipV="1">
                <a:off x="1678" y="1062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61" name="Freeform 480"/>
              <p:cNvSpPr>
                <a:spLocks/>
              </p:cNvSpPr>
              <p:nvPr/>
            </p:nvSpPr>
            <p:spPr bwMode="auto">
              <a:xfrm>
                <a:off x="1676" y="1059"/>
                <a:ext cx="2" cy="2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0 w 10"/>
                  <a:gd name="T5" fmla="*/ 0 h 6"/>
                  <a:gd name="T6" fmla="*/ 0 w 10"/>
                  <a:gd name="T7" fmla="*/ 0 h 6"/>
                  <a:gd name="T8" fmla="*/ 0 w 10"/>
                  <a:gd name="T9" fmla="*/ 0 h 6"/>
                  <a:gd name="T10" fmla="*/ 0 w 10"/>
                  <a:gd name="T11" fmla="*/ 0 h 6"/>
                  <a:gd name="T12" fmla="*/ 0 w 10"/>
                  <a:gd name="T13" fmla="*/ 0 h 6"/>
                  <a:gd name="T14" fmla="*/ 0 w 10"/>
                  <a:gd name="T15" fmla="*/ 0 h 6"/>
                  <a:gd name="T16" fmla="*/ 0 w 10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4"/>
                    </a:lnTo>
                    <a:lnTo>
                      <a:pt x="10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62" name="Freeform 481"/>
              <p:cNvSpPr>
                <a:spLocks/>
              </p:cNvSpPr>
              <p:nvPr/>
            </p:nvSpPr>
            <p:spPr bwMode="auto">
              <a:xfrm>
                <a:off x="1676" y="1071"/>
                <a:ext cx="2" cy="3"/>
              </a:xfrm>
              <a:custGeom>
                <a:avLst/>
                <a:gdLst>
                  <a:gd name="T0" fmla="*/ 0 w 10"/>
                  <a:gd name="T1" fmla="*/ 0 h 8"/>
                  <a:gd name="T2" fmla="*/ 0 w 10"/>
                  <a:gd name="T3" fmla="*/ 0 h 8"/>
                  <a:gd name="T4" fmla="*/ 0 w 10"/>
                  <a:gd name="T5" fmla="*/ 0 h 8"/>
                  <a:gd name="T6" fmla="*/ 0 w 10"/>
                  <a:gd name="T7" fmla="*/ 0 h 8"/>
                  <a:gd name="T8" fmla="*/ 0 w 10"/>
                  <a:gd name="T9" fmla="*/ 0 h 8"/>
                  <a:gd name="T10" fmla="*/ 0 w 10"/>
                  <a:gd name="T11" fmla="*/ 0 h 8"/>
                  <a:gd name="T12" fmla="*/ 0 w 10"/>
                  <a:gd name="T13" fmla="*/ 0 h 8"/>
                  <a:gd name="T14" fmla="*/ 0 w 10"/>
                  <a:gd name="T15" fmla="*/ 0 h 8"/>
                  <a:gd name="T16" fmla="*/ 0 w 10"/>
                  <a:gd name="T17" fmla="*/ 0 h 8"/>
                  <a:gd name="T18" fmla="*/ 0 w 10"/>
                  <a:gd name="T19" fmla="*/ 0 h 8"/>
                  <a:gd name="T20" fmla="*/ 0 w 10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63" name="Line 482"/>
              <p:cNvSpPr>
                <a:spLocks noChangeShapeType="1"/>
              </p:cNvSpPr>
              <p:nvPr/>
            </p:nvSpPr>
            <p:spPr bwMode="auto">
              <a:xfrm flipV="1">
                <a:off x="1664" y="1061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64" name="Line 483"/>
              <p:cNvSpPr>
                <a:spLocks noChangeShapeType="1"/>
              </p:cNvSpPr>
              <p:nvPr/>
            </p:nvSpPr>
            <p:spPr bwMode="auto">
              <a:xfrm flipV="1">
                <a:off x="1666" y="1061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65" name="Freeform 484"/>
              <p:cNvSpPr>
                <a:spLocks/>
              </p:cNvSpPr>
              <p:nvPr/>
            </p:nvSpPr>
            <p:spPr bwMode="auto">
              <a:xfrm>
                <a:off x="1664" y="1059"/>
                <a:ext cx="2" cy="2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0 h 6"/>
                  <a:gd name="T4" fmla="*/ 0 w 11"/>
                  <a:gd name="T5" fmla="*/ 0 h 6"/>
                  <a:gd name="T6" fmla="*/ 0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  <a:gd name="T12" fmla="*/ 0 w 11"/>
                  <a:gd name="T13" fmla="*/ 0 h 6"/>
                  <a:gd name="T14" fmla="*/ 0 w 11"/>
                  <a:gd name="T15" fmla="*/ 0 h 6"/>
                  <a:gd name="T16" fmla="*/ 0 w 11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1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1" y="4"/>
                    </a:lnTo>
                    <a:lnTo>
                      <a:pt x="11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66" name="Freeform 485"/>
              <p:cNvSpPr>
                <a:spLocks/>
              </p:cNvSpPr>
              <p:nvPr/>
            </p:nvSpPr>
            <p:spPr bwMode="auto">
              <a:xfrm>
                <a:off x="1664" y="1070"/>
                <a:ext cx="2" cy="3"/>
              </a:xfrm>
              <a:custGeom>
                <a:avLst/>
                <a:gdLst>
                  <a:gd name="T0" fmla="*/ 0 w 11"/>
                  <a:gd name="T1" fmla="*/ 0 h 7"/>
                  <a:gd name="T2" fmla="*/ 0 w 11"/>
                  <a:gd name="T3" fmla="*/ 0 h 7"/>
                  <a:gd name="T4" fmla="*/ 0 w 11"/>
                  <a:gd name="T5" fmla="*/ 0 h 7"/>
                  <a:gd name="T6" fmla="*/ 0 w 11"/>
                  <a:gd name="T7" fmla="*/ 0 h 7"/>
                  <a:gd name="T8" fmla="*/ 0 w 11"/>
                  <a:gd name="T9" fmla="*/ 0 h 7"/>
                  <a:gd name="T10" fmla="*/ 0 w 11"/>
                  <a:gd name="T11" fmla="*/ 0 h 7"/>
                  <a:gd name="T12" fmla="*/ 0 w 11"/>
                  <a:gd name="T13" fmla="*/ 0 h 7"/>
                  <a:gd name="T14" fmla="*/ 0 w 11"/>
                  <a:gd name="T15" fmla="*/ 0 h 7"/>
                  <a:gd name="T16" fmla="*/ 0 w 11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3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1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67" name="Line 486"/>
              <p:cNvSpPr>
                <a:spLocks noChangeShapeType="1"/>
              </p:cNvSpPr>
              <p:nvPr/>
            </p:nvSpPr>
            <p:spPr bwMode="auto">
              <a:xfrm flipV="1">
                <a:off x="1652" y="1061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68" name="Line 487"/>
              <p:cNvSpPr>
                <a:spLocks noChangeShapeType="1"/>
              </p:cNvSpPr>
              <p:nvPr/>
            </p:nvSpPr>
            <p:spPr bwMode="auto">
              <a:xfrm flipV="1">
                <a:off x="1654" y="1061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69" name="Freeform 488"/>
              <p:cNvSpPr>
                <a:spLocks/>
              </p:cNvSpPr>
              <p:nvPr/>
            </p:nvSpPr>
            <p:spPr bwMode="auto">
              <a:xfrm>
                <a:off x="1652" y="1059"/>
                <a:ext cx="3" cy="2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0 h 6"/>
                  <a:gd name="T4" fmla="*/ 0 w 11"/>
                  <a:gd name="T5" fmla="*/ 0 h 6"/>
                  <a:gd name="T6" fmla="*/ 0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  <a:gd name="T12" fmla="*/ 0 w 11"/>
                  <a:gd name="T13" fmla="*/ 0 h 6"/>
                  <a:gd name="T14" fmla="*/ 0 w 11"/>
                  <a:gd name="T15" fmla="*/ 0 h 6"/>
                  <a:gd name="T16" fmla="*/ 0 w 11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70" name="Freeform 489"/>
              <p:cNvSpPr>
                <a:spLocks/>
              </p:cNvSpPr>
              <p:nvPr/>
            </p:nvSpPr>
            <p:spPr bwMode="auto">
              <a:xfrm>
                <a:off x="1652" y="1070"/>
                <a:ext cx="2" cy="2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0 w 10"/>
                  <a:gd name="T5" fmla="*/ 0 h 7"/>
                  <a:gd name="T6" fmla="*/ 0 w 10"/>
                  <a:gd name="T7" fmla="*/ 0 h 7"/>
                  <a:gd name="T8" fmla="*/ 0 w 10"/>
                  <a:gd name="T9" fmla="*/ 0 h 7"/>
                  <a:gd name="T10" fmla="*/ 0 w 10"/>
                  <a:gd name="T11" fmla="*/ 0 h 7"/>
                  <a:gd name="T12" fmla="*/ 0 w 10"/>
                  <a:gd name="T13" fmla="*/ 0 h 7"/>
                  <a:gd name="T14" fmla="*/ 0 w 10"/>
                  <a:gd name="T15" fmla="*/ 0 h 7"/>
                  <a:gd name="T16" fmla="*/ 0 w 10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71" name="Line 490"/>
              <p:cNvSpPr>
                <a:spLocks noChangeShapeType="1"/>
              </p:cNvSpPr>
              <p:nvPr/>
            </p:nvSpPr>
            <p:spPr bwMode="auto">
              <a:xfrm flipV="1">
                <a:off x="1640" y="1061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72" name="Line 491"/>
              <p:cNvSpPr>
                <a:spLocks noChangeShapeType="1"/>
              </p:cNvSpPr>
              <p:nvPr/>
            </p:nvSpPr>
            <p:spPr bwMode="auto">
              <a:xfrm flipV="1">
                <a:off x="1643" y="1061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73" name="Freeform 492"/>
              <p:cNvSpPr>
                <a:spLocks/>
              </p:cNvSpPr>
              <p:nvPr/>
            </p:nvSpPr>
            <p:spPr bwMode="auto">
              <a:xfrm>
                <a:off x="1640" y="1059"/>
                <a:ext cx="3" cy="2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0 h 6"/>
                  <a:gd name="T4" fmla="*/ 0 w 11"/>
                  <a:gd name="T5" fmla="*/ 0 h 6"/>
                  <a:gd name="T6" fmla="*/ 0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  <a:gd name="T12" fmla="*/ 0 w 11"/>
                  <a:gd name="T13" fmla="*/ 0 h 6"/>
                  <a:gd name="T14" fmla="*/ 0 w 11"/>
                  <a:gd name="T15" fmla="*/ 0 h 6"/>
                  <a:gd name="T16" fmla="*/ 0 w 11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74" name="Freeform 493"/>
              <p:cNvSpPr>
                <a:spLocks/>
              </p:cNvSpPr>
              <p:nvPr/>
            </p:nvSpPr>
            <p:spPr bwMode="auto">
              <a:xfrm>
                <a:off x="1640" y="1070"/>
                <a:ext cx="3" cy="2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0 w 10"/>
                  <a:gd name="T5" fmla="*/ 0 h 7"/>
                  <a:gd name="T6" fmla="*/ 0 w 10"/>
                  <a:gd name="T7" fmla="*/ 0 h 7"/>
                  <a:gd name="T8" fmla="*/ 0 w 10"/>
                  <a:gd name="T9" fmla="*/ 0 h 7"/>
                  <a:gd name="T10" fmla="*/ 0 w 10"/>
                  <a:gd name="T11" fmla="*/ 0 h 7"/>
                  <a:gd name="T12" fmla="*/ 0 w 10"/>
                  <a:gd name="T13" fmla="*/ 0 h 7"/>
                  <a:gd name="T14" fmla="*/ 0 w 10"/>
                  <a:gd name="T15" fmla="*/ 0 h 7"/>
                  <a:gd name="T16" fmla="*/ 0 w 10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75" name="Line 494"/>
              <p:cNvSpPr>
                <a:spLocks noChangeShapeType="1"/>
              </p:cNvSpPr>
              <p:nvPr/>
            </p:nvSpPr>
            <p:spPr bwMode="auto">
              <a:xfrm flipV="1">
                <a:off x="1628" y="1062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76" name="Line 495"/>
              <p:cNvSpPr>
                <a:spLocks noChangeShapeType="1"/>
              </p:cNvSpPr>
              <p:nvPr/>
            </p:nvSpPr>
            <p:spPr bwMode="auto">
              <a:xfrm flipV="1">
                <a:off x="1631" y="1062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77" name="Freeform 496"/>
              <p:cNvSpPr>
                <a:spLocks/>
              </p:cNvSpPr>
              <p:nvPr/>
            </p:nvSpPr>
            <p:spPr bwMode="auto">
              <a:xfrm>
                <a:off x="1628" y="1059"/>
                <a:ext cx="3" cy="2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0 w 10"/>
                  <a:gd name="T5" fmla="*/ 0 h 6"/>
                  <a:gd name="T6" fmla="*/ 0 w 10"/>
                  <a:gd name="T7" fmla="*/ 0 h 6"/>
                  <a:gd name="T8" fmla="*/ 0 w 10"/>
                  <a:gd name="T9" fmla="*/ 0 h 6"/>
                  <a:gd name="T10" fmla="*/ 0 w 10"/>
                  <a:gd name="T11" fmla="*/ 0 h 6"/>
                  <a:gd name="T12" fmla="*/ 0 w 10"/>
                  <a:gd name="T13" fmla="*/ 0 h 6"/>
                  <a:gd name="T14" fmla="*/ 0 w 10"/>
                  <a:gd name="T15" fmla="*/ 0 h 6"/>
                  <a:gd name="T16" fmla="*/ 0 w 10"/>
                  <a:gd name="T17" fmla="*/ 0 h 6"/>
                  <a:gd name="T18" fmla="*/ 0 w 10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9" y="4"/>
                    </a:lnTo>
                    <a:lnTo>
                      <a:pt x="10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78" name="Freeform 497"/>
              <p:cNvSpPr>
                <a:spLocks/>
              </p:cNvSpPr>
              <p:nvPr/>
            </p:nvSpPr>
            <p:spPr bwMode="auto">
              <a:xfrm>
                <a:off x="1628" y="1071"/>
                <a:ext cx="3" cy="3"/>
              </a:xfrm>
              <a:custGeom>
                <a:avLst/>
                <a:gdLst>
                  <a:gd name="T0" fmla="*/ 0 w 9"/>
                  <a:gd name="T1" fmla="*/ 0 h 8"/>
                  <a:gd name="T2" fmla="*/ 0 w 9"/>
                  <a:gd name="T3" fmla="*/ 0 h 8"/>
                  <a:gd name="T4" fmla="*/ 0 w 9"/>
                  <a:gd name="T5" fmla="*/ 0 h 8"/>
                  <a:gd name="T6" fmla="*/ 0 w 9"/>
                  <a:gd name="T7" fmla="*/ 0 h 8"/>
                  <a:gd name="T8" fmla="*/ 0 w 9"/>
                  <a:gd name="T9" fmla="*/ 0 h 8"/>
                  <a:gd name="T10" fmla="*/ 0 w 9"/>
                  <a:gd name="T11" fmla="*/ 0 h 8"/>
                  <a:gd name="T12" fmla="*/ 0 w 9"/>
                  <a:gd name="T13" fmla="*/ 0 h 8"/>
                  <a:gd name="T14" fmla="*/ 0 w 9"/>
                  <a:gd name="T15" fmla="*/ 0 h 8"/>
                  <a:gd name="T16" fmla="*/ 0 w 9"/>
                  <a:gd name="T17" fmla="*/ 0 h 8"/>
                  <a:gd name="T18" fmla="*/ 0 w 9"/>
                  <a:gd name="T19" fmla="*/ 0 h 8"/>
                  <a:gd name="T20" fmla="*/ 0 w 9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9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79" name="Line 498"/>
              <p:cNvSpPr>
                <a:spLocks noChangeShapeType="1"/>
              </p:cNvSpPr>
              <p:nvPr/>
            </p:nvSpPr>
            <p:spPr bwMode="auto">
              <a:xfrm flipV="1">
                <a:off x="1616" y="1062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80" name="Line 499"/>
              <p:cNvSpPr>
                <a:spLocks noChangeShapeType="1"/>
              </p:cNvSpPr>
              <p:nvPr/>
            </p:nvSpPr>
            <p:spPr bwMode="auto">
              <a:xfrm flipV="1">
                <a:off x="1619" y="1062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81" name="Freeform 500"/>
              <p:cNvSpPr>
                <a:spLocks/>
              </p:cNvSpPr>
              <p:nvPr/>
            </p:nvSpPr>
            <p:spPr bwMode="auto">
              <a:xfrm>
                <a:off x="1616" y="1059"/>
                <a:ext cx="3" cy="2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0 w 10"/>
                  <a:gd name="T5" fmla="*/ 0 h 6"/>
                  <a:gd name="T6" fmla="*/ 0 w 10"/>
                  <a:gd name="T7" fmla="*/ 0 h 6"/>
                  <a:gd name="T8" fmla="*/ 0 w 10"/>
                  <a:gd name="T9" fmla="*/ 0 h 6"/>
                  <a:gd name="T10" fmla="*/ 0 w 10"/>
                  <a:gd name="T11" fmla="*/ 0 h 6"/>
                  <a:gd name="T12" fmla="*/ 0 w 10"/>
                  <a:gd name="T13" fmla="*/ 0 h 6"/>
                  <a:gd name="T14" fmla="*/ 0 w 10"/>
                  <a:gd name="T15" fmla="*/ 0 h 6"/>
                  <a:gd name="T16" fmla="*/ 0 w 10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9" y="4"/>
                    </a:lnTo>
                    <a:lnTo>
                      <a:pt x="10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82" name="Freeform 501"/>
              <p:cNvSpPr>
                <a:spLocks/>
              </p:cNvSpPr>
              <p:nvPr/>
            </p:nvSpPr>
            <p:spPr bwMode="auto">
              <a:xfrm>
                <a:off x="1616" y="1071"/>
                <a:ext cx="3" cy="3"/>
              </a:xfrm>
              <a:custGeom>
                <a:avLst/>
                <a:gdLst>
                  <a:gd name="T0" fmla="*/ 0 w 9"/>
                  <a:gd name="T1" fmla="*/ 0 h 8"/>
                  <a:gd name="T2" fmla="*/ 0 w 9"/>
                  <a:gd name="T3" fmla="*/ 0 h 8"/>
                  <a:gd name="T4" fmla="*/ 0 w 9"/>
                  <a:gd name="T5" fmla="*/ 0 h 8"/>
                  <a:gd name="T6" fmla="*/ 0 w 9"/>
                  <a:gd name="T7" fmla="*/ 0 h 8"/>
                  <a:gd name="T8" fmla="*/ 0 w 9"/>
                  <a:gd name="T9" fmla="*/ 0 h 8"/>
                  <a:gd name="T10" fmla="*/ 0 w 9"/>
                  <a:gd name="T11" fmla="*/ 0 h 8"/>
                  <a:gd name="T12" fmla="*/ 0 w 9"/>
                  <a:gd name="T13" fmla="*/ 0 h 8"/>
                  <a:gd name="T14" fmla="*/ 0 w 9"/>
                  <a:gd name="T15" fmla="*/ 0 h 8"/>
                  <a:gd name="T16" fmla="*/ 0 w 9"/>
                  <a:gd name="T17" fmla="*/ 0 h 8"/>
                  <a:gd name="T18" fmla="*/ 0 w 9"/>
                  <a:gd name="T19" fmla="*/ 0 h 8"/>
                  <a:gd name="T20" fmla="*/ 0 w 9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8" y="3"/>
                    </a:lnTo>
                    <a:lnTo>
                      <a:pt x="9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83" name="Line 502"/>
              <p:cNvSpPr>
                <a:spLocks noChangeShapeType="1"/>
              </p:cNvSpPr>
              <p:nvPr/>
            </p:nvSpPr>
            <p:spPr bwMode="auto">
              <a:xfrm flipV="1">
                <a:off x="1605" y="1062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84" name="Line 503"/>
              <p:cNvSpPr>
                <a:spLocks noChangeShapeType="1"/>
              </p:cNvSpPr>
              <p:nvPr/>
            </p:nvSpPr>
            <p:spPr bwMode="auto">
              <a:xfrm flipV="1">
                <a:off x="1608" y="1062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85" name="Freeform 504"/>
              <p:cNvSpPr>
                <a:spLocks/>
              </p:cNvSpPr>
              <p:nvPr/>
            </p:nvSpPr>
            <p:spPr bwMode="auto">
              <a:xfrm>
                <a:off x="1605" y="1059"/>
                <a:ext cx="3" cy="2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0 w 10"/>
                  <a:gd name="T5" fmla="*/ 0 h 6"/>
                  <a:gd name="T6" fmla="*/ 0 w 10"/>
                  <a:gd name="T7" fmla="*/ 0 h 6"/>
                  <a:gd name="T8" fmla="*/ 0 w 10"/>
                  <a:gd name="T9" fmla="*/ 0 h 6"/>
                  <a:gd name="T10" fmla="*/ 0 w 10"/>
                  <a:gd name="T11" fmla="*/ 0 h 6"/>
                  <a:gd name="T12" fmla="*/ 0 w 10"/>
                  <a:gd name="T13" fmla="*/ 0 h 6"/>
                  <a:gd name="T14" fmla="*/ 0 w 10"/>
                  <a:gd name="T15" fmla="*/ 0 h 6"/>
                  <a:gd name="T16" fmla="*/ 0 w 10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0" y="4"/>
                    </a:lnTo>
                    <a:lnTo>
                      <a:pt x="10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86" name="Freeform 505"/>
              <p:cNvSpPr>
                <a:spLocks/>
              </p:cNvSpPr>
              <p:nvPr/>
            </p:nvSpPr>
            <p:spPr bwMode="auto">
              <a:xfrm>
                <a:off x="1605" y="1071"/>
                <a:ext cx="3" cy="3"/>
              </a:xfrm>
              <a:custGeom>
                <a:avLst/>
                <a:gdLst>
                  <a:gd name="T0" fmla="*/ 0 w 10"/>
                  <a:gd name="T1" fmla="*/ 0 h 8"/>
                  <a:gd name="T2" fmla="*/ 0 w 10"/>
                  <a:gd name="T3" fmla="*/ 0 h 8"/>
                  <a:gd name="T4" fmla="*/ 0 w 10"/>
                  <a:gd name="T5" fmla="*/ 0 h 8"/>
                  <a:gd name="T6" fmla="*/ 0 w 10"/>
                  <a:gd name="T7" fmla="*/ 0 h 8"/>
                  <a:gd name="T8" fmla="*/ 0 w 10"/>
                  <a:gd name="T9" fmla="*/ 0 h 8"/>
                  <a:gd name="T10" fmla="*/ 0 w 10"/>
                  <a:gd name="T11" fmla="*/ 0 h 8"/>
                  <a:gd name="T12" fmla="*/ 0 w 10"/>
                  <a:gd name="T13" fmla="*/ 0 h 8"/>
                  <a:gd name="T14" fmla="*/ 0 w 10"/>
                  <a:gd name="T15" fmla="*/ 0 h 8"/>
                  <a:gd name="T16" fmla="*/ 0 w 10"/>
                  <a:gd name="T17" fmla="*/ 0 h 8"/>
                  <a:gd name="T18" fmla="*/ 0 w 10"/>
                  <a:gd name="T19" fmla="*/ 0 h 8"/>
                  <a:gd name="T20" fmla="*/ 0 w 10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87" name="Line 506"/>
              <p:cNvSpPr>
                <a:spLocks noChangeShapeType="1"/>
              </p:cNvSpPr>
              <p:nvPr/>
            </p:nvSpPr>
            <p:spPr bwMode="auto">
              <a:xfrm flipV="1">
                <a:off x="1593" y="1062"/>
                <a:ext cx="0" cy="1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88" name="Line 507"/>
              <p:cNvSpPr>
                <a:spLocks noChangeShapeType="1"/>
              </p:cNvSpPr>
              <p:nvPr/>
            </p:nvSpPr>
            <p:spPr bwMode="auto">
              <a:xfrm flipV="1">
                <a:off x="1596" y="1062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89" name="Freeform 508"/>
              <p:cNvSpPr>
                <a:spLocks/>
              </p:cNvSpPr>
              <p:nvPr/>
            </p:nvSpPr>
            <p:spPr bwMode="auto">
              <a:xfrm>
                <a:off x="1593" y="1060"/>
                <a:ext cx="3" cy="2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0 w 10"/>
                  <a:gd name="T5" fmla="*/ 0 h 6"/>
                  <a:gd name="T6" fmla="*/ 0 w 10"/>
                  <a:gd name="T7" fmla="*/ 0 h 6"/>
                  <a:gd name="T8" fmla="*/ 0 w 10"/>
                  <a:gd name="T9" fmla="*/ 0 h 6"/>
                  <a:gd name="T10" fmla="*/ 0 w 10"/>
                  <a:gd name="T11" fmla="*/ 0 h 6"/>
                  <a:gd name="T12" fmla="*/ 0 w 10"/>
                  <a:gd name="T13" fmla="*/ 0 h 6"/>
                  <a:gd name="T14" fmla="*/ 0 w 10"/>
                  <a:gd name="T15" fmla="*/ 0 h 6"/>
                  <a:gd name="T16" fmla="*/ 0 w 10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0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90" name="Freeform 509"/>
              <p:cNvSpPr>
                <a:spLocks/>
              </p:cNvSpPr>
              <p:nvPr/>
            </p:nvSpPr>
            <p:spPr bwMode="auto">
              <a:xfrm>
                <a:off x="1593" y="1072"/>
                <a:ext cx="3" cy="2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0 w 10"/>
                  <a:gd name="T5" fmla="*/ 0 h 7"/>
                  <a:gd name="T6" fmla="*/ 0 w 10"/>
                  <a:gd name="T7" fmla="*/ 0 h 7"/>
                  <a:gd name="T8" fmla="*/ 0 w 10"/>
                  <a:gd name="T9" fmla="*/ 0 h 7"/>
                  <a:gd name="T10" fmla="*/ 0 w 10"/>
                  <a:gd name="T11" fmla="*/ 0 h 7"/>
                  <a:gd name="T12" fmla="*/ 0 w 10"/>
                  <a:gd name="T13" fmla="*/ 0 h 7"/>
                  <a:gd name="T14" fmla="*/ 0 w 10"/>
                  <a:gd name="T15" fmla="*/ 0 h 7"/>
                  <a:gd name="T16" fmla="*/ 0 w 10"/>
                  <a:gd name="T17" fmla="*/ 0 h 7"/>
                  <a:gd name="T18" fmla="*/ 0 w 10"/>
                  <a:gd name="T19" fmla="*/ 0 h 7"/>
                  <a:gd name="T20" fmla="*/ 0 w 10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91" name="Line 510"/>
              <p:cNvSpPr>
                <a:spLocks noChangeShapeType="1"/>
              </p:cNvSpPr>
              <p:nvPr/>
            </p:nvSpPr>
            <p:spPr bwMode="auto">
              <a:xfrm flipV="1">
                <a:off x="1582" y="1061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92" name="Line 511"/>
              <p:cNvSpPr>
                <a:spLocks noChangeShapeType="1"/>
              </p:cNvSpPr>
              <p:nvPr/>
            </p:nvSpPr>
            <p:spPr bwMode="auto">
              <a:xfrm flipV="1">
                <a:off x="1584" y="1061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93" name="Freeform 512"/>
              <p:cNvSpPr>
                <a:spLocks/>
              </p:cNvSpPr>
              <p:nvPr/>
            </p:nvSpPr>
            <p:spPr bwMode="auto">
              <a:xfrm>
                <a:off x="1582" y="1059"/>
                <a:ext cx="2" cy="2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0 h 6"/>
                  <a:gd name="T4" fmla="*/ 0 w 11"/>
                  <a:gd name="T5" fmla="*/ 0 h 6"/>
                  <a:gd name="T6" fmla="*/ 0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  <a:gd name="T12" fmla="*/ 0 w 11"/>
                  <a:gd name="T13" fmla="*/ 0 h 6"/>
                  <a:gd name="T14" fmla="*/ 0 w 11"/>
                  <a:gd name="T15" fmla="*/ 0 h 6"/>
                  <a:gd name="T16" fmla="*/ 0 w 11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1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1" y="4"/>
                    </a:lnTo>
                    <a:lnTo>
                      <a:pt x="11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94" name="Freeform 513"/>
              <p:cNvSpPr>
                <a:spLocks/>
              </p:cNvSpPr>
              <p:nvPr/>
            </p:nvSpPr>
            <p:spPr bwMode="auto">
              <a:xfrm>
                <a:off x="1582" y="1070"/>
                <a:ext cx="2" cy="3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0 w 10"/>
                  <a:gd name="T5" fmla="*/ 0 h 7"/>
                  <a:gd name="T6" fmla="*/ 0 w 10"/>
                  <a:gd name="T7" fmla="*/ 0 h 7"/>
                  <a:gd name="T8" fmla="*/ 0 w 10"/>
                  <a:gd name="T9" fmla="*/ 0 h 7"/>
                  <a:gd name="T10" fmla="*/ 0 w 10"/>
                  <a:gd name="T11" fmla="*/ 0 h 7"/>
                  <a:gd name="T12" fmla="*/ 0 w 10"/>
                  <a:gd name="T13" fmla="*/ 0 h 7"/>
                  <a:gd name="T14" fmla="*/ 0 w 10"/>
                  <a:gd name="T15" fmla="*/ 0 h 7"/>
                  <a:gd name="T16" fmla="*/ 0 w 10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3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95" name="Line 514"/>
              <p:cNvSpPr>
                <a:spLocks noChangeShapeType="1"/>
              </p:cNvSpPr>
              <p:nvPr/>
            </p:nvSpPr>
            <p:spPr bwMode="auto">
              <a:xfrm flipV="1">
                <a:off x="1570" y="1062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96" name="Line 515"/>
              <p:cNvSpPr>
                <a:spLocks noChangeShapeType="1"/>
              </p:cNvSpPr>
              <p:nvPr/>
            </p:nvSpPr>
            <p:spPr bwMode="auto">
              <a:xfrm flipV="1">
                <a:off x="1573" y="1062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97" name="Freeform 516"/>
              <p:cNvSpPr>
                <a:spLocks/>
              </p:cNvSpPr>
              <p:nvPr/>
            </p:nvSpPr>
            <p:spPr bwMode="auto">
              <a:xfrm>
                <a:off x="1570" y="1059"/>
                <a:ext cx="3" cy="2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0 h 6"/>
                  <a:gd name="T4" fmla="*/ 0 w 11"/>
                  <a:gd name="T5" fmla="*/ 0 h 6"/>
                  <a:gd name="T6" fmla="*/ 0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  <a:gd name="T12" fmla="*/ 0 w 11"/>
                  <a:gd name="T13" fmla="*/ 0 h 6"/>
                  <a:gd name="T14" fmla="*/ 0 w 11"/>
                  <a:gd name="T15" fmla="*/ 0 h 6"/>
                  <a:gd name="T16" fmla="*/ 0 w 11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4"/>
                    </a:lnTo>
                    <a:lnTo>
                      <a:pt x="11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98" name="Freeform 517"/>
              <p:cNvSpPr>
                <a:spLocks/>
              </p:cNvSpPr>
              <p:nvPr/>
            </p:nvSpPr>
            <p:spPr bwMode="auto">
              <a:xfrm>
                <a:off x="1570" y="1071"/>
                <a:ext cx="3" cy="3"/>
              </a:xfrm>
              <a:custGeom>
                <a:avLst/>
                <a:gdLst>
                  <a:gd name="T0" fmla="*/ 0 w 10"/>
                  <a:gd name="T1" fmla="*/ 0 h 8"/>
                  <a:gd name="T2" fmla="*/ 0 w 10"/>
                  <a:gd name="T3" fmla="*/ 0 h 8"/>
                  <a:gd name="T4" fmla="*/ 0 w 10"/>
                  <a:gd name="T5" fmla="*/ 0 h 8"/>
                  <a:gd name="T6" fmla="*/ 0 w 10"/>
                  <a:gd name="T7" fmla="*/ 0 h 8"/>
                  <a:gd name="T8" fmla="*/ 0 w 10"/>
                  <a:gd name="T9" fmla="*/ 0 h 8"/>
                  <a:gd name="T10" fmla="*/ 0 w 10"/>
                  <a:gd name="T11" fmla="*/ 0 h 8"/>
                  <a:gd name="T12" fmla="*/ 0 w 10"/>
                  <a:gd name="T13" fmla="*/ 0 h 8"/>
                  <a:gd name="T14" fmla="*/ 0 w 10"/>
                  <a:gd name="T15" fmla="*/ 0 h 8"/>
                  <a:gd name="T16" fmla="*/ 0 w 10"/>
                  <a:gd name="T17" fmla="*/ 0 h 8"/>
                  <a:gd name="T18" fmla="*/ 0 w 10"/>
                  <a:gd name="T19" fmla="*/ 0 h 8"/>
                  <a:gd name="T20" fmla="*/ 0 w 10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99" name="Line 518"/>
              <p:cNvSpPr>
                <a:spLocks noChangeShapeType="1"/>
              </p:cNvSpPr>
              <p:nvPr/>
            </p:nvSpPr>
            <p:spPr bwMode="auto">
              <a:xfrm>
                <a:off x="1557" y="1069"/>
                <a:ext cx="126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00" name="Line 519"/>
              <p:cNvSpPr>
                <a:spLocks noChangeShapeType="1"/>
              </p:cNvSpPr>
              <p:nvPr/>
            </p:nvSpPr>
            <p:spPr bwMode="auto">
              <a:xfrm>
                <a:off x="1557" y="1065"/>
                <a:ext cx="126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01" name="Freeform 520"/>
              <p:cNvSpPr>
                <a:spLocks/>
              </p:cNvSpPr>
              <p:nvPr/>
            </p:nvSpPr>
            <p:spPr bwMode="auto">
              <a:xfrm>
                <a:off x="1540" y="1160"/>
                <a:ext cx="15" cy="5"/>
              </a:xfrm>
              <a:custGeom>
                <a:avLst/>
                <a:gdLst>
                  <a:gd name="T0" fmla="*/ 0 w 59"/>
                  <a:gd name="T1" fmla="*/ 0 h 14"/>
                  <a:gd name="T2" fmla="*/ 0 w 59"/>
                  <a:gd name="T3" fmla="*/ 0 h 14"/>
                  <a:gd name="T4" fmla="*/ 0 w 59"/>
                  <a:gd name="T5" fmla="*/ 0 h 14"/>
                  <a:gd name="T6" fmla="*/ 0 w 59"/>
                  <a:gd name="T7" fmla="*/ 0 h 14"/>
                  <a:gd name="T8" fmla="*/ 0 w 59"/>
                  <a:gd name="T9" fmla="*/ 0 h 14"/>
                  <a:gd name="T10" fmla="*/ 0 w 59"/>
                  <a:gd name="T11" fmla="*/ 0 h 14"/>
                  <a:gd name="T12" fmla="*/ 0 w 59"/>
                  <a:gd name="T13" fmla="*/ 0 h 14"/>
                  <a:gd name="T14" fmla="*/ 0 w 59"/>
                  <a:gd name="T15" fmla="*/ 0 h 14"/>
                  <a:gd name="T16" fmla="*/ 0 w 59"/>
                  <a:gd name="T17" fmla="*/ 0 h 14"/>
                  <a:gd name="T18" fmla="*/ 0 w 59"/>
                  <a:gd name="T19" fmla="*/ 0 h 14"/>
                  <a:gd name="T20" fmla="*/ 0 w 59"/>
                  <a:gd name="T21" fmla="*/ 0 h 14"/>
                  <a:gd name="T22" fmla="*/ 0 w 59"/>
                  <a:gd name="T23" fmla="*/ 0 h 14"/>
                  <a:gd name="T24" fmla="*/ 0 w 59"/>
                  <a:gd name="T25" fmla="*/ 0 h 14"/>
                  <a:gd name="T26" fmla="*/ 0 w 59"/>
                  <a:gd name="T27" fmla="*/ 0 h 14"/>
                  <a:gd name="T28" fmla="*/ 0 w 59"/>
                  <a:gd name="T29" fmla="*/ 0 h 14"/>
                  <a:gd name="T30" fmla="*/ 0 w 59"/>
                  <a:gd name="T31" fmla="*/ 0 h 14"/>
                  <a:gd name="T32" fmla="*/ 0 w 59"/>
                  <a:gd name="T33" fmla="*/ 0 h 14"/>
                  <a:gd name="T34" fmla="*/ 0 w 59"/>
                  <a:gd name="T35" fmla="*/ 0 h 14"/>
                  <a:gd name="T36" fmla="*/ 0 w 59"/>
                  <a:gd name="T37" fmla="*/ 0 h 14"/>
                  <a:gd name="T38" fmla="*/ 0 w 59"/>
                  <a:gd name="T39" fmla="*/ 0 h 14"/>
                  <a:gd name="T40" fmla="*/ 0 w 59"/>
                  <a:gd name="T41" fmla="*/ 0 h 14"/>
                  <a:gd name="T42" fmla="*/ 0 w 59"/>
                  <a:gd name="T43" fmla="*/ 0 h 14"/>
                  <a:gd name="T44" fmla="*/ 0 w 59"/>
                  <a:gd name="T45" fmla="*/ 0 h 14"/>
                  <a:gd name="T46" fmla="*/ 0 w 59"/>
                  <a:gd name="T47" fmla="*/ 0 h 14"/>
                  <a:gd name="T48" fmla="*/ 0 w 59"/>
                  <a:gd name="T49" fmla="*/ 0 h 14"/>
                  <a:gd name="T50" fmla="*/ 0 w 59"/>
                  <a:gd name="T51" fmla="*/ 0 h 14"/>
                  <a:gd name="T52" fmla="*/ 0 w 59"/>
                  <a:gd name="T53" fmla="*/ 0 h 14"/>
                  <a:gd name="T54" fmla="*/ 0 w 59"/>
                  <a:gd name="T55" fmla="*/ 0 h 14"/>
                  <a:gd name="T56" fmla="*/ 0 w 59"/>
                  <a:gd name="T57" fmla="*/ 0 h 1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14">
                    <a:moveTo>
                      <a:pt x="5" y="14"/>
                    </a:moveTo>
                    <a:lnTo>
                      <a:pt x="4" y="14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1"/>
                    </a:lnTo>
                    <a:lnTo>
                      <a:pt x="57" y="3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59" y="8"/>
                    </a:lnTo>
                    <a:lnTo>
                      <a:pt x="58" y="9"/>
                    </a:lnTo>
                    <a:lnTo>
                      <a:pt x="58" y="11"/>
                    </a:lnTo>
                    <a:lnTo>
                      <a:pt x="57" y="13"/>
                    </a:lnTo>
                    <a:lnTo>
                      <a:pt x="55" y="14"/>
                    </a:lnTo>
                    <a:lnTo>
                      <a:pt x="52" y="14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02" name="Line 521"/>
              <p:cNvSpPr>
                <a:spLocks noChangeShapeType="1"/>
              </p:cNvSpPr>
              <p:nvPr/>
            </p:nvSpPr>
            <p:spPr bwMode="auto">
              <a:xfrm>
                <a:off x="1542" y="1165"/>
                <a:ext cx="11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03" name="Freeform 522"/>
              <p:cNvSpPr>
                <a:spLocks/>
              </p:cNvSpPr>
              <p:nvPr/>
            </p:nvSpPr>
            <p:spPr bwMode="auto">
              <a:xfrm>
                <a:off x="1540" y="1155"/>
                <a:ext cx="15" cy="5"/>
              </a:xfrm>
              <a:custGeom>
                <a:avLst/>
                <a:gdLst>
                  <a:gd name="T0" fmla="*/ 0 w 59"/>
                  <a:gd name="T1" fmla="*/ 0 h 15"/>
                  <a:gd name="T2" fmla="*/ 0 w 59"/>
                  <a:gd name="T3" fmla="*/ 0 h 15"/>
                  <a:gd name="T4" fmla="*/ 0 w 59"/>
                  <a:gd name="T5" fmla="*/ 0 h 15"/>
                  <a:gd name="T6" fmla="*/ 0 w 59"/>
                  <a:gd name="T7" fmla="*/ 0 h 15"/>
                  <a:gd name="T8" fmla="*/ 0 w 59"/>
                  <a:gd name="T9" fmla="*/ 0 h 15"/>
                  <a:gd name="T10" fmla="*/ 0 w 59"/>
                  <a:gd name="T11" fmla="*/ 0 h 15"/>
                  <a:gd name="T12" fmla="*/ 0 w 59"/>
                  <a:gd name="T13" fmla="*/ 0 h 15"/>
                  <a:gd name="T14" fmla="*/ 0 w 59"/>
                  <a:gd name="T15" fmla="*/ 0 h 15"/>
                  <a:gd name="T16" fmla="*/ 0 w 59"/>
                  <a:gd name="T17" fmla="*/ 0 h 15"/>
                  <a:gd name="T18" fmla="*/ 0 w 59"/>
                  <a:gd name="T19" fmla="*/ 0 h 15"/>
                  <a:gd name="T20" fmla="*/ 0 w 59"/>
                  <a:gd name="T21" fmla="*/ 0 h 15"/>
                  <a:gd name="T22" fmla="*/ 0 w 59"/>
                  <a:gd name="T23" fmla="*/ 0 h 15"/>
                  <a:gd name="T24" fmla="*/ 0 w 59"/>
                  <a:gd name="T25" fmla="*/ 0 h 15"/>
                  <a:gd name="T26" fmla="*/ 0 w 59"/>
                  <a:gd name="T27" fmla="*/ 0 h 15"/>
                  <a:gd name="T28" fmla="*/ 0 w 59"/>
                  <a:gd name="T29" fmla="*/ 0 h 15"/>
                  <a:gd name="T30" fmla="*/ 0 w 59"/>
                  <a:gd name="T31" fmla="*/ 0 h 15"/>
                  <a:gd name="T32" fmla="*/ 0 w 59"/>
                  <a:gd name="T33" fmla="*/ 0 h 15"/>
                  <a:gd name="T34" fmla="*/ 0 w 59"/>
                  <a:gd name="T35" fmla="*/ 0 h 15"/>
                  <a:gd name="T36" fmla="*/ 0 w 59"/>
                  <a:gd name="T37" fmla="*/ 0 h 15"/>
                  <a:gd name="T38" fmla="*/ 0 w 59"/>
                  <a:gd name="T39" fmla="*/ 0 h 15"/>
                  <a:gd name="T40" fmla="*/ 0 w 59"/>
                  <a:gd name="T41" fmla="*/ 0 h 15"/>
                  <a:gd name="T42" fmla="*/ 0 w 59"/>
                  <a:gd name="T43" fmla="*/ 0 h 15"/>
                  <a:gd name="T44" fmla="*/ 0 w 59"/>
                  <a:gd name="T45" fmla="*/ 0 h 15"/>
                  <a:gd name="T46" fmla="*/ 0 w 59"/>
                  <a:gd name="T47" fmla="*/ 0 h 15"/>
                  <a:gd name="T48" fmla="*/ 0 w 59"/>
                  <a:gd name="T49" fmla="*/ 0 h 15"/>
                  <a:gd name="T50" fmla="*/ 0 w 59"/>
                  <a:gd name="T51" fmla="*/ 0 h 15"/>
                  <a:gd name="T52" fmla="*/ 0 w 59"/>
                  <a:gd name="T53" fmla="*/ 0 h 15"/>
                  <a:gd name="T54" fmla="*/ 0 w 59"/>
                  <a:gd name="T55" fmla="*/ 0 h 1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9" h="15">
                    <a:moveTo>
                      <a:pt x="5" y="15"/>
                    </a:moveTo>
                    <a:lnTo>
                      <a:pt x="4" y="14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2"/>
                    </a:lnTo>
                    <a:lnTo>
                      <a:pt x="57" y="3"/>
                    </a:lnTo>
                    <a:lnTo>
                      <a:pt x="58" y="5"/>
                    </a:lnTo>
                    <a:lnTo>
                      <a:pt x="58" y="7"/>
                    </a:lnTo>
                    <a:lnTo>
                      <a:pt x="59" y="8"/>
                    </a:lnTo>
                    <a:lnTo>
                      <a:pt x="59" y="10"/>
                    </a:lnTo>
                    <a:lnTo>
                      <a:pt x="58" y="10"/>
                    </a:lnTo>
                    <a:lnTo>
                      <a:pt x="58" y="11"/>
                    </a:lnTo>
                    <a:lnTo>
                      <a:pt x="57" y="13"/>
                    </a:lnTo>
                    <a:lnTo>
                      <a:pt x="55" y="14"/>
                    </a:lnTo>
                    <a:lnTo>
                      <a:pt x="52" y="15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04" name="Line 523"/>
              <p:cNvSpPr>
                <a:spLocks noChangeShapeType="1"/>
              </p:cNvSpPr>
              <p:nvPr/>
            </p:nvSpPr>
            <p:spPr bwMode="auto">
              <a:xfrm>
                <a:off x="1542" y="1160"/>
                <a:ext cx="11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05" name="Freeform 524"/>
              <p:cNvSpPr>
                <a:spLocks/>
              </p:cNvSpPr>
              <p:nvPr/>
            </p:nvSpPr>
            <p:spPr bwMode="auto">
              <a:xfrm>
                <a:off x="1540" y="1151"/>
                <a:ext cx="15" cy="4"/>
              </a:xfrm>
              <a:custGeom>
                <a:avLst/>
                <a:gdLst>
                  <a:gd name="T0" fmla="*/ 0 w 59"/>
                  <a:gd name="T1" fmla="*/ 0 h 13"/>
                  <a:gd name="T2" fmla="*/ 0 w 59"/>
                  <a:gd name="T3" fmla="*/ 0 h 13"/>
                  <a:gd name="T4" fmla="*/ 0 w 59"/>
                  <a:gd name="T5" fmla="*/ 0 h 13"/>
                  <a:gd name="T6" fmla="*/ 0 w 59"/>
                  <a:gd name="T7" fmla="*/ 0 h 13"/>
                  <a:gd name="T8" fmla="*/ 0 w 59"/>
                  <a:gd name="T9" fmla="*/ 0 h 13"/>
                  <a:gd name="T10" fmla="*/ 0 w 59"/>
                  <a:gd name="T11" fmla="*/ 0 h 13"/>
                  <a:gd name="T12" fmla="*/ 0 w 59"/>
                  <a:gd name="T13" fmla="*/ 0 h 13"/>
                  <a:gd name="T14" fmla="*/ 0 w 59"/>
                  <a:gd name="T15" fmla="*/ 0 h 13"/>
                  <a:gd name="T16" fmla="*/ 0 w 59"/>
                  <a:gd name="T17" fmla="*/ 0 h 13"/>
                  <a:gd name="T18" fmla="*/ 0 w 59"/>
                  <a:gd name="T19" fmla="*/ 0 h 13"/>
                  <a:gd name="T20" fmla="*/ 0 w 59"/>
                  <a:gd name="T21" fmla="*/ 0 h 13"/>
                  <a:gd name="T22" fmla="*/ 0 w 59"/>
                  <a:gd name="T23" fmla="*/ 0 h 13"/>
                  <a:gd name="T24" fmla="*/ 0 w 59"/>
                  <a:gd name="T25" fmla="*/ 0 h 13"/>
                  <a:gd name="T26" fmla="*/ 0 w 59"/>
                  <a:gd name="T27" fmla="*/ 0 h 13"/>
                  <a:gd name="T28" fmla="*/ 0 w 59"/>
                  <a:gd name="T29" fmla="*/ 0 h 13"/>
                  <a:gd name="T30" fmla="*/ 0 w 59"/>
                  <a:gd name="T31" fmla="*/ 0 h 13"/>
                  <a:gd name="T32" fmla="*/ 0 w 59"/>
                  <a:gd name="T33" fmla="*/ 0 h 13"/>
                  <a:gd name="T34" fmla="*/ 0 w 59"/>
                  <a:gd name="T35" fmla="*/ 0 h 13"/>
                  <a:gd name="T36" fmla="*/ 0 w 59"/>
                  <a:gd name="T37" fmla="*/ 0 h 13"/>
                  <a:gd name="T38" fmla="*/ 0 w 59"/>
                  <a:gd name="T39" fmla="*/ 0 h 13"/>
                  <a:gd name="T40" fmla="*/ 0 w 59"/>
                  <a:gd name="T41" fmla="*/ 0 h 13"/>
                  <a:gd name="T42" fmla="*/ 0 w 59"/>
                  <a:gd name="T43" fmla="*/ 0 h 13"/>
                  <a:gd name="T44" fmla="*/ 0 w 59"/>
                  <a:gd name="T45" fmla="*/ 0 h 13"/>
                  <a:gd name="T46" fmla="*/ 0 w 59"/>
                  <a:gd name="T47" fmla="*/ 0 h 1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9" h="13">
                    <a:moveTo>
                      <a:pt x="6" y="13"/>
                    </a:moveTo>
                    <a:lnTo>
                      <a:pt x="4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57" y="2"/>
                    </a:lnTo>
                    <a:lnTo>
                      <a:pt x="58" y="4"/>
                    </a:lnTo>
                    <a:lnTo>
                      <a:pt x="59" y="6"/>
                    </a:lnTo>
                    <a:lnTo>
                      <a:pt x="59" y="8"/>
                    </a:lnTo>
                    <a:lnTo>
                      <a:pt x="59" y="9"/>
                    </a:lnTo>
                    <a:lnTo>
                      <a:pt x="58" y="10"/>
                    </a:lnTo>
                    <a:lnTo>
                      <a:pt x="57" y="12"/>
                    </a:lnTo>
                    <a:lnTo>
                      <a:pt x="55" y="13"/>
                    </a:lnTo>
                    <a:lnTo>
                      <a:pt x="53" y="13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06" name="Line 525"/>
              <p:cNvSpPr>
                <a:spLocks noChangeShapeType="1"/>
              </p:cNvSpPr>
              <p:nvPr/>
            </p:nvSpPr>
            <p:spPr bwMode="auto">
              <a:xfrm>
                <a:off x="1542" y="1155"/>
                <a:ext cx="11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07" name="Freeform 526"/>
              <p:cNvSpPr>
                <a:spLocks/>
              </p:cNvSpPr>
              <p:nvPr/>
            </p:nvSpPr>
            <p:spPr bwMode="auto">
              <a:xfrm>
                <a:off x="1540" y="1146"/>
                <a:ext cx="15" cy="5"/>
              </a:xfrm>
              <a:custGeom>
                <a:avLst/>
                <a:gdLst>
                  <a:gd name="T0" fmla="*/ 0 w 59"/>
                  <a:gd name="T1" fmla="*/ 0 h 14"/>
                  <a:gd name="T2" fmla="*/ 0 w 59"/>
                  <a:gd name="T3" fmla="*/ 0 h 14"/>
                  <a:gd name="T4" fmla="*/ 0 w 59"/>
                  <a:gd name="T5" fmla="*/ 0 h 14"/>
                  <a:gd name="T6" fmla="*/ 0 w 59"/>
                  <a:gd name="T7" fmla="*/ 0 h 14"/>
                  <a:gd name="T8" fmla="*/ 0 w 59"/>
                  <a:gd name="T9" fmla="*/ 0 h 14"/>
                  <a:gd name="T10" fmla="*/ 0 w 59"/>
                  <a:gd name="T11" fmla="*/ 0 h 14"/>
                  <a:gd name="T12" fmla="*/ 0 w 59"/>
                  <a:gd name="T13" fmla="*/ 0 h 14"/>
                  <a:gd name="T14" fmla="*/ 0 w 59"/>
                  <a:gd name="T15" fmla="*/ 0 h 14"/>
                  <a:gd name="T16" fmla="*/ 0 w 59"/>
                  <a:gd name="T17" fmla="*/ 0 h 14"/>
                  <a:gd name="T18" fmla="*/ 0 w 59"/>
                  <a:gd name="T19" fmla="*/ 0 h 14"/>
                  <a:gd name="T20" fmla="*/ 0 w 59"/>
                  <a:gd name="T21" fmla="*/ 0 h 14"/>
                  <a:gd name="T22" fmla="*/ 0 w 59"/>
                  <a:gd name="T23" fmla="*/ 0 h 14"/>
                  <a:gd name="T24" fmla="*/ 0 w 59"/>
                  <a:gd name="T25" fmla="*/ 0 h 14"/>
                  <a:gd name="T26" fmla="*/ 0 w 59"/>
                  <a:gd name="T27" fmla="*/ 0 h 14"/>
                  <a:gd name="T28" fmla="*/ 0 w 59"/>
                  <a:gd name="T29" fmla="*/ 0 h 14"/>
                  <a:gd name="T30" fmla="*/ 0 w 59"/>
                  <a:gd name="T31" fmla="*/ 0 h 14"/>
                  <a:gd name="T32" fmla="*/ 0 w 59"/>
                  <a:gd name="T33" fmla="*/ 0 h 14"/>
                  <a:gd name="T34" fmla="*/ 0 w 59"/>
                  <a:gd name="T35" fmla="*/ 0 h 14"/>
                  <a:gd name="T36" fmla="*/ 0 w 59"/>
                  <a:gd name="T37" fmla="*/ 0 h 14"/>
                  <a:gd name="T38" fmla="*/ 0 w 59"/>
                  <a:gd name="T39" fmla="*/ 0 h 14"/>
                  <a:gd name="T40" fmla="*/ 0 w 59"/>
                  <a:gd name="T41" fmla="*/ 0 h 14"/>
                  <a:gd name="T42" fmla="*/ 0 w 59"/>
                  <a:gd name="T43" fmla="*/ 0 h 14"/>
                  <a:gd name="T44" fmla="*/ 0 w 59"/>
                  <a:gd name="T45" fmla="*/ 0 h 14"/>
                  <a:gd name="T46" fmla="*/ 0 w 59"/>
                  <a:gd name="T47" fmla="*/ 0 h 14"/>
                  <a:gd name="T48" fmla="*/ 0 w 59"/>
                  <a:gd name="T49" fmla="*/ 0 h 14"/>
                  <a:gd name="T50" fmla="*/ 0 w 59"/>
                  <a:gd name="T51" fmla="*/ 0 h 14"/>
                  <a:gd name="T52" fmla="*/ 0 w 59"/>
                  <a:gd name="T53" fmla="*/ 0 h 1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9" h="14">
                    <a:moveTo>
                      <a:pt x="6" y="14"/>
                    </a:moveTo>
                    <a:lnTo>
                      <a:pt x="5" y="12"/>
                    </a:lnTo>
                    <a:lnTo>
                      <a:pt x="4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1"/>
                    </a:lnTo>
                    <a:lnTo>
                      <a:pt x="58" y="3"/>
                    </a:lnTo>
                    <a:lnTo>
                      <a:pt x="59" y="6"/>
                    </a:lnTo>
                    <a:lnTo>
                      <a:pt x="59" y="7"/>
                    </a:lnTo>
                    <a:lnTo>
                      <a:pt x="59" y="8"/>
                    </a:lnTo>
                    <a:lnTo>
                      <a:pt x="59" y="9"/>
                    </a:lnTo>
                    <a:lnTo>
                      <a:pt x="58" y="10"/>
                    </a:lnTo>
                    <a:lnTo>
                      <a:pt x="57" y="11"/>
                    </a:lnTo>
                    <a:lnTo>
                      <a:pt x="55" y="12"/>
                    </a:lnTo>
                    <a:lnTo>
                      <a:pt x="53" y="14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08" name="Line 527"/>
              <p:cNvSpPr>
                <a:spLocks noChangeShapeType="1"/>
              </p:cNvSpPr>
              <p:nvPr/>
            </p:nvSpPr>
            <p:spPr bwMode="auto">
              <a:xfrm>
                <a:off x="1542" y="1151"/>
                <a:ext cx="11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09" name="Freeform 528"/>
              <p:cNvSpPr>
                <a:spLocks/>
              </p:cNvSpPr>
              <p:nvPr/>
            </p:nvSpPr>
            <p:spPr bwMode="auto">
              <a:xfrm>
                <a:off x="1540" y="1141"/>
                <a:ext cx="15" cy="5"/>
              </a:xfrm>
              <a:custGeom>
                <a:avLst/>
                <a:gdLst>
                  <a:gd name="T0" fmla="*/ 0 w 57"/>
                  <a:gd name="T1" fmla="*/ 0 h 14"/>
                  <a:gd name="T2" fmla="*/ 0 w 57"/>
                  <a:gd name="T3" fmla="*/ 0 h 14"/>
                  <a:gd name="T4" fmla="*/ 0 w 57"/>
                  <a:gd name="T5" fmla="*/ 0 h 14"/>
                  <a:gd name="T6" fmla="*/ 0 w 57"/>
                  <a:gd name="T7" fmla="*/ 0 h 14"/>
                  <a:gd name="T8" fmla="*/ 0 w 57"/>
                  <a:gd name="T9" fmla="*/ 0 h 14"/>
                  <a:gd name="T10" fmla="*/ 0 w 57"/>
                  <a:gd name="T11" fmla="*/ 0 h 14"/>
                  <a:gd name="T12" fmla="*/ 0 w 57"/>
                  <a:gd name="T13" fmla="*/ 0 h 14"/>
                  <a:gd name="T14" fmla="*/ 0 w 57"/>
                  <a:gd name="T15" fmla="*/ 0 h 14"/>
                  <a:gd name="T16" fmla="*/ 0 w 57"/>
                  <a:gd name="T17" fmla="*/ 0 h 14"/>
                  <a:gd name="T18" fmla="*/ 0 w 57"/>
                  <a:gd name="T19" fmla="*/ 0 h 14"/>
                  <a:gd name="T20" fmla="*/ 0 w 57"/>
                  <a:gd name="T21" fmla="*/ 0 h 14"/>
                  <a:gd name="T22" fmla="*/ 0 w 57"/>
                  <a:gd name="T23" fmla="*/ 0 h 14"/>
                  <a:gd name="T24" fmla="*/ 0 w 57"/>
                  <a:gd name="T25" fmla="*/ 0 h 14"/>
                  <a:gd name="T26" fmla="*/ 0 w 57"/>
                  <a:gd name="T27" fmla="*/ 0 h 14"/>
                  <a:gd name="T28" fmla="*/ 0 w 57"/>
                  <a:gd name="T29" fmla="*/ 0 h 14"/>
                  <a:gd name="T30" fmla="*/ 0 w 57"/>
                  <a:gd name="T31" fmla="*/ 0 h 14"/>
                  <a:gd name="T32" fmla="*/ 0 w 57"/>
                  <a:gd name="T33" fmla="*/ 0 h 14"/>
                  <a:gd name="T34" fmla="*/ 0 w 57"/>
                  <a:gd name="T35" fmla="*/ 0 h 14"/>
                  <a:gd name="T36" fmla="*/ 0 w 57"/>
                  <a:gd name="T37" fmla="*/ 0 h 14"/>
                  <a:gd name="T38" fmla="*/ 0 w 57"/>
                  <a:gd name="T39" fmla="*/ 0 h 14"/>
                  <a:gd name="T40" fmla="*/ 0 w 57"/>
                  <a:gd name="T41" fmla="*/ 0 h 14"/>
                  <a:gd name="T42" fmla="*/ 0 w 57"/>
                  <a:gd name="T43" fmla="*/ 0 h 14"/>
                  <a:gd name="T44" fmla="*/ 0 w 57"/>
                  <a:gd name="T45" fmla="*/ 0 h 14"/>
                  <a:gd name="T46" fmla="*/ 0 w 57"/>
                  <a:gd name="T47" fmla="*/ 0 h 14"/>
                  <a:gd name="T48" fmla="*/ 0 w 57"/>
                  <a:gd name="T49" fmla="*/ 0 h 14"/>
                  <a:gd name="T50" fmla="*/ 0 w 57"/>
                  <a:gd name="T51" fmla="*/ 0 h 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7" h="14">
                    <a:moveTo>
                      <a:pt x="4" y="14"/>
                    </a:moveTo>
                    <a:lnTo>
                      <a:pt x="3" y="14"/>
                    </a:lnTo>
                    <a:lnTo>
                      <a:pt x="2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5" y="2"/>
                    </a:lnTo>
                    <a:lnTo>
                      <a:pt x="56" y="5"/>
                    </a:lnTo>
                    <a:lnTo>
                      <a:pt x="57" y="6"/>
                    </a:lnTo>
                    <a:lnTo>
                      <a:pt x="57" y="8"/>
                    </a:lnTo>
                    <a:lnTo>
                      <a:pt x="57" y="10"/>
                    </a:lnTo>
                    <a:lnTo>
                      <a:pt x="55" y="11"/>
                    </a:lnTo>
                    <a:lnTo>
                      <a:pt x="53" y="14"/>
                    </a:lnTo>
                    <a:lnTo>
                      <a:pt x="51" y="14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10" name="Line 529"/>
              <p:cNvSpPr>
                <a:spLocks noChangeShapeType="1"/>
              </p:cNvSpPr>
              <p:nvPr/>
            </p:nvSpPr>
            <p:spPr bwMode="auto">
              <a:xfrm>
                <a:off x="1542" y="1146"/>
                <a:ext cx="11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11" name="Freeform 530"/>
              <p:cNvSpPr>
                <a:spLocks/>
              </p:cNvSpPr>
              <p:nvPr/>
            </p:nvSpPr>
            <p:spPr bwMode="auto">
              <a:xfrm>
                <a:off x="1540" y="1136"/>
                <a:ext cx="15" cy="5"/>
              </a:xfrm>
              <a:custGeom>
                <a:avLst/>
                <a:gdLst>
                  <a:gd name="T0" fmla="*/ 0 w 57"/>
                  <a:gd name="T1" fmla="*/ 0 h 14"/>
                  <a:gd name="T2" fmla="*/ 0 w 57"/>
                  <a:gd name="T3" fmla="*/ 0 h 14"/>
                  <a:gd name="T4" fmla="*/ 0 w 57"/>
                  <a:gd name="T5" fmla="*/ 0 h 14"/>
                  <a:gd name="T6" fmla="*/ 0 w 57"/>
                  <a:gd name="T7" fmla="*/ 0 h 14"/>
                  <a:gd name="T8" fmla="*/ 0 w 57"/>
                  <a:gd name="T9" fmla="*/ 0 h 14"/>
                  <a:gd name="T10" fmla="*/ 0 w 57"/>
                  <a:gd name="T11" fmla="*/ 0 h 14"/>
                  <a:gd name="T12" fmla="*/ 0 w 57"/>
                  <a:gd name="T13" fmla="*/ 0 h 14"/>
                  <a:gd name="T14" fmla="*/ 0 w 57"/>
                  <a:gd name="T15" fmla="*/ 0 h 14"/>
                  <a:gd name="T16" fmla="*/ 0 w 57"/>
                  <a:gd name="T17" fmla="*/ 0 h 14"/>
                  <a:gd name="T18" fmla="*/ 0 w 57"/>
                  <a:gd name="T19" fmla="*/ 0 h 14"/>
                  <a:gd name="T20" fmla="*/ 0 w 57"/>
                  <a:gd name="T21" fmla="*/ 0 h 14"/>
                  <a:gd name="T22" fmla="*/ 0 w 57"/>
                  <a:gd name="T23" fmla="*/ 0 h 14"/>
                  <a:gd name="T24" fmla="*/ 0 w 57"/>
                  <a:gd name="T25" fmla="*/ 0 h 14"/>
                  <a:gd name="T26" fmla="*/ 0 w 57"/>
                  <a:gd name="T27" fmla="*/ 0 h 14"/>
                  <a:gd name="T28" fmla="*/ 0 w 57"/>
                  <a:gd name="T29" fmla="*/ 0 h 14"/>
                  <a:gd name="T30" fmla="*/ 0 w 57"/>
                  <a:gd name="T31" fmla="*/ 0 h 14"/>
                  <a:gd name="T32" fmla="*/ 0 w 57"/>
                  <a:gd name="T33" fmla="*/ 0 h 14"/>
                  <a:gd name="T34" fmla="*/ 0 w 57"/>
                  <a:gd name="T35" fmla="*/ 0 h 14"/>
                  <a:gd name="T36" fmla="*/ 0 w 57"/>
                  <a:gd name="T37" fmla="*/ 0 h 14"/>
                  <a:gd name="T38" fmla="*/ 0 w 57"/>
                  <a:gd name="T39" fmla="*/ 0 h 14"/>
                  <a:gd name="T40" fmla="*/ 0 w 57"/>
                  <a:gd name="T41" fmla="*/ 0 h 14"/>
                  <a:gd name="T42" fmla="*/ 0 w 57"/>
                  <a:gd name="T43" fmla="*/ 0 h 14"/>
                  <a:gd name="T44" fmla="*/ 0 w 57"/>
                  <a:gd name="T45" fmla="*/ 0 h 14"/>
                  <a:gd name="T46" fmla="*/ 0 w 57"/>
                  <a:gd name="T47" fmla="*/ 0 h 14"/>
                  <a:gd name="T48" fmla="*/ 0 w 57"/>
                  <a:gd name="T49" fmla="*/ 0 h 14"/>
                  <a:gd name="T50" fmla="*/ 0 w 57"/>
                  <a:gd name="T51" fmla="*/ 0 h 14"/>
                  <a:gd name="T52" fmla="*/ 0 w 57"/>
                  <a:gd name="T53" fmla="*/ 0 h 1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" h="14">
                    <a:moveTo>
                      <a:pt x="4" y="14"/>
                    </a:moveTo>
                    <a:lnTo>
                      <a:pt x="3" y="14"/>
                    </a:lnTo>
                    <a:lnTo>
                      <a:pt x="2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5" y="2"/>
                    </a:lnTo>
                    <a:lnTo>
                      <a:pt x="56" y="5"/>
                    </a:lnTo>
                    <a:lnTo>
                      <a:pt x="57" y="6"/>
                    </a:lnTo>
                    <a:lnTo>
                      <a:pt x="57" y="8"/>
                    </a:lnTo>
                    <a:lnTo>
                      <a:pt x="57" y="10"/>
                    </a:lnTo>
                    <a:lnTo>
                      <a:pt x="55" y="11"/>
                    </a:lnTo>
                    <a:lnTo>
                      <a:pt x="53" y="14"/>
                    </a:lnTo>
                    <a:lnTo>
                      <a:pt x="51" y="14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12" name="Line 531"/>
              <p:cNvSpPr>
                <a:spLocks noChangeShapeType="1"/>
              </p:cNvSpPr>
              <p:nvPr/>
            </p:nvSpPr>
            <p:spPr bwMode="auto">
              <a:xfrm>
                <a:off x="1542" y="1141"/>
                <a:ext cx="11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13" name="Freeform 532"/>
              <p:cNvSpPr>
                <a:spLocks/>
              </p:cNvSpPr>
              <p:nvPr/>
            </p:nvSpPr>
            <p:spPr bwMode="auto">
              <a:xfrm>
                <a:off x="1540" y="1131"/>
                <a:ext cx="15" cy="5"/>
              </a:xfrm>
              <a:custGeom>
                <a:avLst/>
                <a:gdLst>
                  <a:gd name="T0" fmla="*/ 0 w 58"/>
                  <a:gd name="T1" fmla="*/ 0 h 14"/>
                  <a:gd name="T2" fmla="*/ 0 w 58"/>
                  <a:gd name="T3" fmla="*/ 0 h 14"/>
                  <a:gd name="T4" fmla="*/ 0 w 58"/>
                  <a:gd name="T5" fmla="*/ 0 h 14"/>
                  <a:gd name="T6" fmla="*/ 0 w 58"/>
                  <a:gd name="T7" fmla="*/ 0 h 14"/>
                  <a:gd name="T8" fmla="*/ 0 w 58"/>
                  <a:gd name="T9" fmla="*/ 0 h 14"/>
                  <a:gd name="T10" fmla="*/ 0 w 58"/>
                  <a:gd name="T11" fmla="*/ 0 h 14"/>
                  <a:gd name="T12" fmla="*/ 0 w 58"/>
                  <a:gd name="T13" fmla="*/ 0 h 14"/>
                  <a:gd name="T14" fmla="*/ 0 w 58"/>
                  <a:gd name="T15" fmla="*/ 0 h 14"/>
                  <a:gd name="T16" fmla="*/ 0 w 58"/>
                  <a:gd name="T17" fmla="*/ 0 h 14"/>
                  <a:gd name="T18" fmla="*/ 0 w 58"/>
                  <a:gd name="T19" fmla="*/ 0 h 14"/>
                  <a:gd name="T20" fmla="*/ 0 w 58"/>
                  <a:gd name="T21" fmla="*/ 0 h 14"/>
                  <a:gd name="T22" fmla="*/ 0 w 58"/>
                  <a:gd name="T23" fmla="*/ 0 h 14"/>
                  <a:gd name="T24" fmla="*/ 0 w 58"/>
                  <a:gd name="T25" fmla="*/ 0 h 14"/>
                  <a:gd name="T26" fmla="*/ 0 w 58"/>
                  <a:gd name="T27" fmla="*/ 0 h 14"/>
                  <a:gd name="T28" fmla="*/ 0 w 58"/>
                  <a:gd name="T29" fmla="*/ 0 h 14"/>
                  <a:gd name="T30" fmla="*/ 0 w 58"/>
                  <a:gd name="T31" fmla="*/ 0 h 14"/>
                  <a:gd name="T32" fmla="*/ 0 w 58"/>
                  <a:gd name="T33" fmla="*/ 0 h 14"/>
                  <a:gd name="T34" fmla="*/ 0 w 58"/>
                  <a:gd name="T35" fmla="*/ 0 h 14"/>
                  <a:gd name="T36" fmla="*/ 0 w 58"/>
                  <a:gd name="T37" fmla="*/ 0 h 14"/>
                  <a:gd name="T38" fmla="*/ 0 w 58"/>
                  <a:gd name="T39" fmla="*/ 0 h 14"/>
                  <a:gd name="T40" fmla="*/ 0 w 58"/>
                  <a:gd name="T41" fmla="*/ 0 h 14"/>
                  <a:gd name="T42" fmla="*/ 0 w 58"/>
                  <a:gd name="T43" fmla="*/ 0 h 14"/>
                  <a:gd name="T44" fmla="*/ 0 w 58"/>
                  <a:gd name="T45" fmla="*/ 0 h 14"/>
                  <a:gd name="T46" fmla="*/ 0 w 58"/>
                  <a:gd name="T47" fmla="*/ 0 h 14"/>
                  <a:gd name="T48" fmla="*/ 0 w 58"/>
                  <a:gd name="T49" fmla="*/ 0 h 14"/>
                  <a:gd name="T50" fmla="*/ 0 w 58"/>
                  <a:gd name="T51" fmla="*/ 0 h 14"/>
                  <a:gd name="T52" fmla="*/ 0 w 58"/>
                  <a:gd name="T53" fmla="*/ 0 h 14"/>
                  <a:gd name="T54" fmla="*/ 0 w 58"/>
                  <a:gd name="T55" fmla="*/ 0 h 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8" h="14">
                    <a:moveTo>
                      <a:pt x="4" y="14"/>
                    </a:moveTo>
                    <a:lnTo>
                      <a:pt x="3" y="14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5" y="1"/>
                    </a:lnTo>
                    <a:lnTo>
                      <a:pt x="56" y="2"/>
                    </a:lnTo>
                    <a:lnTo>
                      <a:pt x="57" y="5"/>
                    </a:lnTo>
                    <a:lnTo>
                      <a:pt x="57" y="6"/>
                    </a:lnTo>
                    <a:lnTo>
                      <a:pt x="58" y="8"/>
                    </a:lnTo>
                    <a:lnTo>
                      <a:pt x="57" y="10"/>
                    </a:lnTo>
                    <a:lnTo>
                      <a:pt x="56" y="13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1" y="14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14" name="Line 533"/>
              <p:cNvSpPr>
                <a:spLocks noChangeShapeType="1"/>
              </p:cNvSpPr>
              <p:nvPr/>
            </p:nvSpPr>
            <p:spPr bwMode="auto">
              <a:xfrm>
                <a:off x="1542" y="1136"/>
                <a:ext cx="11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15" name="Freeform 534"/>
              <p:cNvSpPr>
                <a:spLocks/>
              </p:cNvSpPr>
              <p:nvPr/>
            </p:nvSpPr>
            <p:spPr bwMode="auto">
              <a:xfrm>
                <a:off x="1543" y="1165"/>
                <a:ext cx="3" cy="4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3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9" y="5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9" y="13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16" name="Freeform 535"/>
              <p:cNvSpPr>
                <a:spLocks/>
              </p:cNvSpPr>
              <p:nvPr/>
            </p:nvSpPr>
            <p:spPr bwMode="auto">
              <a:xfrm>
                <a:off x="1549" y="1165"/>
                <a:ext cx="3" cy="4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3">
                    <a:moveTo>
                      <a:pt x="1" y="13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17" name="Line 536"/>
              <p:cNvSpPr>
                <a:spLocks noChangeShapeType="1"/>
              </p:cNvSpPr>
              <p:nvPr/>
            </p:nvSpPr>
            <p:spPr bwMode="auto">
              <a:xfrm>
                <a:off x="1543" y="1165"/>
                <a:ext cx="8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18" name="Line 537"/>
              <p:cNvSpPr>
                <a:spLocks noChangeShapeType="1"/>
              </p:cNvSpPr>
              <p:nvPr/>
            </p:nvSpPr>
            <p:spPr bwMode="auto">
              <a:xfrm>
                <a:off x="1546" y="1169"/>
                <a:ext cx="3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19" name="Freeform 538"/>
              <p:cNvSpPr>
                <a:spLocks/>
              </p:cNvSpPr>
              <p:nvPr/>
            </p:nvSpPr>
            <p:spPr bwMode="auto">
              <a:xfrm>
                <a:off x="1547" y="1169"/>
                <a:ext cx="1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5"/>
                    </a:lnTo>
                    <a:lnTo>
                      <a:pt x="5" y="5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20" name="Line 539"/>
              <p:cNvSpPr>
                <a:spLocks noChangeShapeType="1"/>
              </p:cNvSpPr>
              <p:nvPr/>
            </p:nvSpPr>
            <p:spPr bwMode="auto">
              <a:xfrm flipV="1">
                <a:off x="1548" y="1169"/>
                <a:ext cx="0" cy="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21" name="Freeform 540"/>
              <p:cNvSpPr>
                <a:spLocks/>
              </p:cNvSpPr>
              <p:nvPr/>
            </p:nvSpPr>
            <p:spPr bwMode="auto">
              <a:xfrm>
                <a:off x="1549" y="1127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lnTo>
                      <a:pt x="8" y="11"/>
                    </a:lnTo>
                    <a:lnTo>
                      <a:pt x="6" y="11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22" name="Freeform 541"/>
              <p:cNvSpPr>
                <a:spLocks/>
              </p:cNvSpPr>
              <p:nvPr/>
            </p:nvSpPr>
            <p:spPr bwMode="auto">
              <a:xfrm>
                <a:off x="1543" y="1127"/>
                <a:ext cx="3" cy="4"/>
              </a:xfrm>
              <a:custGeom>
                <a:avLst/>
                <a:gdLst>
                  <a:gd name="T0" fmla="*/ 0 w 10"/>
                  <a:gd name="T1" fmla="*/ 0 h 11"/>
                  <a:gd name="T2" fmla="*/ 0 w 10"/>
                  <a:gd name="T3" fmla="*/ 0 h 11"/>
                  <a:gd name="T4" fmla="*/ 0 w 10"/>
                  <a:gd name="T5" fmla="*/ 0 h 11"/>
                  <a:gd name="T6" fmla="*/ 0 w 10"/>
                  <a:gd name="T7" fmla="*/ 0 h 11"/>
                  <a:gd name="T8" fmla="*/ 0 w 10"/>
                  <a:gd name="T9" fmla="*/ 0 h 11"/>
                  <a:gd name="T10" fmla="*/ 0 w 10"/>
                  <a:gd name="T11" fmla="*/ 0 h 11"/>
                  <a:gd name="T12" fmla="*/ 0 w 10"/>
                  <a:gd name="T13" fmla="*/ 0 h 11"/>
                  <a:gd name="T14" fmla="*/ 0 w 10"/>
                  <a:gd name="T15" fmla="*/ 0 h 11"/>
                  <a:gd name="T16" fmla="*/ 0 w 10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lnTo>
                      <a:pt x="10" y="2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0" y="11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23" name="Line 542"/>
              <p:cNvSpPr>
                <a:spLocks noChangeShapeType="1"/>
              </p:cNvSpPr>
              <p:nvPr/>
            </p:nvSpPr>
            <p:spPr bwMode="auto">
              <a:xfrm flipH="1">
                <a:off x="1544" y="1131"/>
                <a:ext cx="8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24" name="Line 543"/>
              <p:cNvSpPr>
                <a:spLocks noChangeShapeType="1"/>
              </p:cNvSpPr>
              <p:nvPr/>
            </p:nvSpPr>
            <p:spPr bwMode="auto">
              <a:xfrm flipH="1">
                <a:off x="1546" y="1127"/>
                <a:ext cx="3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25" name="Freeform 544"/>
              <p:cNvSpPr>
                <a:spLocks/>
              </p:cNvSpPr>
              <p:nvPr/>
            </p:nvSpPr>
            <p:spPr bwMode="auto">
              <a:xfrm>
                <a:off x="1547" y="1125"/>
                <a:ext cx="1" cy="2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26" name="Line 545"/>
              <p:cNvSpPr>
                <a:spLocks noChangeShapeType="1"/>
              </p:cNvSpPr>
              <p:nvPr/>
            </p:nvSpPr>
            <p:spPr bwMode="auto">
              <a:xfrm>
                <a:off x="1547" y="1125"/>
                <a:ext cx="0" cy="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27" name="Line 546"/>
              <p:cNvSpPr>
                <a:spLocks noChangeShapeType="1"/>
              </p:cNvSpPr>
              <p:nvPr/>
            </p:nvSpPr>
            <p:spPr bwMode="auto">
              <a:xfrm flipH="1">
                <a:off x="1555" y="1192"/>
                <a:ext cx="15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28" name="Line 547"/>
              <p:cNvSpPr>
                <a:spLocks noChangeShapeType="1"/>
              </p:cNvSpPr>
              <p:nvPr/>
            </p:nvSpPr>
            <p:spPr bwMode="auto">
              <a:xfrm flipH="1">
                <a:off x="1554" y="1109"/>
                <a:ext cx="15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29" name="Line 548"/>
              <p:cNvSpPr>
                <a:spLocks noChangeShapeType="1"/>
              </p:cNvSpPr>
              <p:nvPr/>
            </p:nvSpPr>
            <p:spPr bwMode="auto">
              <a:xfrm flipH="1">
                <a:off x="1554" y="1192"/>
                <a:ext cx="130" cy="13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30" name="Line 549"/>
              <p:cNvSpPr>
                <a:spLocks noChangeShapeType="1"/>
              </p:cNvSpPr>
              <p:nvPr/>
            </p:nvSpPr>
            <p:spPr bwMode="auto">
              <a:xfrm flipH="1" flipV="1">
                <a:off x="1554" y="1096"/>
                <a:ext cx="132" cy="13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31" name="Line 550"/>
              <p:cNvSpPr>
                <a:spLocks noChangeShapeType="1"/>
              </p:cNvSpPr>
              <p:nvPr/>
            </p:nvSpPr>
            <p:spPr bwMode="auto">
              <a:xfrm>
                <a:off x="1554" y="1174"/>
                <a:ext cx="13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32" name="Line 551"/>
              <p:cNvSpPr>
                <a:spLocks noChangeShapeType="1"/>
              </p:cNvSpPr>
              <p:nvPr/>
            </p:nvSpPr>
            <p:spPr bwMode="auto">
              <a:xfrm flipH="1">
                <a:off x="1554" y="1182"/>
                <a:ext cx="13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33" name="Line 552"/>
              <p:cNvSpPr>
                <a:spLocks noChangeShapeType="1"/>
              </p:cNvSpPr>
              <p:nvPr/>
            </p:nvSpPr>
            <p:spPr bwMode="auto">
              <a:xfrm>
                <a:off x="1554" y="1126"/>
                <a:ext cx="13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34" name="Line 553"/>
              <p:cNvSpPr>
                <a:spLocks noChangeShapeType="1"/>
              </p:cNvSpPr>
              <p:nvPr/>
            </p:nvSpPr>
            <p:spPr bwMode="auto">
              <a:xfrm flipH="1">
                <a:off x="1553" y="1119"/>
                <a:ext cx="13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35" name="Freeform 554"/>
              <p:cNvSpPr>
                <a:spLocks/>
              </p:cNvSpPr>
              <p:nvPr/>
            </p:nvSpPr>
            <p:spPr bwMode="auto">
              <a:xfrm>
                <a:off x="1706" y="1109"/>
                <a:ext cx="3" cy="83"/>
              </a:xfrm>
              <a:custGeom>
                <a:avLst/>
                <a:gdLst>
                  <a:gd name="T0" fmla="*/ 0 w 12"/>
                  <a:gd name="T1" fmla="*/ 0 h 248"/>
                  <a:gd name="T2" fmla="*/ 0 w 12"/>
                  <a:gd name="T3" fmla="*/ 0 h 248"/>
                  <a:gd name="T4" fmla="*/ 0 w 12"/>
                  <a:gd name="T5" fmla="*/ 0 h 248"/>
                  <a:gd name="T6" fmla="*/ 0 w 12"/>
                  <a:gd name="T7" fmla="*/ 0 h 2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248">
                    <a:moveTo>
                      <a:pt x="4" y="247"/>
                    </a:moveTo>
                    <a:lnTo>
                      <a:pt x="12" y="248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36" name="Rectangle 555"/>
              <p:cNvSpPr>
                <a:spLocks noChangeArrowheads="1"/>
              </p:cNvSpPr>
              <p:nvPr/>
            </p:nvSpPr>
            <p:spPr bwMode="auto">
              <a:xfrm>
                <a:off x="1565" y="1134"/>
                <a:ext cx="18" cy="33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37" name="Line 556"/>
              <p:cNvSpPr>
                <a:spLocks noChangeShapeType="1"/>
              </p:cNvSpPr>
              <p:nvPr/>
            </p:nvSpPr>
            <p:spPr bwMode="auto">
              <a:xfrm>
                <a:off x="1584" y="1164"/>
                <a:ext cx="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38" name="Line 557"/>
              <p:cNvSpPr>
                <a:spLocks noChangeShapeType="1"/>
              </p:cNvSpPr>
              <p:nvPr/>
            </p:nvSpPr>
            <p:spPr bwMode="auto">
              <a:xfrm>
                <a:off x="1584" y="1137"/>
                <a:ext cx="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39" name="Rectangle 558"/>
              <p:cNvSpPr>
                <a:spLocks noChangeArrowheads="1"/>
              </p:cNvSpPr>
              <p:nvPr/>
            </p:nvSpPr>
            <p:spPr bwMode="auto">
              <a:xfrm>
                <a:off x="1589" y="1132"/>
                <a:ext cx="41" cy="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40" name="Rectangle 559"/>
              <p:cNvSpPr>
                <a:spLocks noChangeArrowheads="1"/>
              </p:cNvSpPr>
              <p:nvPr/>
            </p:nvSpPr>
            <p:spPr bwMode="auto">
              <a:xfrm>
                <a:off x="1589" y="1132"/>
                <a:ext cx="41" cy="37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41" name="Rectangle 560"/>
              <p:cNvSpPr>
                <a:spLocks noChangeArrowheads="1"/>
              </p:cNvSpPr>
              <p:nvPr/>
            </p:nvSpPr>
            <p:spPr bwMode="auto">
              <a:xfrm>
                <a:off x="1636" y="1134"/>
                <a:ext cx="12" cy="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42" name="Rectangle 561"/>
              <p:cNvSpPr>
                <a:spLocks noChangeArrowheads="1"/>
              </p:cNvSpPr>
              <p:nvPr/>
            </p:nvSpPr>
            <p:spPr bwMode="auto">
              <a:xfrm>
                <a:off x="1636" y="1134"/>
                <a:ext cx="12" cy="3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43" name="Freeform 562"/>
              <p:cNvSpPr>
                <a:spLocks/>
              </p:cNvSpPr>
              <p:nvPr/>
            </p:nvSpPr>
            <p:spPr bwMode="auto">
              <a:xfrm>
                <a:off x="1648" y="1145"/>
                <a:ext cx="9" cy="9"/>
              </a:xfrm>
              <a:custGeom>
                <a:avLst/>
                <a:gdLst>
                  <a:gd name="T0" fmla="*/ 0 w 34"/>
                  <a:gd name="T1" fmla="*/ 0 h 27"/>
                  <a:gd name="T2" fmla="*/ 0 w 34"/>
                  <a:gd name="T3" fmla="*/ 0 h 27"/>
                  <a:gd name="T4" fmla="*/ 0 w 34"/>
                  <a:gd name="T5" fmla="*/ 0 h 27"/>
                  <a:gd name="T6" fmla="*/ 0 w 34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27">
                    <a:moveTo>
                      <a:pt x="0" y="27"/>
                    </a:moveTo>
                    <a:lnTo>
                      <a:pt x="34" y="27"/>
                    </a:lnTo>
                    <a:lnTo>
                      <a:pt x="34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44" name="Line 563"/>
              <p:cNvSpPr>
                <a:spLocks noChangeShapeType="1"/>
              </p:cNvSpPr>
              <p:nvPr/>
            </p:nvSpPr>
            <p:spPr bwMode="auto">
              <a:xfrm>
                <a:off x="1631" y="1164"/>
                <a:ext cx="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45" name="Line 564"/>
              <p:cNvSpPr>
                <a:spLocks noChangeShapeType="1"/>
              </p:cNvSpPr>
              <p:nvPr/>
            </p:nvSpPr>
            <p:spPr bwMode="auto">
              <a:xfrm>
                <a:off x="1630" y="1136"/>
                <a:ext cx="6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46" name="Rectangle 565"/>
              <p:cNvSpPr>
                <a:spLocks noChangeArrowheads="1"/>
              </p:cNvSpPr>
              <p:nvPr/>
            </p:nvSpPr>
            <p:spPr bwMode="auto">
              <a:xfrm>
                <a:off x="1593" y="1122"/>
                <a:ext cx="31" cy="5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47" name="Freeform 566"/>
              <p:cNvSpPr>
                <a:spLocks/>
              </p:cNvSpPr>
              <p:nvPr/>
            </p:nvSpPr>
            <p:spPr bwMode="auto">
              <a:xfrm>
                <a:off x="1595" y="1134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w 12"/>
                  <a:gd name="T37" fmla="*/ 0 h 14"/>
                  <a:gd name="T38" fmla="*/ 0 w 12"/>
                  <a:gd name="T39" fmla="*/ 0 h 14"/>
                  <a:gd name="T40" fmla="*/ 0 w 12"/>
                  <a:gd name="T41" fmla="*/ 0 h 14"/>
                  <a:gd name="T42" fmla="*/ 0 w 12"/>
                  <a:gd name="T43" fmla="*/ 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4">
                    <a:moveTo>
                      <a:pt x="6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48" name="Freeform 567"/>
              <p:cNvSpPr>
                <a:spLocks/>
              </p:cNvSpPr>
              <p:nvPr/>
            </p:nvSpPr>
            <p:spPr bwMode="auto">
              <a:xfrm>
                <a:off x="1595" y="1134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w 12"/>
                  <a:gd name="T37" fmla="*/ 0 h 14"/>
                  <a:gd name="T38" fmla="*/ 0 w 12"/>
                  <a:gd name="T39" fmla="*/ 0 h 14"/>
                  <a:gd name="T40" fmla="*/ 0 w 12"/>
                  <a:gd name="T41" fmla="*/ 0 h 14"/>
                  <a:gd name="T42" fmla="*/ 0 w 12"/>
                  <a:gd name="T43" fmla="*/ 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4">
                    <a:moveTo>
                      <a:pt x="6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49" name="Freeform 568"/>
              <p:cNvSpPr>
                <a:spLocks/>
              </p:cNvSpPr>
              <p:nvPr/>
            </p:nvSpPr>
            <p:spPr bwMode="auto">
              <a:xfrm>
                <a:off x="1600" y="1134"/>
                <a:ext cx="2" cy="5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w 11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" h="14">
                    <a:moveTo>
                      <a:pt x="5" y="0"/>
                    </a:moveTo>
                    <a:lnTo>
                      <a:pt x="3" y="0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50" name="Freeform 569"/>
              <p:cNvSpPr>
                <a:spLocks/>
              </p:cNvSpPr>
              <p:nvPr/>
            </p:nvSpPr>
            <p:spPr bwMode="auto">
              <a:xfrm>
                <a:off x="1600" y="1134"/>
                <a:ext cx="2" cy="5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w 11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" h="14">
                    <a:moveTo>
                      <a:pt x="5" y="0"/>
                    </a:moveTo>
                    <a:lnTo>
                      <a:pt x="3" y="0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51" name="Freeform 570"/>
              <p:cNvSpPr>
                <a:spLocks/>
              </p:cNvSpPr>
              <p:nvPr/>
            </p:nvSpPr>
            <p:spPr bwMode="auto">
              <a:xfrm>
                <a:off x="1615" y="1134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w 12"/>
                  <a:gd name="T37" fmla="*/ 0 h 14"/>
                  <a:gd name="T38" fmla="*/ 0 w 12"/>
                  <a:gd name="T39" fmla="*/ 0 h 14"/>
                  <a:gd name="T40" fmla="*/ 0 w 12"/>
                  <a:gd name="T41" fmla="*/ 0 h 14"/>
                  <a:gd name="T42" fmla="*/ 0 w 12"/>
                  <a:gd name="T43" fmla="*/ 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52" name="Freeform 571"/>
              <p:cNvSpPr>
                <a:spLocks/>
              </p:cNvSpPr>
              <p:nvPr/>
            </p:nvSpPr>
            <p:spPr bwMode="auto">
              <a:xfrm>
                <a:off x="1615" y="1134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w 12"/>
                  <a:gd name="T37" fmla="*/ 0 h 14"/>
                  <a:gd name="T38" fmla="*/ 0 w 12"/>
                  <a:gd name="T39" fmla="*/ 0 h 14"/>
                  <a:gd name="T40" fmla="*/ 0 w 12"/>
                  <a:gd name="T41" fmla="*/ 0 h 14"/>
                  <a:gd name="T42" fmla="*/ 0 w 12"/>
                  <a:gd name="T43" fmla="*/ 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53" name="Freeform 572"/>
              <p:cNvSpPr>
                <a:spLocks/>
              </p:cNvSpPr>
              <p:nvPr/>
            </p:nvSpPr>
            <p:spPr bwMode="auto">
              <a:xfrm>
                <a:off x="1620" y="1134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lnTo>
                      <a:pt x="3" y="0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54" name="Freeform 573"/>
              <p:cNvSpPr>
                <a:spLocks/>
              </p:cNvSpPr>
              <p:nvPr/>
            </p:nvSpPr>
            <p:spPr bwMode="auto">
              <a:xfrm>
                <a:off x="1620" y="1134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lnTo>
                      <a:pt x="3" y="0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55" name="Freeform 574"/>
              <p:cNvSpPr>
                <a:spLocks/>
              </p:cNvSpPr>
              <p:nvPr/>
            </p:nvSpPr>
            <p:spPr bwMode="auto">
              <a:xfrm>
                <a:off x="1615" y="1161"/>
                <a:ext cx="3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5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6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56" name="Freeform 575"/>
              <p:cNvSpPr>
                <a:spLocks/>
              </p:cNvSpPr>
              <p:nvPr/>
            </p:nvSpPr>
            <p:spPr bwMode="auto">
              <a:xfrm>
                <a:off x="1615" y="1161"/>
                <a:ext cx="3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5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6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57" name="Freeform 576"/>
              <p:cNvSpPr>
                <a:spLocks/>
              </p:cNvSpPr>
              <p:nvPr/>
            </p:nvSpPr>
            <p:spPr bwMode="auto">
              <a:xfrm>
                <a:off x="1620" y="1161"/>
                <a:ext cx="3" cy="4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w 12"/>
                  <a:gd name="T37" fmla="*/ 0 h 14"/>
                  <a:gd name="T38" fmla="*/ 0 w 12"/>
                  <a:gd name="T39" fmla="*/ 0 h 14"/>
                  <a:gd name="T40" fmla="*/ 0 w 12"/>
                  <a:gd name="T41" fmla="*/ 0 h 14"/>
                  <a:gd name="T42" fmla="*/ 0 w 12"/>
                  <a:gd name="T43" fmla="*/ 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2" y="7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58" name="Freeform 577"/>
              <p:cNvSpPr>
                <a:spLocks/>
              </p:cNvSpPr>
              <p:nvPr/>
            </p:nvSpPr>
            <p:spPr bwMode="auto">
              <a:xfrm>
                <a:off x="1620" y="1161"/>
                <a:ext cx="3" cy="4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w 12"/>
                  <a:gd name="T37" fmla="*/ 0 h 14"/>
                  <a:gd name="T38" fmla="*/ 0 w 12"/>
                  <a:gd name="T39" fmla="*/ 0 h 14"/>
                  <a:gd name="T40" fmla="*/ 0 w 12"/>
                  <a:gd name="T41" fmla="*/ 0 h 14"/>
                  <a:gd name="T42" fmla="*/ 0 w 12"/>
                  <a:gd name="T43" fmla="*/ 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2" y="7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59" name="Freeform 578"/>
              <p:cNvSpPr>
                <a:spLocks/>
              </p:cNvSpPr>
              <p:nvPr/>
            </p:nvSpPr>
            <p:spPr bwMode="auto">
              <a:xfrm>
                <a:off x="1594" y="1161"/>
                <a:ext cx="3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6" y="0"/>
                    </a:move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4" y="12"/>
                    </a:lnTo>
                    <a:lnTo>
                      <a:pt x="6" y="13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6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60" name="Freeform 579"/>
              <p:cNvSpPr>
                <a:spLocks/>
              </p:cNvSpPr>
              <p:nvPr/>
            </p:nvSpPr>
            <p:spPr bwMode="auto">
              <a:xfrm>
                <a:off x="1594" y="1161"/>
                <a:ext cx="3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6" y="0"/>
                    </a:move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4" y="12"/>
                    </a:lnTo>
                    <a:lnTo>
                      <a:pt x="6" y="13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6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61" name="Freeform 580"/>
              <p:cNvSpPr>
                <a:spLocks/>
              </p:cNvSpPr>
              <p:nvPr/>
            </p:nvSpPr>
            <p:spPr bwMode="auto">
              <a:xfrm>
                <a:off x="1599" y="1161"/>
                <a:ext cx="3" cy="4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w 12"/>
                  <a:gd name="T37" fmla="*/ 0 h 14"/>
                  <a:gd name="T38" fmla="*/ 0 w 12"/>
                  <a:gd name="T39" fmla="*/ 0 h 14"/>
                  <a:gd name="T40" fmla="*/ 0 w 12"/>
                  <a:gd name="T41" fmla="*/ 0 h 14"/>
                  <a:gd name="T42" fmla="*/ 0 w 12"/>
                  <a:gd name="T43" fmla="*/ 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2" y="7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62" name="Freeform 581"/>
              <p:cNvSpPr>
                <a:spLocks/>
              </p:cNvSpPr>
              <p:nvPr/>
            </p:nvSpPr>
            <p:spPr bwMode="auto">
              <a:xfrm>
                <a:off x="1599" y="1161"/>
                <a:ext cx="3" cy="4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w 12"/>
                  <a:gd name="T37" fmla="*/ 0 h 14"/>
                  <a:gd name="T38" fmla="*/ 0 w 12"/>
                  <a:gd name="T39" fmla="*/ 0 h 14"/>
                  <a:gd name="T40" fmla="*/ 0 w 12"/>
                  <a:gd name="T41" fmla="*/ 0 h 14"/>
                  <a:gd name="T42" fmla="*/ 0 w 12"/>
                  <a:gd name="T43" fmla="*/ 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2" y="7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63" name="Rectangle 582"/>
              <p:cNvSpPr>
                <a:spLocks noChangeArrowheads="1"/>
              </p:cNvSpPr>
              <p:nvPr/>
            </p:nvSpPr>
            <p:spPr bwMode="auto">
              <a:xfrm>
                <a:off x="1566" y="1078"/>
                <a:ext cx="41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64" name="Rectangle 583"/>
              <p:cNvSpPr>
                <a:spLocks noChangeArrowheads="1"/>
              </p:cNvSpPr>
              <p:nvPr/>
            </p:nvSpPr>
            <p:spPr bwMode="auto">
              <a:xfrm>
                <a:off x="1566" y="1078"/>
                <a:ext cx="41" cy="3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65" name="Rectangle 584"/>
              <p:cNvSpPr>
                <a:spLocks noChangeArrowheads="1"/>
              </p:cNvSpPr>
              <p:nvPr/>
            </p:nvSpPr>
            <p:spPr bwMode="auto">
              <a:xfrm>
                <a:off x="1613" y="1082"/>
                <a:ext cx="12" cy="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66" name="Rectangle 585"/>
              <p:cNvSpPr>
                <a:spLocks noChangeArrowheads="1"/>
              </p:cNvSpPr>
              <p:nvPr/>
            </p:nvSpPr>
            <p:spPr bwMode="auto">
              <a:xfrm>
                <a:off x="1613" y="1082"/>
                <a:ext cx="12" cy="3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67" name="Freeform 586"/>
              <p:cNvSpPr>
                <a:spLocks/>
              </p:cNvSpPr>
              <p:nvPr/>
            </p:nvSpPr>
            <p:spPr bwMode="auto">
              <a:xfrm>
                <a:off x="1625" y="1092"/>
                <a:ext cx="9" cy="9"/>
              </a:xfrm>
              <a:custGeom>
                <a:avLst/>
                <a:gdLst>
                  <a:gd name="T0" fmla="*/ 0 w 33"/>
                  <a:gd name="T1" fmla="*/ 0 h 27"/>
                  <a:gd name="T2" fmla="*/ 0 w 33"/>
                  <a:gd name="T3" fmla="*/ 0 h 27"/>
                  <a:gd name="T4" fmla="*/ 0 w 33"/>
                  <a:gd name="T5" fmla="*/ 0 h 27"/>
                  <a:gd name="T6" fmla="*/ 0 w 33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27">
                    <a:moveTo>
                      <a:pt x="0" y="27"/>
                    </a:moveTo>
                    <a:lnTo>
                      <a:pt x="33" y="27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68" name="Line 587"/>
              <p:cNvSpPr>
                <a:spLocks noChangeShapeType="1"/>
              </p:cNvSpPr>
              <p:nvPr/>
            </p:nvSpPr>
            <p:spPr bwMode="auto">
              <a:xfrm>
                <a:off x="1608" y="1111"/>
                <a:ext cx="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69" name="Line 588"/>
              <p:cNvSpPr>
                <a:spLocks noChangeShapeType="1"/>
              </p:cNvSpPr>
              <p:nvPr/>
            </p:nvSpPr>
            <p:spPr bwMode="auto">
              <a:xfrm>
                <a:off x="1607" y="1083"/>
                <a:ext cx="6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70" name="Freeform 589"/>
              <p:cNvSpPr>
                <a:spLocks/>
              </p:cNvSpPr>
              <p:nvPr/>
            </p:nvSpPr>
            <p:spPr bwMode="auto">
              <a:xfrm>
                <a:off x="1572" y="1082"/>
                <a:ext cx="2" cy="4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0 h 13"/>
                  <a:gd name="T6" fmla="*/ 0 w 11"/>
                  <a:gd name="T7" fmla="*/ 0 h 13"/>
                  <a:gd name="T8" fmla="*/ 0 w 11"/>
                  <a:gd name="T9" fmla="*/ 0 h 13"/>
                  <a:gd name="T10" fmla="*/ 0 w 11"/>
                  <a:gd name="T11" fmla="*/ 0 h 13"/>
                  <a:gd name="T12" fmla="*/ 0 w 11"/>
                  <a:gd name="T13" fmla="*/ 0 h 13"/>
                  <a:gd name="T14" fmla="*/ 0 w 11"/>
                  <a:gd name="T15" fmla="*/ 0 h 13"/>
                  <a:gd name="T16" fmla="*/ 0 w 11"/>
                  <a:gd name="T17" fmla="*/ 0 h 13"/>
                  <a:gd name="T18" fmla="*/ 0 w 11"/>
                  <a:gd name="T19" fmla="*/ 0 h 13"/>
                  <a:gd name="T20" fmla="*/ 0 w 11"/>
                  <a:gd name="T21" fmla="*/ 0 h 13"/>
                  <a:gd name="T22" fmla="*/ 0 w 11"/>
                  <a:gd name="T23" fmla="*/ 0 h 13"/>
                  <a:gd name="T24" fmla="*/ 0 w 11"/>
                  <a:gd name="T25" fmla="*/ 0 h 13"/>
                  <a:gd name="T26" fmla="*/ 0 w 11"/>
                  <a:gd name="T27" fmla="*/ 0 h 13"/>
                  <a:gd name="T28" fmla="*/ 0 w 11"/>
                  <a:gd name="T29" fmla="*/ 0 h 13"/>
                  <a:gd name="T30" fmla="*/ 0 w 11"/>
                  <a:gd name="T31" fmla="*/ 0 h 13"/>
                  <a:gd name="T32" fmla="*/ 0 w 11"/>
                  <a:gd name="T33" fmla="*/ 0 h 13"/>
                  <a:gd name="T34" fmla="*/ 0 w 11"/>
                  <a:gd name="T35" fmla="*/ 0 h 13"/>
                  <a:gd name="T36" fmla="*/ 0 w 11"/>
                  <a:gd name="T37" fmla="*/ 0 h 13"/>
                  <a:gd name="T38" fmla="*/ 0 w 11"/>
                  <a:gd name="T39" fmla="*/ 0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3">
                    <a:moveTo>
                      <a:pt x="5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71" name="Freeform 590"/>
              <p:cNvSpPr>
                <a:spLocks/>
              </p:cNvSpPr>
              <p:nvPr/>
            </p:nvSpPr>
            <p:spPr bwMode="auto">
              <a:xfrm>
                <a:off x="1572" y="1082"/>
                <a:ext cx="2" cy="4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0 h 13"/>
                  <a:gd name="T6" fmla="*/ 0 w 11"/>
                  <a:gd name="T7" fmla="*/ 0 h 13"/>
                  <a:gd name="T8" fmla="*/ 0 w 11"/>
                  <a:gd name="T9" fmla="*/ 0 h 13"/>
                  <a:gd name="T10" fmla="*/ 0 w 11"/>
                  <a:gd name="T11" fmla="*/ 0 h 13"/>
                  <a:gd name="T12" fmla="*/ 0 w 11"/>
                  <a:gd name="T13" fmla="*/ 0 h 13"/>
                  <a:gd name="T14" fmla="*/ 0 w 11"/>
                  <a:gd name="T15" fmla="*/ 0 h 13"/>
                  <a:gd name="T16" fmla="*/ 0 w 11"/>
                  <a:gd name="T17" fmla="*/ 0 h 13"/>
                  <a:gd name="T18" fmla="*/ 0 w 11"/>
                  <a:gd name="T19" fmla="*/ 0 h 13"/>
                  <a:gd name="T20" fmla="*/ 0 w 11"/>
                  <a:gd name="T21" fmla="*/ 0 h 13"/>
                  <a:gd name="T22" fmla="*/ 0 w 11"/>
                  <a:gd name="T23" fmla="*/ 0 h 13"/>
                  <a:gd name="T24" fmla="*/ 0 w 11"/>
                  <a:gd name="T25" fmla="*/ 0 h 13"/>
                  <a:gd name="T26" fmla="*/ 0 w 11"/>
                  <a:gd name="T27" fmla="*/ 0 h 13"/>
                  <a:gd name="T28" fmla="*/ 0 w 11"/>
                  <a:gd name="T29" fmla="*/ 0 h 13"/>
                  <a:gd name="T30" fmla="*/ 0 w 11"/>
                  <a:gd name="T31" fmla="*/ 0 h 13"/>
                  <a:gd name="T32" fmla="*/ 0 w 11"/>
                  <a:gd name="T33" fmla="*/ 0 h 13"/>
                  <a:gd name="T34" fmla="*/ 0 w 11"/>
                  <a:gd name="T35" fmla="*/ 0 h 13"/>
                  <a:gd name="T36" fmla="*/ 0 w 11"/>
                  <a:gd name="T37" fmla="*/ 0 h 13"/>
                  <a:gd name="T38" fmla="*/ 0 w 11"/>
                  <a:gd name="T39" fmla="*/ 0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3">
                    <a:moveTo>
                      <a:pt x="5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72" name="Freeform 591"/>
              <p:cNvSpPr>
                <a:spLocks/>
              </p:cNvSpPr>
              <p:nvPr/>
            </p:nvSpPr>
            <p:spPr bwMode="auto">
              <a:xfrm>
                <a:off x="1577" y="1081"/>
                <a:ext cx="2" cy="5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w 11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" h="14">
                    <a:moveTo>
                      <a:pt x="6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73" name="Freeform 592"/>
              <p:cNvSpPr>
                <a:spLocks/>
              </p:cNvSpPr>
              <p:nvPr/>
            </p:nvSpPr>
            <p:spPr bwMode="auto">
              <a:xfrm>
                <a:off x="1577" y="1081"/>
                <a:ext cx="2" cy="5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w 11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" h="14">
                    <a:moveTo>
                      <a:pt x="6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74" name="Freeform 593"/>
              <p:cNvSpPr>
                <a:spLocks/>
              </p:cNvSpPr>
              <p:nvPr/>
            </p:nvSpPr>
            <p:spPr bwMode="auto">
              <a:xfrm>
                <a:off x="1592" y="1082"/>
                <a:ext cx="3" cy="4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0 h 13"/>
                  <a:gd name="T6" fmla="*/ 0 w 11"/>
                  <a:gd name="T7" fmla="*/ 0 h 13"/>
                  <a:gd name="T8" fmla="*/ 0 w 11"/>
                  <a:gd name="T9" fmla="*/ 0 h 13"/>
                  <a:gd name="T10" fmla="*/ 0 w 11"/>
                  <a:gd name="T11" fmla="*/ 0 h 13"/>
                  <a:gd name="T12" fmla="*/ 0 w 11"/>
                  <a:gd name="T13" fmla="*/ 0 h 13"/>
                  <a:gd name="T14" fmla="*/ 0 w 11"/>
                  <a:gd name="T15" fmla="*/ 0 h 13"/>
                  <a:gd name="T16" fmla="*/ 0 w 11"/>
                  <a:gd name="T17" fmla="*/ 0 h 13"/>
                  <a:gd name="T18" fmla="*/ 0 w 11"/>
                  <a:gd name="T19" fmla="*/ 0 h 13"/>
                  <a:gd name="T20" fmla="*/ 0 w 11"/>
                  <a:gd name="T21" fmla="*/ 0 h 13"/>
                  <a:gd name="T22" fmla="*/ 0 w 11"/>
                  <a:gd name="T23" fmla="*/ 0 h 13"/>
                  <a:gd name="T24" fmla="*/ 0 w 11"/>
                  <a:gd name="T25" fmla="*/ 0 h 13"/>
                  <a:gd name="T26" fmla="*/ 0 w 11"/>
                  <a:gd name="T27" fmla="*/ 0 h 13"/>
                  <a:gd name="T28" fmla="*/ 0 w 11"/>
                  <a:gd name="T29" fmla="*/ 0 h 13"/>
                  <a:gd name="T30" fmla="*/ 0 w 11"/>
                  <a:gd name="T31" fmla="*/ 0 h 13"/>
                  <a:gd name="T32" fmla="*/ 0 w 11"/>
                  <a:gd name="T33" fmla="*/ 0 h 13"/>
                  <a:gd name="T34" fmla="*/ 0 w 11"/>
                  <a:gd name="T35" fmla="*/ 0 h 13"/>
                  <a:gd name="T36" fmla="*/ 0 w 11"/>
                  <a:gd name="T37" fmla="*/ 0 h 13"/>
                  <a:gd name="T38" fmla="*/ 0 w 11"/>
                  <a:gd name="T39" fmla="*/ 0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3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75" name="Freeform 594"/>
              <p:cNvSpPr>
                <a:spLocks/>
              </p:cNvSpPr>
              <p:nvPr/>
            </p:nvSpPr>
            <p:spPr bwMode="auto">
              <a:xfrm>
                <a:off x="1592" y="1082"/>
                <a:ext cx="3" cy="4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0 h 13"/>
                  <a:gd name="T6" fmla="*/ 0 w 11"/>
                  <a:gd name="T7" fmla="*/ 0 h 13"/>
                  <a:gd name="T8" fmla="*/ 0 w 11"/>
                  <a:gd name="T9" fmla="*/ 0 h 13"/>
                  <a:gd name="T10" fmla="*/ 0 w 11"/>
                  <a:gd name="T11" fmla="*/ 0 h 13"/>
                  <a:gd name="T12" fmla="*/ 0 w 11"/>
                  <a:gd name="T13" fmla="*/ 0 h 13"/>
                  <a:gd name="T14" fmla="*/ 0 w 11"/>
                  <a:gd name="T15" fmla="*/ 0 h 13"/>
                  <a:gd name="T16" fmla="*/ 0 w 11"/>
                  <a:gd name="T17" fmla="*/ 0 h 13"/>
                  <a:gd name="T18" fmla="*/ 0 w 11"/>
                  <a:gd name="T19" fmla="*/ 0 h 13"/>
                  <a:gd name="T20" fmla="*/ 0 w 11"/>
                  <a:gd name="T21" fmla="*/ 0 h 13"/>
                  <a:gd name="T22" fmla="*/ 0 w 11"/>
                  <a:gd name="T23" fmla="*/ 0 h 13"/>
                  <a:gd name="T24" fmla="*/ 0 w 11"/>
                  <a:gd name="T25" fmla="*/ 0 h 13"/>
                  <a:gd name="T26" fmla="*/ 0 w 11"/>
                  <a:gd name="T27" fmla="*/ 0 h 13"/>
                  <a:gd name="T28" fmla="*/ 0 w 11"/>
                  <a:gd name="T29" fmla="*/ 0 h 13"/>
                  <a:gd name="T30" fmla="*/ 0 w 11"/>
                  <a:gd name="T31" fmla="*/ 0 h 13"/>
                  <a:gd name="T32" fmla="*/ 0 w 11"/>
                  <a:gd name="T33" fmla="*/ 0 h 13"/>
                  <a:gd name="T34" fmla="*/ 0 w 11"/>
                  <a:gd name="T35" fmla="*/ 0 h 13"/>
                  <a:gd name="T36" fmla="*/ 0 w 11"/>
                  <a:gd name="T37" fmla="*/ 0 h 13"/>
                  <a:gd name="T38" fmla="*/ 0 w 11"/>
                  <a:gd name="T39" fmla="*/ 0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3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76" name="Freeform 595"/>
              <p:cNvSpPr>
                <a:spLocks/>
              </p:cNvSpPr>
              <p:nvPr/>
            </p:nvSpPr>
            <p:spPr bwMode="auto">
              <a:xfrm>
                <a:off x="1597" y="1081"/>
                <a:ext cx="3" cy="5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w 11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" h="14">
                    <a:moveTo>
                      <a:pt x="6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77" name="Freeform 596"/>
              <p:cNvSpPr>
                <a:spLocks/>
              </p:cNvSpPr>
              <p:nvPr/>
            </p:nvSpPr>
            <p:spPr bwMode="auto">
              <a:xfrm>
                <a:off x="1597" y="1081"/>
                <a:ext cx="3" cy="5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w 11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" h="14">
                    <a:moveTo>
                      <a:pt x="6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78" name="Freeform 597"/>
              <p:cNvSpPr>
                <a:spLocks/>
              </p:cNvSpPr>
              <p:nvPr/>
            </p:nvSpPr>
            <p:spPr bwMode="auto">
              <a:xfrm>
                <a:off x="1592" y="1108"/>
                <a:ext cx="3" cy="4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w 11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" h="14">
                    <a:moveTo>
                      <a:pt x="6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79" name="Freeform 598"/>
              <p:cNvSpPr>
                <a:spLocks/>
              </p:cNvSpPr>
              <p:nvPr/>
            </p:nvSpPr>
            <p:spPr bwMode="auto">
              <a:xfrm>
                <a:off x="1592" y="1108"/>
                <a:ext cx="3" cy="4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w 11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" h="14">
                    <a:moveTo>
                      <a:pt x="6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80" name="Freeform 599"/>
              <p:cNvSpPr>
                <a:spLocks/>
              </p:cNvSpPr>
              <p:nvPr/>
            </p:nvSpPr>
            <p:spPr bwMode="auto">
              <a:xfrm>
                <a:off x="1597" y="1107"/>
                <a:ext cx="3" cy="5"/>
              </a:xfrm>
              <a:custGeom>
                <a:avLst/>
                <a:gdLst>
                  <a:gd name="T0" fmla="*/ 0 w 11"/>
                  <a:gd name="T1" fmla="*/ 0 h 15"/>
                  <a:gd name="T2" fmla="*/ 0 w 11"/>
                  <a:gd name="T3" fmla="*/ 0 h 15"/>
                  <a:gd name="T4" fmla="*/ 0 w 11"/>
                  <a:gd name="T5" fmla="*/ 0 h 15"/>
                  <a:gd name="T6" fmla="*/ 0 w 11"/>
                  <a:gd name="T7" fmla="*/ 0 h 15"/>
                  <a:gd name="T8" fmla="*/ 0 w 11"/>
                  <a:gd name="T9" fmla="*/ 0 h 15"/>
                  <a:gd name="T10" fmla="*/ 0 w 11"/>
                  <a:gd name="T11" fmla="*/ 0 h 15"/>
                  <a:gd name="T12" fmla="*/ 0 w 11"/>
                  <a:gd name="T13" fmla="*/ 0 h 15"/>
                  <a:gd name="T14" fmla="*/ 0 w 11"/>
                  <a:gd name="T15" fmla="*/ 0 h 15"/>
                  <a:gd name="T16" fmla="*/ 0 w 11"/>
                  <a:gd name="T17" fmla="*/ 0 h 15"/>
                  <a:gd name="T18" fmla="*/ 0 w 11"/>
                  <a:gd name="T19" fmla="*/ 0 h 15"/>
                  <a:gd name="T20" fmla="*/ 0 w 11"/>
                  <a:gd name="T21" fmla="*/ 0 h 15"/>
                  <a:gd name="T22" fmla="*/ 0 w 11"/>
                  <a:gd name="T23" fmla="*/ 0 h 15"/>
                  <a:gd name="T24" fmla="*/ 0 w 11"/>
                  <a:gd name="T25" fmla="*/ 0 h 15"/>
                  <a:gd name="T26" fmla="*/ 0 w 11"/>
                  <a:gd name="T27" fmla="*/ 0 h 15"/>
                  <a:gd name="T28" fmla="*/ 0 w 11"/>
                  <a:gd name="T29" fmla="*/ 0 h 15"/>
                  <a:gd name="T30" fmla="*/ 0 w 11"/>
                  <a:gd name="T31" fmla="*/ 0 h 15"/>
                  <a:gd name="T32" fmla="*/ 0 w 11"/>
                  <a:gd name="T33" fmla="*/ 0 h 15"/>
                  <a:gd name="T34" fmla="*/ 0 w 11"/>
                  <a:gd name="T35" fmla="*/ 0 h 15"/>
                  <a:gd name="T36" fmla="*/ 0 w 11"/>
                  <a:gd name="T37" fmla="*/ 0 h 15"/>
                  <a:gd name="T38" fmla="*/ 0 w 11"/>
                  <a:gd name="T39" fmla="*/ 0 h 15"/>
                  <a:gd name="T40" fmla="*/ 0 w 11"/>
                  <a:gd name="T41" fmla="*/ 0 h 15"/>
                  <a:gd name="T42" fmla="*/ 0 w 11"/>
                  <a:gd name="T43" fmla="*/ 0 h 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5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10" y="13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81" name="Freeform 600"/>
              <p:cNvSpPr>
                <a:spLocks/>
              </p:cNvSpPr>
              <p:nvPr/>
            </p:nvSpPr>
            <p:spPr bwMode="auto">
              <a:xfrm>
                <a:off x="1597" y="1107"/>
                <a:ext cx="3" cy="5"/>
              </a:xfrm>
              <a:custGeom>
                <a:avLst/>
                <a:gdLst>
                  <a:gd name="T0" fmla="*/ 0 w 11"/>
                  <a:gd name="T1" fmla="*/ 0 h 15"/>
                  <a:gd name="T2" fmla="*/ 0 w 11"/>
                  <a:gd name="T3" fmla="*/ 0 h 15"/>
                  <a:gd name="T4" fmla="*/ 0 w 11"/>
                  <a:gd name="T5" fmla="*/ 0 h 15"/>
                  <a:gd name="T6" fmla="*/ 0 w 11"/>
                  <a:gd name="T7" fmla="*/ 0 h 15"/>
                  <a:gd name="T8" fmla="*/ 0 w 11"/>
                  <a:gd name="T9" fmla="*/ 0 h 15"/>
                  <a:gd name="T10" fmla="*/ 0 w 11"/>
                  <a:gd name="T11" fmla="*/ 0 h 15"/>
                  <a:gd name="T12" fmla="*/ 0 w 11"/>
                  <a:gd name="T13" fmla="*/ 0 h 15"/>
                  <a:gd name="T14" fmla="*/ 0 w 11"/>
                  <a:gd name="T15" fmla="*/ 0 h 15"/>
                  <a:gd name="T16" fmla="*/ 0 w 11"/>
                  <a:gd name="T17" fmla="*/ 0 h 15"/>
                  <a:gd name="T18" fmla="*/ 0 w 11"/>
                  <a:gd name="T19" fmla="*/ 0 h 15"/>
                  <a:gd name="T20" fmla="*/ 0 w 11"/>
                  <a:gd name="T21" fmla="*/ 0 h 15"/>
                  <a:gd name="T22" fmla="*/ 0 w 11"/>
                  <a:gd name="T23" fmla="*/ 0 h 15"/>
                  <a:gd name="T24" fmla="*/ 0 w 11"/>
                  <a:gd name="T25" fmla="*/ 0 h 15"/>
                  <a:gd name="T26" fmla="*/ 0 w 11"/>
                  <a:gd name="T27" fmla="*/ 0 h 15"/>
                  <a:gd name="T28" fmla="*/ 0 w 11"/>
                  <a:gd name="T29" fmla="*/ 0 h 15"/>
                  <a:gd name="T30" fmla="*/ 0 w 11"/>
                  <a:gd name="T31" fmla="*/ 0 h 15"/>
                  <a:gd name="T32" fmla="*/ 0 w 11"/>
                  <a:gd name="T33" fmla="*/ 0 h 15"/>
                  <a:gd name="T34" fmla="*/ 0 w 11"/>
                  <a:gd name="T35" fmla="*/ 0 h 15"/>
                  <a:gd name="T36" fmla="*/ 0 w 11"/>
                  <a:gd name="T37" fmla="*/ 0 h 15"/>
                  <a:gd name="T38" fmla="*/ 0 w 11"/>
                  <a:gd name="T39" fmla="*/ 0 h 15"/>
                  <a:gd name="T40" fmla="*/ 0 w 11"/>
                  <a:gd name="T41" fmla="*/ 0 h 15"/>
                  <a:gd name="T42" fmla="*/ 0 w 11"/>
                  <a:gd name="T43" fmla="*/ 0 h 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5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10" y="13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82" name="Freeform 601"/>
              <p:cNvSpPr>
                <a:spLocks/>
              </p:cNvSpPr>
              <p:nvPr/>
            </p:nvSpPr>
            <p:spPr bwMode="auto">
              <a:xfrm>
                <a:off x="1571" y="1108"/>
                <a:ext cx="3" cy="4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lnTo>
                      <a:pt x="3" y="0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83" name="Freeform 602"/>
              <p:cNvSpPr>
                <a:spLocks/>
              </p:cNvSpPr>
              <p:nvPr/>
            </p:nvSpPr>
            <p:spPr bwMode="auto">
              <a:xfrm>
                <a:off x="1571" y="1108"/>
                <a:ext cx="3" cy="4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lnTo>
                      <a:pt x="3" y="0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84" name="Freeform 603"/>
              <p:cNvSpPr>
                <a:spLocks/>
              </p:cNvSpPr>
              <p:nvPr/>
            </p:nvSpPr>
            <p:spPr bwMode="auto">
              <a:xfrm>
                <a:off x="1576" y="1107"/>
                <a:ext cx="3" cy="5"/>
              </a:xfrm>
              <a:custGeom>
                <a:avLst/>
                <a:gdLst>
                  <a:gd name="T0" fmla="*/ 0 w 12"/>
                  <a:gd name="T1" fmla="*/ 0 h 15"/>
                  <a:gd name="T2" fmla="*/ 0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0 w 12"/>
                  <a:gd name="T9" fmla="*/ 0 h 15"/>
                  <a:gd name="T10" fmla="*/ 0 w 12"/>
                  <a:gd name="T11" fmla="*/ 0 h 15"/>
                  <a:gd name="T12" fmla="*/ 0 w 12"/>
                  <a:gd name="T13" fmla="*/ 0 h 15"/>
                  <a:gd name="T14" fmla="*/ 0 w 12"/>
                  <a:gd name="T15" fmla="*/ 0 h 15"/>
                  <a:gd name="T16" fmla="*/ 0 w 12"/>
                  <a:gd name="T17" fmla="*/ 0 h 15"/>
                  <a:gd name="T18" fmla="*/ 0 w 12"/>
                  <a:gd name="T19" fmla="*/ 0 h 15"/>
                  <a:gd name="T20" fmla="*/ 0 w 12"/>
                  <a:gd name="T21" fmla="*/ 0 h 15"/>
                  <a:gd name="T22" fmla="*/ 0 w 12"/>
                  <a:gd name="T23" fmla="*/ 0 h 15"/>
                  <a:gd name="T24" fmla="*/ 0 w 12"/>
                  <a:gd name="T25" fmla="*/ 0 h 15"/>
                  <a:gd name="T26" fmla="*/ 0 w 12"/>
                  <a:gd name="T27" fmla="*/ 0 h 15"/>
                  <a:gd name="T28" fmla="*/ 0 w 12"/>
                  <a:gd name="T29" fmla="*/ 0 h 15"/>
                  <a:gd name="T30" fmla="*/ 0 w 12"/>
                  <a:gd name="T31" fmla="*/ 0 h 15"/>
                  <a:gd name="T32" fmla="*/ 0 w 12"/>
                  <a:gd name="T33" fmla="*/ 0 h 15"/>
                  <a:gd name="T34" fmla="*/ 0 w 12"/>
                  <a:gd name="T35" fmla="*/ 0 h 15"/>
                  <a:gd name="T36" fmla="*/ 0 w 12"/>
                  <a:gd name="T37" fmla="*/ 0 h 15"/>
                  <a:gd name="T38" fmla="*/ 0 w 12"/>
                  <a:gd name="T39" fmla="*/ 0 h 15"/>
                  <a:gd name="T40" fmla="*/ 0 w 12"/>
                  <a:gd name="T41" fmla="*/ 0 h 15"/>
                  <a:gd name="T42" fmla="*/ 0 w 12"/>
                  <a:gd name="T43" fmla="*/ 0 h 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5">
                    <a:moveTo>
                      <a:pt x="6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5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10" y="13"/>
                    </a:lnTo>
                    <a:lnTo>
                      <a:pt x="11" y="11"/>
                    </a:lnTo>
                    <a:lnTo>
                      <a:pt x="12" y="8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85" name="Freeform 604"/>
              <p:cNvSpPr>
                <a:spLocks/>
              </p:cNvSpPr>
              <p:nvPr/>
            </p:nvSpPr>
            <p:spPr bwMode="auto">
              <a:xfrm>
                <a:off x="1576" y="1107"/>
                <a:ext cx="3" cy="5"/>
              </a:xfrm>
              <a:custGeom>
                <a:avLst/>
                <a:gdLst>
                  <a:gd name="T0" fmla="*/ 0 w 12"/>
                  <a:gd name="T1" fmla="*/ 0 h 15"/>
                  <a:gd name="T2" fmla="*/ 0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0 w 12"/>
                  <a:gd name="T9" fmla="*/ 0 h 15"/>
                  <a:gd name="T10" fmla="*/ 0 w 12"/>
                  <a:gd name="T11" fmla="*/ 0 h 15"/>
                  <a:gd name="T12" fmla="*/ 0 w 12"/>
                  <a:gd name="T13" fmla="*/ 0 h 15"/>
                  <a:gd name="T14" fmla="*/ 0 w 12"/>
                  <a:gd name="T15" fmla="*/ 0 h 15"/>
                  <a:gd name="T16" fmla="*/ 0 w 12"/>
                  <a:gd name="T17" fmla="*/ 0 h 15"/>
                  <a:gd name="T18" fmla="*/ 0 w 12"/>
                  <a:gd name="T19" fmla="*/ 0 h 15"/>
                  <a:gd name="T20" fmla="*/ 0 w 12"/>
                  <a:gd name="T21" fmla="*/ 0 h 15"/>
                  <a:gd name="T22" fmla="*/ 0 w 12"/>
                  <a:gd name="T23" fmla="*/ 0 h 15"/>
                  <a:gd name="T24" fmla="*/ 0 w 12"/>
                  <a:gd name="T25" fmla="*/ 0 h 15"/>
                  <a:gd name="T26" fmla="*/ 0 w 12"/>
                  <a:gd name="T27" fmla="*/ 0 h 15"/>
                  <a:gd name="T28" fmla="*/ 0 w 12"/>
                  <a:gd name="T29" fmla="*/ 0 h 15"/>
                  <a:gd name="T30" fmla="*/ 0 w 12"/>
                  <a:gd name="T31" fmla="*/ 0 h 15"/>
                  <a:gd name="T32" fmla="*/ 0 w 12"/>
                  <a:gd name="T33" fmla="*/ 0 h 15"/>
                  <a:gd name="T34" fmla="*/ 0 w 12"/>
                  <a:gd name="T35" fmla="*/ 0 h 15"/>
                  <a:gd name="T36" fmla="*/ 0 w 12"/>
                  <a:gd name="T37" fmla="*/ 0 h 15"/>
                  <a:gd name="T38" fmla="*/ 0 w 12"/>
                  <a:gd name="T39" fmla="*/ 0 h 15"/>
                  <a:gd name="T40" fmla="*/ 0 w 12"/>
                  <a:gd name="T41" fmla="*/ 0 h 15"/>
                  <a:gd name="T42" fmla="*/ 0 w 12"/>
                  <a:gd name="T43" fmla="*/ 0 h 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5">
                    <a:moveTo>
                      <a:pt x="6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5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10" y="13"/>
                    </a:lnTo>
                    <a:lnTo>
                      <a:pt x="11" y="11"/>
                    </a:lnTo>
                    <a:lnTo>
                      <a:pt x="12" y="8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86" name="Line 605"/>
              <p:cNvSpPr>
                <a:spLocks noChangeShapeType="1"/>
              </p:cNvSpPr>
              <p:nvPr/>
            </p:nvSpPr>
            <p:spPr bwMode="auto">
              <a:xfrm flipV="1">
                <a:off x="1589" y="1074"/>
                <a:ext cx="0" cy="52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87" name="Line 606"/>
              <p:cNvSpPr>
                <a:spLocks noChangeShapeType="1"/>
              </p:cNvSpPr>
              <p:nvPr/>
            </p:nvSpPr>
            <p:spPr bwMode="auto">
              <a:xfrm flipV="1">
                <a:off x="1584" y="1075"/>
                <a:ext cx="0" cy="5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88" name="Line 607"/>
              <p:cNvSpPr>
                <a:spLocks noChangeShapeType="1"/>
              </p:cNvSpPr>
              <p:nvPr/>
            </p:nvSpPr>
            <p:spPr bwMode="auto">
              <a:xfrm flipV="1">
                <a:off x="1630" y="1076"/>
                <a:ext cx="0" cy="5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89" name="Line 608"/>
              <p:cNvSpPr>
                <a:spLocks noChangeShapeType="1"/>
              </p:cNvSpPr>
              <p:nvPr/>
            </p:nvSpPr>
            <p:spPr bwMode="auto">
              <a:xfrm flipV="1">
                <a:off x="1624" y="1075"/>
                <a:ext cx="0" cy="4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90" name="Line 609"/>
              <p:cNvSpPr>
                <a:spLocks noChangeShapeType="1"/>
              </p:cNvSpPr>
              <p:nvPr/>
            </p:nvSpPr>
            <p:spPr bwMode="auto">
              <a:xfrm flipV="1">
                <a:off x="1595" y="1059"/>
                <a:ext cx="0" cy="2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91" name="Line 610"/>
              <p:cNvSpPr>
                <a:spLocks noChangeShapeType="1"/>
              </p:cNvSpPr>
              <p:nvPr/>
            </p:nvSpPr>
            <p:spPr bwMode="auto">
              <a:xfrm flipV="1">
                <a:off x="1600" y="1059"/>
                <a:ext cx="0" cy="2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92" name="Line 611"/>
              <p:cNvSpPr>
                <a:spLocks noChangeShapeType="1"/>
              </p:cNvSpPr>
              <p:nvPr/>
            </p:nvSpPr>
            <p:spPr bwMode="auto">
              <a:xfrm>
                <a:off x="1607" y="1116"/>
                <a:ext cx="0" cy="1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93" name="Line 612"/>
              <p:cNvSpPr>
                <a:spLocks noChangeShapeType="1"/>
              </p:cNvSpPr>
              <p:nvPr/>
            </p:nvSpPr>
            <p:spPr bwMode="auto">
              <a:xfrm flipV="1">
                <a:off x="1601" y="1117"/>
                <a:ext cx="0" cy="1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94" name="Line 613"/>
              <p:cNvSpPr>
                <a:spLocks noChangeShapeType="1"/>
              </p:cNvSpPr>
              <p:nvPr/>
            </p:nvSpPr>
            <p:spPr bwMode="auto">
              <a:xfrm>
                <a:off x="1584" y="1102"/>
                <a:ext cx="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95" name="Line 614"/>
              <p:cNvSpPr>
                <a:spLocks noChangeShapeType="1"/>
              </p:cNvSpPr>
              <p:nvPr/>
            </p:nvSpPr>
            <p:spPr bwMode="auto">
              <a:xfrm>
                <a:off x="1584" y="1088"/>
                <a:ext cx="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96" name="Line 615"/>
              <p:cNvSpPr>
                <a:spLocks noChangeShapeType="1"/>
              </p:cNvSpPr>
              <p:nvPr/>
            </p:nvSpPr>
            <p:spPr bwMode="auto">
              <a:xfrm>
                <a:off x="1625" y="1085"/>
                <a:ext cx="5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97" name="Line 616"/>
              <p:cNvSpPr>
                <a:spLocks noChangeShapeType="1"/>
              </p:cNvSpPr>
              <p:nvPr/>
            </p:nvSpPr>
            <p:spPr bwMode="auto">
              <a:xfrm flipV="1">
                <a:off x="1587" y="1071"/>
                <a:ext cx="0" cy="6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98" name="Line 617"/>
              <p:cNvSpPr>
                <a:spLocks noChangeShapeType="1"/>
              </p:cNvSpPr>
              <p:nvPr/>
            </p:nvSpPr>
            <p:spPr bwMode="auto">
              <a:xfrm flipV="1">
                <a:off x="1627" y="1070"/>
                <a:ext cx="0" cy="6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99" name="Rectangle 618"/>
              <p:cNvSpPr>
                <a:spLocks noChangeArrowheads="1"/>
              </p:cNvSpPr>
              <p:nvPr/>
            </p:nvSpPr>
            <p:spPr bwMode="auto">
              <a:xfrm>
                <a:off x="1518" y="1225"/>
                <a:ext cx="3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0" name="Rectangle 619"/>
              <p:cNvSpPr>
                <a:spLocks noChangeArrowheads="1"/>
              </p:cNvSpPr>
              <p:nvPr/>
            </p:nvSpPr>
            <p:spPr bwMode="auto">
              <a:xfrm>
                <a:off x="1518" y="1225"/>
                <a:ext cx="3" cy="1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1" name="Line 620"/>
              <p:cNvSpPr>
                <a:spLocks noChangeShapeType="1"/>
              </p:cNvSpPr>
              <p:nvPr/>
            </p:nvSpPr>
            <p:spPr bwMode="auto">
              <a:xfrm>
                <a:off x="1522" y="1241"/>
                <a:ext cx="3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02" name="Line 621"/>
              <p:cNvSpPr>
                <a:spLocks noChangeShapeType="1"/>
              </p:cNvSpPr>
              <p:nvPr/>
            </p:nvSpPr>
            <p:spPr bwMode="auto">
              <a:xfrm>
                <a:off x="1522" y="1227"/>
                <a:ext cx="3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03" name="Freeform 622"/>
              <p:cNvSpPr>
                <a:spLocks/>
              </p:cNvSpPr>
              <p:nvPr/>
            </p:nvSpPr>
            <p:spPr bwMode="auto">
              <a:xfrm>
                <a:off x="1516" y="1227"/>
                <a:ext cx="1" cy="14"/>
              </a:xfrm>
              <a:custGeom>
                <a:avLst/>
                <a:gdLst>
                  <a:gd name="T0" fmla="*/ 0 w 5"/>
                  <a:gd name="T1" fmla="*/ 0 h 40"/>
                  <a:gd name="T2" fmla="*/ 0 w 5"/>
                  <a:gd name="T3" fmla="*/ 0 h 40"/>
                  <a:gd name="T4" fmla="*/ 0 w 5"/>
                  <a:gd name="T5" fmla="*/ 0 h 40"/>
                  <a:gd name="T6" fmla="*/ 0 w 5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0">
                    <a:moveTo>
                      <a:pt x="5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04" name="Freeform 623"/>
              <p:cNvSpPr>
                <a:spLocks/>
              </p:cNvSpPr>
              <p:nvPr/>
            </p:nvSpPr>
            <p:spPr bwMode="auto">
              <a:xfrm>
                <a:off x="1514" y="1237"/>
                <a:ext cx="2" cy="2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7" y="6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05" name="Freeform 624"/>
              <p:cNvSpPr>
                <a:spLocks/>
              </p:cNvSpPr>
              <p:nvPr/>
            </p:nvSpPr>
            <p:spPr bwMode="auto">
              <a:xfrm>
                <a:off x="1513" y="1229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w 7"/>
                  <a:gd name="T11" fmla="*/ 0 h 6"/>
                  <a:gd name="T12" fmla="*/ 0 w 7"/>
                  <a:gd name="T13" fmla="*/ 0 h 6"/>
                  <a:gd name="T14" fmla="*/ 0 w 7"/>
                  <a:gd name="T15" fmla="*/ 0 h 6"/>
                  <a:gd name="T16" fmla="*/ 0 w 7"/>
                  <a:gd name="T17" fmla="*/ 0 h 6"/>
                  <a:gd name="T18" fmla="*/ 0 w 7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7" y="1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06" name="Line 625"/>
              <p:cNvSpPr>
                <a:spLocks noChangeShapeType="1"/>
              </p:cNvSpPr>
              <p:nvPr/>
            </p:nvSpPr>
            <p:spPr bwMode="auto">
              <a:xfrm flipV="1">
                <a:off x="1513" y="1231"/>
                <a:ext cx="0" cy="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07" name="Freeform 626"/>
              <p:cNvSpPr>
                <a:spLocks/>
              </p:cNvSpPr>
              <p:nvPr/>
            </p:nvSpPr>
            <p:spPr bwMode="auto">
              <a:xfrm>
                <a:off x="1510" y="1232"/>
                <a:ext cx="3" cy="4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1">
                    <a:moveTo>
                      <a:pt x="9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08" name="Rectangle 627"/>
              <p:cNvSpPr>
                <a:spLocks noChangeArrowheads="1"/>
              </p:cNvSpPr>
              <p:nvPr/>
            </p:nvSpPr>
            <p:spPr bwMode="auto">
              <a:xfrm>
                <a:off x="1520" y="1057"/>
                <a:ext cx="3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9" name="Rectangle 628"/>
              <p:cNvSpPr>
                <a:spLocks noChangeArrowheads="1"/>
              </p:cNvSpPr>
              <p:nvPr/>
            </p:nvSpPr>
            <p:spPr bwMode="auto">
              <a:xfrm>
                <a:off x="1520" y="1057"/>
                <a:ext cx="3" cy="1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0" name="Line 629"/>
              <p:cNvSpPr>
                <a:spLocks noChangeShapeType="1"/>
              </p:cNvSpPr>
              <p:nvPr/>
            </p:nvSpPr>
            <p:spPr bwMode="auto">
              <a:xfrm>
                <a:off x="1523" y="1073"/>
                <a:ext cx="3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11" name="Line 630"/>
              <p:cNvSpPr>
                <a:spLocks noChangeShapeType="1"/>
              </p:cNvSpPr>
              <p:nvPr/>
            </p:nvSpPr>
            <p:spPr bwMode="auto">
              <a:xfrm>
                <a:off x="1523" y="1059"/>
                <a:ext cx="3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12" name="Freeform 631"/>
              <p:cNvSpPr>
                <a:spLocks/>
              </p:cNvSpPr>
              <p:nvPr/>
            </p:nvSpPr>
            <p:spPr bwMode="auto">
              <a:xfrm>
                <a:off x="1517" y="1059"/>
                <a:ext cx="2" cy="14"/>
              </a:xfrm>
              <a:custGeom>
                <a:avLst/>
                <a:gdLst>
                  <a:gd name="T0" fmla="*/ 0 w 6"/>
                  <a:gd name="T1" fmla="*/ 0 h 40"/>
                  <a:gd name="T2" fmla="*/ 0 w 6"/>
                  <a:gd name="T3" fmla="*/ 0 h 40"/>
                  <a:gd name="T4" fmla="*/ 0 w 6"/>
                  <a:gd name="T5" fmla="*/ 0 h 40"/>
                  <a:gd name="T6" fmla="*/ 0 w 6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0">
                    <a:moveTo>
                      <a:pt x="6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13" name="Freeform 632"/>
              <p:cNvSpPr>
                <a:spLocks/>
              </p:cNvSpPr>
              <p:nvPr/>
            </p:nvSpPr>
            <p:spPr bwMode="auto">
              <a:xfrm>
                <a:off x="1515" y="1069"/>
                <a:ext cx="2" cy="2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14" name="Freeform 633"/>
              <p:cNvSpPr>
                <a:spLocks/>
              </p:cNvSpPr>
              <p:nvPr/>
            </p:nvSpPr>
            <p:spPr bwMode="auto">
              <a:xfrm>
                <a:off x="1514" y="1061"/>
                <a:ext cx="2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w 8"/>
                  <a:gd name="T9" fmla="*/ 0 h 6"/>
                  <a:gd name="T10" fmla="*/ 0 w 8"/>
                  <a:gd name="T11" fmla="*/ 0 h 6"/>
                  <a:gd name="T12" fmla="*/ 0 w 8"/>
                  <a:gd name="T13" fmla="*/ 0 h 6"/>
                  <a:gd name="T14" fmla="*/ 0 w 8"/>
                  <a:gd name="T15" fmla="*/ 0 h 6"/>
                  <a:gd name="T16" fmla="*/ 0 w 8"/>
                  <a:gd name="T17" fmla="*/ 0 h 6"/>
                  <a:gd name="T18" fmla="*/ 0 w 8"/>
                  <a:gd name="T19" fmla="*/ 0 h 6"/>
                  <a:gd name="T20" fmla="*/ 0 w 8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15" name="Line 634"/>
              <p:cNvSpPr>
                <a:spLocks noChangeShapeType="1"/>
              </p:cNvSpPr>
              <p:nvPr/>
            </p:nvSpPr>
            <p:spPr bwMode="auto">
              <a:xfrm flipV="1">
                <a:off x="1514" y="1063"/>
                <a:ext cx="0" cy="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16" name="Freeform 635"/>
              <p:cNvSpPr>
                <a:spLocks/>
              </p:cNvSpPr>
              <p:nvPr/>
            </p:nvSpPr>
            <p:spPr bwMode="auto">
              <a:xfrm>
                <a:off x="1511" y="1065"/>
                <a:ext cx="3" cy="3"/>
              </a:xfrm>
              <a:custGeom>
                <a:avLst/>
                <a:gdLst>
                  <a:gd name="T0" fmla="*/ 0 w 10"/>
                  <a:gd name="T1" fmla="*/ 0 h 9"/>
                  <a:gd name="T2" fmla="*/ 0 w 10"/>
                  <a:gd name="T3" fmla="*/ 0 h 9"/>
                  <a:gd name="T4" fmla="*/ 0 w 10"/>
                  <a:gd name="T5" fmla="*/ 0 h 9"/>
                  <a:gd name="T6" fmla="*/ 0 w 10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10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17" name="Rectangle 636"/>
              <p:cNvSpPr>
                <a:spLocks noChangeArrowheads="1"/>
              </p:cNvSpPr>
              <p:nvPr/>
            </p:nvSpPr>
            <p:spPr bwMode="auto">
              <a:xfrm>
                <a:off x="1717" y="1057"/>
                <a:ext cx="3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8" name="Rectangle 637"/>
              <p:cNvSpPr>
                <a:spLocks noChangeArrowheads="1"/>
              </p:cNvSpPr>
              <p:nvPr/>
            </p:nvSpPr>
            <p:spPr bwMode="auto">
              <a:xfrm>
                <a:off x="1717" y="1057"/>
                <a:ext cx="3" cy="1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9" name="Line 638"/>
              <p:cNvSpPr>
                <a:spLocks noChangeShapeType="1"/>
              </p:cNvSpPr>
              <p:nvPr/>
            </p:nvSpPr>
            <p:spPr bwMode="auto">
              <a:xfrm flipH="1">
                <a:off x="1714" y="1059"/>
                <a:ext cx="3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20" name="Line 639"/>
              <p:cNvSpPr>
                <a:spLocks noChangeShapeType="1"/>
              </p:cNvSpPr>
              <p:nvPr/>
            </p:nvSpPr>
            <p:spPr bwMode="auto">
              <a:xfrm flipH="1">
                <a:off x="1714" y="1073"/>
                <a:ext cx="3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21" name="Freeform 640"/>
              <p:cNvSpPr>
                <a:spLocks/>
              </p:cNvSpPr>
              <p:nvPr/>
            </p:nvSpPr>
            <p:spPr bwMode="auto">
              <a:xfrm>
                <a:off x="1721" y="1059"/>
                <a:ext cx="2" cy="13"/>
              </a:xfrm>
              <a:custGeom>
                <a:avLst/>
                <a:gdLst>
                  <a:gd name="T0" fmla="*/ 0 w 6"/>
                  <a:gd name="T1" fmla="*/ 0 h 40"/>
                  <a:gd name="T2" fmla="*/ 0 w 6"/>
                  <a:gd name="T3" fmla="*/ 0 h 40"/>
                  <a:gd name="T4" fmla="*/ 0 w 6"/>
                  <a:gd name="T5" fmla="*/ 0 h 40"/>
                  <a:gd name="T6" fmla="*/ 0 w 6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0">
                    <a:moveTo>
                      <a:pt x="0" y="0"/>
                    </a:moveTo>
                    <a:lnTo>
                      <a:pt x="6" y="0"/>
                    </a:lnTo>
                    <a:lnTo>
                      <a:pt x="6" y="40"/>
                    </a:lnTo>
                    <a:lnTo>
                      <a:pt x="0" y="4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22" name="Freeform 641"/>
              <p:cNvSpPr>
                <a:spLocks/>
              </p:cNvSpPr>
              <p:nvPr/>
            </p:nvSpPr>
            <p:spPr bwMode="auto">
              <a:xfrm>
                <a:off x="1723" y="1061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0 h 7"/>
                  <a:gd name="T14" fmla="*/ 0 w 7"/>
                  <a:gd name="T15" fmla="*/ 0 h 7"/>
                  <a:gd name="T16" fmla="*/ 0 w 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7" y="7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23" name="Freeform 642"/>
              <p:cNvSpPr>
                <a:spLocks/>
              </p:cNvSpPr>
              <p:nvPr/>
            </p:nvSpPr>
            <p:spPr bwMode="auto">
              <a:xfrm>
                <a:off x="1723" y="1068"/>
                <a:ext cx="2" cy="2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w 8"/>
                  <a:gd name="T9" fmla="*/ 0 h 5"/>
                  <a:gd name="T10" fmla="*/ 0 w 8"/>
                  <a:gd name="T11" fmla="*/ 0 h 5"/>
                  <a:gd name="T12" fmla="*/ 0 w 8"/>
                  <a:gd name="T13" fmla="*/ 0 h 5"/>
                  <a:gd name="T14" fmla="*/ 0 w 8"/>
                  <a:gd name="T15" fmla="*/ 0 h 5"/>
                  <a:gd name="T16" fmla="*/ 0 w 8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1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24" name="Line 643"/>
              <p:cNvSpPr>
                <a:spLocks noChangeShapeType="1"/>
              </p:cNvSpPr>
              <p:nvPr/>
            </p:nvSpPr>
            <p:spPr bwMode="auto">
              <a:xfrm>
                <a:off x="1725" y="1063"/>
                <a:ext cx="0" cy="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25" name="Freeform 644"/>
              <p:cNvSpPr>
                <a:spLocks/>
              </p:cNvSpPr>
              <p:nvPr/>
            </p:nvSpPr>
            <p:spPr bwMode="auto">
              <a:xfrm>
                <a:off x="1726" y="1064"/>
                <a:ext cx="3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lnTo>
                      <a:pt x="11" y="0"/>
                    </a:lnTo>
                    <a:lnTo>
                      <a:pt x="11" y="10"/>
                    </a:lnTo>
                    <a:lnTo>
                      <a:pt x="1" y="1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26" name="Rectangle 645"/>
              <p:cNvSpPr>
                <a:spLocks noChangeArrowheads="1"/>
              </p:cNvSpPr>
              <p:nvPr/>
            </p:nvSpPr>
            <p:spPr bwMode="auto">
              <a:xfrm>
                <a:off x="1717" y="1225"/>
                <a:ext cx="3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7" name="Rectangle 646"/>
              <p:cNvSpPr>
                <a:spLocks noChangeArrowheads="1"/>
              </p:cNvSpPr>
              <p:nvPr/>
            </p:nvSpPr>
            <p:spPr bwMode="auto">
              <a:xfrm>
                <a:off x="1717" y="1225"/>
                <a:ext cx="3" cy="1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8" name="Line 647"/>
              <p:cNvSpPr>
                <a:spLocks noChangeShapeType="1"/>
              </p:cNvSpPr>
              <p:nvPr/>
            </p:nvSpPr>
            <p:spPr bwMode="auto">
              <a:xfrm flipH="1">
                <a:off x="1714" y="1227"/>
                <a:ext cx="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29" name="Line 648"/>
              <p:cNvSpPr>
                <a:spLocks noChangeShapeType="1"/>
              </p:cNvSpPr>
              <p:nvPr/>
            </p:nvSpPr>
            <p:spPr bwMode="auto">
              <a:xfrm flipH="1">
                <a:off x="1714" y="1241"/>
                <a:ext cx="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30" name="Freeform 649"/>
              <p:cNvSpPr>
                <a:spLocks/>
              </p:cNvSpPr>
              <p:nvPr/>
            </p:nvSpPr>
            <p:spPr bwMode="auto">
              <a:xfrm>
                <a:off x="1721" y="1227"/>
                <a:ext cx="1" cy="13"/>
              </a:xfrm>
              <a:custGeom>
                <a:avLst/>
                <a:gdLst>
                  <a:gd name="T0" fmla="*/ 0 w 6"/>
                  <a:gd name="T1" fmla="*/ 0 h 40"/>
                  <a:gd name="T2" fmla="*/ 0 w 6"/>
                  <a:gd name="T3" fmla="*/ 0 h 40"/>
                  <a:gd name="T4" fmla="*/ 0 w 6"/>
                  <a:gd name="T5" fmla="*/ 0 h 40"/>
                  <a:gd name="T6" fmla="*/ 0 w 6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0">
                    <a:moveTo>
                      <a:pt x="0" y="0"/>
                    </a:moveTo>
                    <a:lnTo>
                      <a:pt x="6" y="0"/>
                    </a:lnTo>
                    <a:lnTo>
                      <a:pt x="6" y="40"/>
                    </a:lnTo>
                    <a:lnTo>
                      <a:pt x="0" y="4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31" name="Freeform 650"/>
              <p:cNvSpPr>
                <a:spLocks/>
              </p:cNvSpPr>
              <p:nvPr/>
            </p:nvSpPr>
            <p:spPr bwMode="auto">
              <a:xfrm>
                <a:off x="1723" y="1229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0 h 7"/>
                  <a:gd name="T14" fmla="*/ 0 w 7"/>
                  <a:gd name="T15" fmla="*/ 0 h 7"/>
                  <a:gd name="T16" fmla="*/ 0 w 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7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32" name="Freeform 651"/>
              <p:cNvSpPr>
                <a:spLocks/>
              </p:cNvSpPr>
              <p:nvPr/>
            </p:nvSpPr>
            <p:spPr bwMode="auto">
              <a:xfrm>
                <a:off x="1723" y="1236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w 7"/>
                  <a:gd name="T9" fmla="*/ 0 h 5"/>
                  <a:gd name="T10" fmla="*/ 0 w 7"/>
                  <a:gd name="T11" fmla="*/ 0 h 5"/>
                  <a:gd name="T12" fmla="*/ 0 w 7"/>
                  <a:gd name="T13" fmla="*/ 0 h 5"/>
                  <a:gd name="T14" fmla="*/ 0 w 7"/>
                  <a:gd name="T15" fmla="*/ 0 h 5"/>
                  <a:gd name="T16" fmla="*/ 0 w 7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33" name="Line 652"/>
              <p:cNvSpPr>
                <a:spLocks noChangeShapeType="1"/>
              </p:cNvSpPr>
              <p:nvPr/>
            </p:nvSpPr>
            <p:spPr bwMode="auto">
              <a:xfrm>
                <a:off x="1725" y="1231"/>
                <a:ext cx="0" cy="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34" name="Freeform 653"/>
              <p:cNvSpPr>
                <a:spLocks/>
              </p:cNvSpPr>
              <p:nvPr/>
            </p:nvSpPr>
            <p:spPr bwMode="auto">
              <a:xfrm>
                <a:off x="1726" y="1232"/>
                <a:ext cx="2" cy="3"/>
              </a:xfrm>
              <a:custGeom>
                <a:avLst/>
                <a:gdLst>
                  <a:gd name="T0" fmla="*/ 0 w 9"/>
                  <a:gd name="T1" fmla="*/ 0 h 10"/>
                  <a:gd name="T2" fmla="*/ 0 w 9"/>
                  <a:gd name="T3" fmla="*/ 0 h 10"/>
                  <a:gd name="T4" fmla="*/ 0 w 9"/>
                  <a:gd name="T5" fmla="*/ 0 h 10"/>
                  <a:gd name="T6" fmla="*/ 0 w 9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lnTo>
                      <a:pt x="9" y="0"/>
                    </a:lnTo>
                    <a:lnTo>
                      <a:pt x="9" y="10"/>
                    </a:lnTo>
                    <a:lnTo>
                      <a:pt x="0" y="1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35" name="Line 654"/>
              <p:cNvSpPr>
                <a:spLocks noChangeShapeType="1"/>
              </p:cNvSpPr>
              <p:nvPr/>
            </p:nvSpPr>
            <p:spPr bwMode="auto">
              <a:xfrm flipH="1">
                <a:off x="1504" y="1234"/>
                <a:ext cx="228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36" name="Line 655"/>
              <p:cNvSpPr>
                <a:spLocks noChangeShapeType="1"/>
              </p:cNvSpPr>
              <p:nvPr/>
            </p:nvSpPr>
            <p:spPr bwMode="auto">
              <a:xfrm flipH="1">
                <a:off x="1506" y="1066"/>
                <a:ext cx="229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37" name="Line 656"/>
              <p:cNvSpPr>
                <a:spLocks noChangeShapeType="1"/>
              </p:cNvSpPr>
              <p:nvPr/>
            </p:nvSpPr>
            <p:spPr bwMode="auto">
              <a:xfrm flipH="1">
                <a:off x="1542" y="1206"/>
                <a:ext cx="1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38" name="Line 657"/>
              <p:cNvSpPr>
                <a:spLocks noChangeShapeType="1"/>
              </p:cNvSpPr>
              <p:nvPr/>
            </p:nvSpPr>
            <p:spPr bwMode="auto">
              <a:xfrm flipH="1">
                <a:off x="1542" y="1096"/>
                <a:ext cx="1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39" name="Line 658"/>
              <p:cNvSpPr>
                <a:spLocks noChangeShapeType="1"/>
              </p:cNvSpPr>
              <p:nvPr/>
            </p:nvSpPr>
            <p:spPr bwMode="auto">
              <a:xfrm flipH="1" flipV="1">
                <a:off x="1524" y="1186"/>
                <a:ext cx="18" cy="2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40" name="Line 659"/>
              <p:cNvSpPr>
                <a:spLocks noChangeShapeType="1"/>
              </p:cNvSpPr>
              <p:nvPr/>
            </p:nvSpPr>
            <p:spPr bwMode="auto">
              <a:xfrm flipH="1">
                <a:off x="1524" y="1096"/>
                <a:ext cx="17" cy="1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41" name="Line 660"/>
              <p:cNvSpPr>
                <a:spLocks noChangeShapeType="1"/>
              </p:cNvSpPr>
              <p:nvPr/>
            </p:nvSpPr>
            <p:spPr bwMode="auto">
              <a:xfrm flipV="1">
                <a:off x="1524" y="1113"/>
                <a:ext cx="0" cy="72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42" name="Freeform 661"/>
              <p:cNvSpPr>
                <a:spLocks/>
              </p:cNvSpPr>
              <p:nvPr/>
            </p:nvSpPr>
            <p:spPr bwMode="auto">
              <a:xfrm>
                <a:off x="1516" y="1114"/>
                <a:ext cx="8" cy="73"/>
              </a:xfrm>
              <a:custGeom>
                <a:avLst/>
                <a:gdLst>
                  <a:gd name="T0" fmla="*/ 0 w 35"/>
                  <a:gd name="T1" fmla="*/ 0 h 220"/>
                  <a:gd name="T2" fmla="*/ 0 w 35"/>
                  <a:gd name="T3" fmla="*/ 0 h 220"/>
                  <a:gd name="T4" fmla="*/ 0 w 35"/>
                  <a:gd name="T5" fmla="*/ 0 h 220"/>
                  <a:gd name="T6" fmla="*/ 0 w 35"/>
                  <a:gd name="T7" fmla="*/ 0 h 2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220">
                    <a:moveTo>
                      <a:pt x="35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3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43" name="Line 662"/>
              <p:cNvSpPr>
                <a:spLocks noChangeShapeType="1"/>
              </p:cNvSpPr>
              <p:nvPr/>
            </p:nvSpPr>
            <p:spPr bwMode="auto">
              <a:xfrm flipV="1">
                <a:off x="1480" y="1188"/>
                <a:ext cx="36" cy="28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44" name="Line 663"/>
              <p:cNvSpPr>
                <a:spLocks noChangeShapeType="1"/>
              </p:cNvSpPr>
              <p:nvPr/>
            </p:nvSpPr>
            <p:spPr bwMode="auto">
              <a:xfrm>
                <a:off x="1481" y="1085"/>
                <a:ext cx="34" cy="29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45" name="Line 664"/>
              <p:cNvSpPr>
                <a:spLocks noChangeShapeType="1"/>
              </p:cNvSpPr>
              <p:nvPr/>
            </p:nvSpPr>
            <p:spPr bwMode="auto">
              <a:xfrm flipV="1">
                <a:off x="1484" y="1088"/>
                <a:ext cx="0" cy="12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46" name="Line 665"/>
              <p:cNvSpPr>
                <a:spLocks noChangeShapeType="1"/>
              </p:cNvSpPr>
              <p:nvPr/>
            </p:nvSpPr>
            <p:spPr bwMode="auto">
              <a:xfrm flipV="1">
                <a:off x="1511" y="1110"/>
                <a:ext cx="0" cy="82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47" name="Freeform 666"/>
              <p:cNvSpPr>
                <a:spLocks/>
              </p:cNvSpPr>
              <p:nvPr/>
            </p:nvSpPr>
            <p:spPr bwMode="auto">
              <a:xfrm>
                <a:off x="1481" y="1081"/>
                <a:ext cx="46" cy="28"/>
              </a:xfrm>
              <a:custGeom>
                <a:avLst/>
                <a:gdLst>
                  <a:gd name="T0" fmla="*/ 0 w 186"/>
                  <a:gd name="T1" fmla="*/ 0 h 84"/>
                  <a:gd name="T2" fmla="*/ 0 w 186"/>
                  <a:gd name="T3" fmla="*/ 0 h 84"/>
                  <a:gd name="T4" fmla="*/ 0 w 186"/>
                  <a:gd name="T5" fmla="*/ 0 h 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6" h="84">
                    <a:moveTo>
                      <a:pt x="186" y="84"/>
                    </a:moveTo>
                    <a:lnTo>
                      <a:pt x="139" y="84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48" name="Freeform 667"/>
              <p:cNvSpPr>
                <a:spLocks/>
              </p:cNvSpPr>
              <p:nvPr/>
            </p:nvSpPr>
            <p:spPr bwMode="auto">
              <a:xfrm>
                <a:off x="1480" y="1192"/>
                <a:ext cx="49" cy="29"/>
              </a:xfrm>
              <a:custGeom>
                <a:avLst/>
                <a:gdLst>
                  <a:gd name="T0" fmla="*/ 0 w 194"/>
                  <a:gd name="T1" fmla="*/ 0 h 87"/>
                  <a:gd name="T2" fmla="*/ 0 w 194"/>
                  <a:gd name="T3" fmla="*/ 0 h 87"/>
                  <a:gd name="T4" fmla="*/ 0 w 194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4" h="87">
                    <a:moveTo>
                      <a:pt x="194" y="0"/>
                    </a:moveTo>
                    <a:lnTo>
                      <a:pt x="140" y="0"/>
                    </a:lnTo>
                    <a:lnTo>
                      <a:pt x="0" y="87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49" name="Line 668"/>
              <p:cNvSpPr>
                <a:spLocks noChangeShapeType="1"/>
              </p:cNvSpPr>
              <p:nvPr/>
            </p:nvSpPr>
            <p:spPr bwMode="auto">
              <a:xfrm>
                <a:off x="1480" y="1215"/>
                <a:ext cx="6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50" name="Line 669"/>
              <p:cNvSpPr>
                <a:spLocks noChangeShapeType="1"/>
              </p:cNvSpPr>
              <p:nvPr/>
            </p:nvSpPr>
            <p:spPr bwMode="auto">
              <a:xfrm flipH="1">
                <a:off x="1480" y="1224"/>
                <a:ext cx="4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51" name="Line 670"/>
              <p:cNvSpPr>
                <a:spLocks noChangeShapeType="1"/>
              </p:cNvSpPr>
              <p:nvPr/>
            </p:nvSpPr>
            <p:spPr bwMode="auto">
              <a:xfrm>
                <a:off x="1480" y="1086"/>
                <a:ext cx="6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52" name="Line 671"/>
              <p:cNvSpPr>
                <a:spLocks noChangeShapeType="1"/>
              </p:cNvSpPr>
              <p:nvPr/>
            </p:nvSpPr>
            <p:spPr bwMode="auto">
              <a:xfrm flipH="1">
                <a:off x="1481" y="1076"/>
                <a:ext cx="4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53" name="Line 672"/>
              <p:cNvSpPr>
                <a:spLocks noChangeShapeType="1"/>
              </p:cNvSpPr>
              <p:nvPr/>
            </p:nvSpPr>
            <p:spPr bwMode="auto">
              <a:xfrm flipV="1">
                <a:off x="1200" y="1218"/>
                <a:ext cx="281" cy="58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54" name="Line 673"/>
              <p:cNvSpPr>
                <a:spLocks noChangeShapeType="1"/>
              </p:cNvSpPr>
              <p:nvPr/>
            </p:nvSpPr>
            <p:spPr bwMode="auto">
              <a:xfrm>
                <a:off x="1200" y="1024"/>
                <a:ext cx="281" cy="5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55" name="Line 674"/>
              <p:cNvSpPr>
                <a:spLocks noChangeShapeType="1"/>
              </p:cNvSpPr>
              <p:nvPr/>
            </p:nvSpPr>
            <p:spPr bwMode="auto">
              <a:xfrm flipV="1">
                <a:off x="1200" y="941"/>
                <a:ext cx="0" cy="41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56" name="Line 675"/>
              <p:cNvSpPr>
                <a:spLocks noChangeShapeType="1"/>
              </p:cNvSpPr>
              <p:nvPr/>
            </p:nvSpPr>
            <p:spPr bwMode="auto">
              <a:xfrm flipV="1">
                <a:off x="1188" y="941"/>
                <a:ext cx="0" cy="41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57" name="Line 676"/>
              <p:cNvSpPr>
                <a:spLocks noChangeShapeType="1"/>
              </p:cNvSpPr>
              <p:nvPr/>
            </p:nvSpPr>
            <p:spPr bwMode="auto">
              <a:xfrm>
                <a:off x="1188" y="1356"/>
                <a:ext cx="1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840" name="Group 878"/>
            <p:cNvGrpSpPr>
              <a:grpSpLocks/>
            </p:cNvGrpSpPr>
            <p:nvPr/>
          </p:nvGrpSpPr>
          <p:grpSpPr bwMode="auto">
            <a:xfrm>
              <a:off x="258" y="771"/>
              <a:ext cx="1888" cy="1292"/>
              <a:chOff x="258" y="771"/>
              <a:chExt cx="1888" cy="1292"/>
            </a:xfrm>
          </p:grpSpPr>
          <p:sp>
            <p:nvSpPr>
              <p:cNvPr id="34058" name="Line 678"/>
              <p:cNvSpPr>
                <a:spLocks noChangeShapeType="1"/>
              </p:cNvSpPr>
              <p:nvPr/>
            </p:nvSpPr>
            <p:spPr bwMode="auto">
              <a:xfrm>
                <a:off x="1188" y="941"/>
                <a:ext cx="1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59" name="Rectangle 679"/>
              <p:cNvSpPr>
                <a:spLocks noChangeArrowheads="1"/>
              </p:cNvSpPr>
              <p:nvPr/>
            </p:nvSpPr>
            <p:spPr bwMode="auto">
              <a:xfrm>
                <a:off x="258" y="952"/>
                <a:ext cx="725" cy="39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0" name="Rectangle 680"/>
              <p:cNvSpPr>
                <a:spLocks noChangeArrowheads="1"/>
              </p:cNvSpPr>
              <p:nvPr/>
            </p:nvSpPr>
            <p:spPr bwMode="auto">
              <a:xfrm>
                <a:off x="1154" y="942"/>
                <a:ext cx="11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1" name="Rectangle 681"/>
              <p:cNvSpPr>
                <a:spLocks noChangeArrowheads="1"/>
              </p:cNvSpPr>
              <p:nvPr/>
            </p:nvSpPr>
            <p:spPr bwMode="auto">
              <a:xfrm>
                <a:off x="1154" y="942"/>
                <a:ext cx="11" cy="41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2" name="Rectangle 682"/>
              <p:cNvSpPr>
                <a:spLocks noChangeArrowheads="1"/>
              </p:cNvSpPr>
              <p:nvPr/>
            </p:nvSpPr>
            <p:spPr bwMode="auto">
              <a:xfrm>
                <a:off x="931" y="942"/>
                <a:ext cx="12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3" name="Rectangle 683"/>
              <p:cNvSpPr>
                <a:spLocks noChangeArrowheads="1"/>
              </p:cNvSpPr>
              <p:nvPr/>
            </p:nvSpPr>
            <p:spPr bwMode="auto">
              <a:xfrm>
                <a:off x="931" y="942"/>
                <a:ext cx="12" cy="41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4" name="Rectangle 684"/>
              <p:cNvSpPr>
                <a:spLocks noChangeArrowheads="1"/>
              </p:cNvSpPr>
              <p:nvPr/>
            </p:nvSpPr>
            <p:spPr bwMode="auto">
              <a:xfrm>
                <a:off x="817" y="942"/>
                <a:ext cx="11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5" name="Rectangle 685"/>
              <p:cNvSpPr>
                <a:spLocks noChangeArrowheads="1"/>
              </p:cNvSpPr>
              <p:nvPr/>
            </p:nvSpPr>
            <p:spPr bwMode="auto">
              <a:xfrm>
                <a:off x="817" y="942"/>
                <a:ext cx="11" cy="41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6" name="Rectangle 686"/>
              <p:cNvSpPr>
                <a:spLocks noChangeArrowheads="1"/>
              </p:cNvSpPr>
              <p:nvPr/>
            </p:nvSpPr>
            <p:spPr bwMode="auto">
              <a:xfrm>
                <a:off x="703" y="942"/>
                <a:ext cx="11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7" name="Rectangle 687"/>
              <p:cNvSpPr>
                <a:spLocks noChangeArrowheads="1"/>
              </p:cNvSpPr>
              <p:nvPr/>
            </p:nvSpPr>
            <p:spPr bwMode="auto">
              <a:xfrm>
                <a:off x="703" y="942"/>
                <a:ext cx="11" cy="41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8" name="Rectangle 688"/>
              <p:cNvSpPr>
                <a:spLocks noChangeArrowheads="1"/>
              </p:cNvSpPr>
              <p:nvPr/>
            </p:nvSpPr>
            <p:spPr bwMode="auto">
              <a:xfrm>
                <a:off x="589" y="942"/>
                <a:ext cx="11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9" name="Rectangle 689"/>
              <p:cNvSpPr>
                <a:spLocks noChangeArrowheads="1"/>
              </p:cNvSpPr>
              <p:nvPr/>
            </p:nvSpPr>
            <p:spPr bwMode="auto">
              <a:xfrm>
                <a:off x="589" y="942"/>
                <a:ext cx="11" cy="41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0" name="Rectangle 690"/>
              <p:cNvSpPr>
                <a:spLocks noChangeArrowheads="1"/>
              </p:cNvSpPr>
              <p:nvPr/>
            </p:nvSpPr>
            <p:spPr bwMode="auto">
              <a:xfrm>
                <a:off x="366" y="942"/>
                <a:ext cx="12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1" name="Rectangle 691"/>
              <p:cNvSpPr>
                <a:spLocks noChangeArrowheads="1"/>
              </p:cNvSpPr>
              <p:nvPr/>
            </p:nvSpPr>
            <p:spPr bwMode="auto">
              <a:xfrm>
                <a:off x="366" y="942"/>
                <a:ext cx="12" cy="41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2" name="Line 692"/>
              <p:cNvSpPr>
                <a:spLocks noChangeShapeType="1"/>
              </p:cNvSpPr>
              <p:nvPr/>
            </p:nvSpPr>
            <p:spPr bwMode="auto">
              <a:xfrm flipV="1">
                <a:off x="983" y="1312"/>
                <a:ext cx="171" cy="3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73" name="Line 693"/>
              <p:cNvSpPr>
                <a:spLocks noChangeShapeType="1"/>
              </p:cNvSpPr>
              <p:nvPr/>
            </p:nvSpPr>
            <p:spPr bwMode="auto">
              <a:xfrm>
                <a:off x="983" y="952"/>
                <a:ext cx="171" cy="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74" name="Line 694"/>
              <p:cNvSpPr>
                <a:spLocks noChangeShapeType="1"/>
              </p:cNvSpPr>
              <p:nvPr/>
            </p:nvSpPr>
            <p:spPr bwMode="auto">
              <a:xfrm flipH="1">
                <a:off x="1165" y="1294"/>
                <a:ext cx="23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75" name="Line 695"/>
              <p:cNvSpPr>
                <a:spLocks noChangeShapeType="1"/>
              </p:cNvSpPr>
              <p:nvPr/>
            </p:nvSpPr>
            <p:spPr bwMode="auto">
              <a:xfrm flipH="1">
                <a:off x="1165" y="1006"/>
                <a:ext cx="23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76" name="Freeform 696"/>
              <p:cNvSpPr>
                <a:spLocks/>
              </p:cNvSpPr>
              <p:nvPr/>
            </p:nvSpPr>
            <p:spPr bwMode="auto">
              <a:xfrm>
                <a:off x="1200" y="1222"/>
                <a:ext cx="251" cy="83"/>
              </a:xfrm>
              <a:custGeom>
                <a:avLst/>
                <a:gdLst>
                  <a:gd name="T0" fmla="*/ 0 w 1005"/>
                  <a:gd name="T1" fmla="*/ 0 h 250"/>
                  <a:gd name="T2" fmla="*/ 0 w 1005"/>
                  <a:gd name="T3" fmla="*/ 0 h 250"/>
                  <a:gd name="T4" fmla="*/ 0 w 1005"/>
                  <a:gd name="T5" fmla="*/ 0 h 2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5" h="250">
                    <a:moveTo>
                      <a:pt x="0" y="250"/>
                    </a:moveTo>
                    <a:lnTo>
                      <a:pt x="1005" y="250"/>
                    </a:lnTo>
                    <a:lnTo>
                      <a:pt x="100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77" name="Freeform 697"/>
              <p:cNvSpPr>
                <a:spLocks/>
              </p:cNvSpPr>
              <p:nvPr/>
            </p:nvSpPr>
            <p:spPr bwMode="auto">
              <a:xfrm>
                <a:off x="1200" y="995"/>
                <a:ext cx="251" cy="83"/>
              </a:xfrm>
              <a:custGeom>
                <a:avLst/>
                <a:gdLst>
                  <a:gd name="T0" fmla="*/ 0 w 1005"/>
                  <a:gd name="T1" fmla="*/ 0 h 249"/>
                  <a:gd name="T2" fmla="*/ 0 w 1005"/>
                  <a:gd name="T3" fmla="*/ 0 h 249"/>
                  <a:gd name="T4" fmla="*/ 0 w 1005"/>
                  <a:gd name="T5" fmla="*/ 0 h 2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5" h="249">
                    <a:moveTo>
                      <a:pt x="0" y="0"/>
                    </a:moveTo>
                    <a:lnTo>
                      <a:pt x="1005" y="0"/>
                    </a:lnTo>
                    <a:lnTo>
                      <a:pt x="1005" y="249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78" name="Rectangle 698"/>
              <p:cNvSpPr>
                <a:spLocks noChangeArrowheads="1"/>
              </p:cNvSpPr>
              <p:nvPr/>
            </p:nvSpPr>
            <p:spPr bwMode="auto">
              <a:xfrm>
                <a:off x="1416" y="969"/>
                <a:ext cx="35" cy="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9" name="Rectangle 699"/>
              <p:cNvSpPr>
                <a:spLocks noChangeArrowheads="1"/>
              </p:cNvSpPr>
              <p:nvPr/>
            </p:nvSpPr>
            <p:spPr bwMode="auto">
              <a:xfrm>
                <a:off x="1416" y="969"/>
                <a:ext cx="35" cy="2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0" name="Rectangle 700"/>
              <p:cNvSpPr>
                <a:spLocks noChangeArrowheads="1"/>
              </p:cNvSpPr>
              <p:nvPr/>
            </p:nvSpPr>
            <p:spPr bwMode="auto">
              <a:xfrm>
                <a:off x="1200" y="1305"/>
                <a:ext cx="34" cy="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1" name="Rectangle 701"/>
              <p:cNvSpPr>
                <a:spLocks noChangeArrowheads="1"/>
              </p:cNvSpPr>
              <p:nvPr/>
            </p:nvSpPr>
            <p:spPr bwMode="auto">
              <a:xfrm>
                <a:off x="1200" y="1305"/>
                <a:ext cx="34" cy="2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2" name="Rectangle 702"/>
              <p:cNvSpPr>
                <a:spLocks noChangeArrowheads="1"/>
              </p:cNvSpPr>
              <p:nvPr/>
            </p:nvSpPr>
            <p:spPr bwMode="auto">
              <a:xfrm>
                <a:off x="1200" y="969"/>
                <a:ext cx="34" cy="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3" name="Rectangle 703"/>
              <p:cNvSpPr>
                <a:spLocks noChangeArrowheads="1"/>
              </p:cNvSpPr>
              <p:nvPr/>
            </p:nvSpPr>
            <p:spPr bwMode="auto">
              <a:xfrm>
                <a:off x="1200" y="969"/>
                <a:ext cx="34" cy="2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4" name="Rectangle 704"/>
              <p:cNvSpPr>
                <a:spLocks noChangeArrowheads="1"/>
              </p:cNvSpPr>
              <p:nvPr/>
            </p:nvSpPr>
            <p:spPr bwMode="auto">
              <a:xfrm>
                <a:off x="1416" y="1305"/>
                <a:ext cx="35" cy="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5" name="Rectangle 705"/>
              <p:cNvSpPr>
                <a:spLocks noChangeArrowheads="1"/>
              </p:cNvSpPr>
              <p:nvPr/>
            </p:nvSpPr>
            <p:spPr bwMode="auto">
              <a:xfrm>
                <a:off x="1416" y="1305"/>
                <a:ext cx="35" cy="2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6" name="Rectangle 706"/>
              <p:cNvSpPr>
                <a:spLocks noChangeArrowheads="1"/>
              </p:cNvSpPr>
              <p:nvPr/>
            </p:nvSpPr>
            <p:spPr bwMode="auto">
              <a:xfrm>
                <a:off x="720" y="906"/>
                <a:ext cx="42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7" name="Rectangle 707"/>
              <p:cNvSpPr>
                <a:spLocks noChangeArrowheads="1"/>
              </p:cNvSpPr>
              <p:nvPr/>
            </p:nvSpPr>
            <p:spPr bwMode="auto">
              <a:xfrm>
                <a:off x="720" y="906"/>
                <a:ext cx="422" cy="1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8" name="Rectangle 708"/>
              <p:cNvSpPr>
                <a:spLocks noChangeArrowheads="1"/>
              </p:cNvSpPr>
              <p:nvPr/>
            </p:nvSpPr>
            <p:spPr bwMode="auto">
              <a:xfrm>
                <a:off x="720" y="1375"/>
                <a:ext cx="422" cy="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9" name="Rectangle 709"/>
              <p:cNvSpPr>
                <a:spLocks noChangeArrowheads="1"/>
              </p:cNvSpPr>
              <p:nvPr/>
            </p:nvSpPr>
            <p:spPr bwMode="auto">
              <a:xfrm>
                <a:off x="720" y="1375"/>
                <a:ext cx="422" cy="19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0" name="Freeform 710"/>
              <p:cNvSpPr>
                <a:spLocks noEditPoints="1"/>
              </p:cNvSpPr>
              <p:nvPr/>
            </p:nvSpPr>
            <p:spPr bwMode="auto">
              <a:xfrm>
                <a:off x="708" y="915"/>
                <a:ext cx="456" cy="1"/>
              </a:xfrm>
              <a:custGeom>
                <a:avLst/>
                <a:gdLst>
                  <a:gd name="T0" fmla="*/ 0 w 1823"/>
                  <a:gd name="T1" fmla="*/ 0 h 4"/>
                  <a:gd name="T2" fmla="*/ 0 w 1823"/>
                  <a:gd name="T3" fmla="*/ 0 h 4"/>
                  <a:gd name="T4" fmla="*/ 0 w 1823"/>
                  <a:gd name="T5" fmla="*/ 0 h 4"/>
                  <a:gd name="T6" fmla="*/ 0 w 1823"/>
                  <a:gd name="T7" fmla="*/ 0 h 4"/>
                  <a:gd name="T8" fmla="*/ 0 w 1823"/>
                  <a:gd name="T9" fmla="*/ 0 h 4"/>
                  <a:gd name="T10" fmla="*/ 0 w 1823"/>
                  <a:gd name="T11" fmla="*/ 0 h 4"/>
                  <a:gd name="T12" fmla="*/ 0 w 1823"/>
                  <a:gd name="T13" fmla="*/ 0 h 4"/>
                  <a:gd name="T14" fmla="*/ 0 w 1823"/>
                  <a:gd name="T15" fmla="*/ 0 h 4"/>
                  <a:gd name="T16" fmla="*/ 0 w 1823"/>
                  <a:gd name="T17" fmla="*/ 0 h 4"/>
                  <a:gd name="T18" fmla="*/ 0 w 1823"/>
                  <a:gd name="T19" fmla="*/ 0 h 4"/>
                  <a:gd name="T20" fmla="*/ 0 w 1823"/>
                  <a:gd name="T21" fmla="*/ 0 h 4"/>
                  <a:gd name="T22" fmla="*/ 0 w 1823"/>
                  <a:gd name="T23" fmla="*/ 0 h 4"/>
                  <a:gd name="T24" fmla="*/ 0 w 1823"/>
                  <a:gd name="T25" fmla="*/ 0 h 4"/>
                  <a:gd name="T26" fmla="*/ 0 w 1823"/>
                  <a:gd name="T27" fmla="*/ 0 h 4"/>
                  <a:gd name="T28" fmla="*/ 0 w 1823"/>
                  <a:gd name="T29" fmla="*/ 0 h 4"/>
                  <a:gd name="T30" fmla="*/ 0 w 1823"/>
                  <a:gd name="T31" fmla="*/ 0 h 4"/>
                  <a:gd name="T32" fmla="*/ 0 w 1823"/>
                  <a:gd name="T33" fmla="*/ 0 h 4"/>
                  <a:gd name="T34" fmla="*/ 0 w 1823"/>
                  <a:gd name="T35" fmla="*/ 0 h 4"/>
                  <a:gd name="T36" fmla="*/ 0 w 1823"/>
                  <a:gd name="T37" fmla="*/ 0 h 4"/>
                  <a:gd name="T38" fmla="*/ 0 w 1823"/>
                  <a:gd name="T39" fmla="*/ 0 h 4"/>
                  <a:gd name="T40" fmla="*/ 0 w 1823"/>
                  <a:gd name="T41" fmla="*/ 0 h 4"/>
                  <a:gd name="T42" fmla="*/ 0 w 1823"/>
                  <a:gd name="T43" fmla="*/ 0 h 4"/>
                  <a:gd name="T44" fmla="*/ 0 w 1823"/>
                  <a:gd name="T45" fmla="*/ 0 h 4"/>
                  <a:gd name="T46" fmla="*/ 0 w 1823"/>
                  <a:gd name="T47" fmla="*/ 0 h 4"/>
                  <a:gd name="T48" fmla="*/ 0 w 1823"/>
                  <a:gd name="T49" fmla="*/ 0 h 4"/>
                  <a:gd name="T50" fmla="*/ 0 w 1823"/>
                  <a:gd name="T51" fmla="*/ 0 h 4"/>
                  <a:gd name="T52" fmla="*/ 0 w 1823"/>
                  <a:gd name="T53" fmla="*/ 0 h 4"/>
                  <a:gd name="T54" fmla="*/ 0 w 1823"/>
                  <a:gd name="T55" fmla="*/ 0 h 4"/>
                  <a:gd name="T56" fmla="*/ 0 w 1823"/>
                  <a:gd name="T57" fmla="*/ 0 h 4"/>
                  <a:gd name="T58" fmla="*/ 0 w 1823"/>
                  <a:gd name="T59" fmla="*/ 0 h 4"/>
                  <a:gd name="T60" fmla="*/ 0 w 1823"/>
                  <a:gd name="T61" fmla="*/ 0 h 4"/>
                  <a:gd name="T62" fmla="*/ 0 w 1823"/>
                  <a:gd name="T63" fmla="*/ 0 h 4"/>
                  <a:gd name="T64" fmla="*/ 0 w 1823"/>
                  <a:gd name="T65" fmla="*/ 0 h 4"/>
                  <a:gd name="T66" fmla="*/ 0 w 1823"/>
                  <a:gd name="T67" fmla="*/ 0 h 4"/>
                  <a:gd name="T68" fmla="*/ 0 w 1823"/>
                  <a:gd name="T69" fmla="*/ 0 h 4"/>
                  <a:gd name="T70" fmla="*/ 0 w 1823"/>
                  <a:gd name="T71" fmla="*/ 0 h 4"/>
                  <a:gd name="T72" fmla="*/ 0 w 1823"/>
                  <a:gd name="T73" fmla="*/ 0 h 4"/>
                  <a:gd name="T74" fmla="*/ 0 w 1823"/>
                  <a:gd name="T75" fmla="*/ 0 h 4"/>
                  <a:gd name="T76" fmla="*/ 0 w 1823"/>
                  <a:gd name="T77" fmla="*/ 0 h 4"/>
                  <a:gd name="T78" fmla="*/ 0 w 1823"/>
                  <a:gd name="T79" fmla="*/ 0 h 4"/>
                  <a:gd name="T80" fmla="*/ 0 w 1823"/>
                  <a:gd name="T81" fmla="*/ 0 h 4"/>
                  <a:gd name="T82" fmla="*/ 0 w 1823"/>
                  <a:gd name="T83" fmla="*/ 0 h 4"/>
                  <a:gd name="T84" fmla="*/ 0 w 1823"/>
                  <a:gd name="T85" fmla="*/ 0 h 4"/>
                  <a:gd name="T86" fmla="*/ 0 w 1823"/>
                  <a:gd name="T87" fmla="*/ 0 h 4"/>
                  <a:gd name="T88" fmla="*/ 0 w 1823"/>
                  <a:gd name="T89" fmla="*/ 0 h 4"/>
                  <a:gd name="T90" fmla="*/ 0 w 1823"/>
                  <a:gd name="T91" fmla="*/ 0 h 4"/>
                  <a:gd name="T92" fmla="*/ 0 w 1823"/>
                  <a:gd name="T93" fmla="*/ 0 h 4"/>
                  <a:gd name="T94" fmla="*/ 0 w 1823"/>
                  <a:gd name="T95" fmla="*/ 0 h 4"/>
                  <a:gd name="T96" fmla="*/ 0 w 1823"/>
                  <a:gd name="T97" fmla="*/ 0 h 4"/>
                  <a:gd name="T98" fmla="*/ 0 w 1823"/>
                  <a:gd name="T99" fmla="*/ 0 h 4"/>
                  <a:gd name="T100" fmla="*/ 0 w 1823"/>
                  <a:gd name="T101" fmla="*/ 0 h 4"/>
                  <a:gd name="T102" fmla="*/ 0 w 1823"/>
                  <a:gd name="T103" fmla="*/ 0 h 4"/>
                  <a:gd name="T104" fmla="*/ 0 w 1823"/>
                  <a:gd name="T105" fmla="*/ 0 h 4"/>
                  <a:gd name="T106" fmla="*/ 0 w 1823"/>
                  <a:gd name="T107" fmla="*/ 0 h 4"/>
                  <a:gd name="T108" fmla="*/ 0 w 1823"/>
                  <a:gd name="T109" fmla="*/ 0 h 4"/>
                  <a:gd name="T110" fmla="*/ 0 w 1823"/>
                  <a:gd name="T111" fmla="*/ 0 h 4"/>
                  <a:gd name="T112" fmla="*/ 0 w 1823"/>
                  <a:gd name="T113" fmla="*/ 0 h 4"/>
                  <a:gd name="T114" fmla="*/ 0 w 1823"/>
                  <a:gd name="T115" fmla="*/ 0 h 4"/>
                  <a:gd name="T116" fmla="*/ 0 w 1823"/>
                  <a:gd name="T117" fmla="*/ 0 h 4"/>
                  <a:gd name="T118" fmla="*/ 0 w 1823"/>
                  <a:gd name="T119" fmla="*/ 0 h 4"/>
                  <a:gd name="T120" fmla="*/ 0 w 1823"/>
                  <a:gd name="T121" fmla="*/ 0 h 4"/>
                  <a:gd name="T122" fmla="*/ 0 w 1823"/>
                  <a:gd name="T123" fmla="*/ 0 h 4"/>
                  <a:gd name="T124" fmla="*/ 0 w 1823"/>
                  <a:gd name="T125" fmla="*/ 0 h 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823" h="4">
                    <a:moveTo>
                      <a:pt x="1" y="0"/>
                    </a:moveTo>
                    <a:lnTo>
                      <a:pt x="26" y="0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44" y="0"/>
                    </a:moveTo>
                    <a:lnTo>
                      <a:pt x="44" y="0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4" y="4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close/>
                    <a:moveTo>
                      <a:pt x="61" y="0"/>
                    </a:moveTo>
                    <a:lnTo>
                      <a:pt x="85" y="0"/>
                    </a:lnTo>
                    <a:lnTo>
                      <a:pt x="86" y="1"/>
                    </a:lnTo>
                    <a:lnTo>
                      <a:pt x="87" y="2"/>
                    </a:lnTo>
                    <a:lnTo>
                      <a:pt x="86" y="3"/>
                    </a:lnTo>
                    <a:lnTo>
                      <a:pt x="85" y="3"/>
                    </a:lnTo>
                    <a:lnTo>
                      <a:pt x="85" y="4"/>
                    </a:lnTo>
                    <a:lnTo>
                      <a:pt x="61" y="4"/>
                    </a:lnTo>
                    <a:lnTo>
                      <a:pt x="60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59" y="1"/>
                    </a:lnTo>
                    <a:lnTo>
                      <a:pt x="60" y="0"/>
                    </a:lnTo>
                    <a:lnTo>
                      <a:pt x="61" y="0"/>
                    </a:lnTo>
                    <a:close/>
                    <a:moveTo>
                      <a:pt x="103" y="0"/>
                    </a:moveTo>
                    <a:lnTo>
                      <a:pt x="103" y="0"/>
                    </a:lnTo>
                    <a:lnTo>
                      <a:pt x="104" y="1"/>
                    </a:lnTo>
                    <a:lnTo>
                      <a:pt x="105" y="2"/>
                    </a:lnTo>
                    <a:lnTo>
                      <a:pt x="104" y="3"/>
                    </a:lnTo>
                    <a:lnTo>
                      <a:pt x="103" y="3"/>
                    </a:lnTo>
                    <a:lnTo>
                      <a:pt x="103" y="4"/>
                    </a:lnTo>
                    <a:lnTo>
                      <a:pt x="101" y="3"/>
                    </a:lnTo>
                    <a:lnTo>
                      <a:pt x="100" y="3"/>
                    </a:lnTo>
                    <a:lnTo>
                      <a:pt x="100" y="2"/>
                    </a:lnTo>
                    <a:lnTo>
                      <a:pt x="100" y="1"/>
                    </a:lnTo>
                    <a:lnTo>
                      <a:pt x="101" y="1"/>
                    </a:lnTo>
                    <a:lnTo>
                      <a:pt x="101" y="0"/>
                    </a:lnTo>
                    <a:lnTo>
                      <a:pt x="103" y="0"/>
                    </a:lnTo>
                    <a:close/>
                    <a:moveTo>
                      <a:pt x="120" y="0"/>
                    </a:moveTo>
                    <a:lnTo>
                      <a:pt x="144" y="0"/>
                    </a:lnTo>
                    <a:lnTo>
                      <a:pt x="145" y="0"/>
                    </a:lnTo>
                    <a:lnTo>
                      <a:pt x="145" y="1"/>
                    </a:lnTo>
                    <a:lnTo>
                      <a:pt x="146" y="1"/>
                    </a:lnTo>
                    <a:lnTo>
                      <a:pt x="146" y="2"/>
                    </a:lnTo>
                    <a:lnTo>
                      <a:pt x="146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20" y="4"/>
                    </a:lnTo>
                    <a:lnTo>
                      <a:pt x="119" y="3"/>
                    </a:lnTo>
                    <a:lnTo>
                      <a:pt x="118" y="3"/>
                    </a:lnTo>
                    <a:lnTo>
                      <a:pt x="118" y="2"/>
                    </a:lnTo>
                    <a:lnTo>
                      <a:pt x="118" y="1"/>
                    </a:lnTo>
                    <a:lnTo>
                      <a:pt x="119" y="1"/>
                    </a:lnTo>
                    <a:lnTo>
                      <a:pt x="119" y="0"/>
                    </a:lnTo>
                    <a:lnTo>
                      <a:pt x="120" y="0"/>
                    </a:lnTo>
                    <a:close/>
                    <a:moveTo>
                      <a:pt x="161" y="0"/>
                    </a:moveTo>
                    <a:lnTo>
                      <a:pt x="161" y="0"/>
                    </a:lnTo>
                    <a:lnTo>
                      <a:pt x="162" y="0"/>
                    </a:lnTo>
                    <a:lnTo>
                      <a:pt x="162" y="1"/>
                    </a:lnTo>
                    <a:lnTo>
                      <a:pt x="164" y="1"/>
                    </a:lnTo>
                    <a:lnTo>
                      <a:pt x="164" y="2"/>
                    </a:lnTo>
                    <a:lnTo>
                      <a:pt x="164" y="3"/>
                    </a:lnTo>
                    <a:lnTo>
                      <a:pt x="162" y="3"/>
                    </a:lnTo>
                    <a:lnTo>
                      <a:pt x="161" y="4"/>
                    </a:lnTo>
                    <a:lnTo>
                      <a:pt x="161" y="3"/>
                    </a:lnTo>
                    <a:lnTo>
                      <a:pt x="160" y="3"/>
                    </a:lnTo>
                    <a:lnTo>
                      <a:pt x="160" y="2"/>
                    </a:lnTo>
                    <a:lnTo>
                      <a:pt x="160" y="1"/>
                    </a:lnTo>
                    <a:lnTo>
                      <a:pt x="161" y="0"/>
                    </a:lnTo>
                    <a:close/>
                    <a:moveTo>
                      <a:pt x="179" y="0"/>
                    </a:moveTo>
                    <a:lnTo>
                      <a:pt x="204" y="0"/>
                    </a:lnTo>
                    <a:lnTo>
                      <a:pt x="205" y="1"/>
                    </a:lnTo>
                    <a:lnTo>
                      <a:pt x="205" y="2"/>
                    </a:lnTo>
                    <a:lnTo>
                      <a:pt x="205" y="3"/>
                    </a:lnTo>
                    <a:lnTo>
                      <a:pt x="204" y="3"/>
                    </a:lnTo>
                    <a:lnTo>
                      <a:pt x="204" y="4"/>
                    </a:lnTo>
                    <a:lnTo>
                      <a:pt x="179" y="4"/>
                    </a:lnTo>
                    <a:lnTo>
                      <a:pt x="179" y="3"/>
                    </a:lnTo>
                    <a:lnTo>
                      <a:pt x="178" y="3"/>
                    </a:lnTo>
                    <a:lnTo>
                      <a:pt x="178" y="2"/>
                    </a:lnTo>
                    <a:lnTo>
                      <a:pt x="178" y="1"/>
                    </a:lnTo>
                    <a:lnTo>
                      <a:pt x="179" y="0"/>
                    </a:lnTo>
                    <a:close/>
                    <a:moveTo>
                      <a:pt x="221" y="0"/>
                    </a:moveTo>
                    <a:lnTo>
                      <a:pt x="221" y="0"/>
                    </a:lnTo>
                    <a:lnTo>
                      <a:pt x="222" y="1"/>
                    </a:lnTo>
                    <a:lnTo>
                      <a:pt x="222" y="2"/>
                    </a:lnTo>
                    <a:lnTo>
                      <a:pt x="222" y="3"/>
                    </a:lnTo>
                    <a:lnTo>
                      <a:pt x="221" y="3"/>
                    </a:lnTo>
                    <a:lnTo>
                      <a:pt x="221" y="4"/>
                    </a:lnTo>
                    <a:lnTo>
                      <a:pt x="220" y="3"/>
                    </a:lnTo>
                    <a:lnTo>
                      <a:pt x="219" y="3"/>
                    </a:lnTo>
                    <a:lnTo>
                      <a:pt x="219" y="2"/>
                    </a:lnTo>
                    <a:lnTo>
                      <a:pt x="219" y="1"/>
                    </a:lnTo>
                    <a:lnTo>
                      <a:pt x="220" y="1"/>
                    </a:lnTo>
                    <a:lnTo>
                      <a:pt x="220" y="0"/>
                    </a:lnTo>
                    <a:lnTo>
                      <a:pt x="221" y="0"/>
                    </a:lnTo>
                    <a:close/>
                    <a:moveTo>
                      <a:pt x="239" y="0"/>
                    </a:moveTo>
                    <a:lnTo>
                      <a:pt x="263" y="0"/>
                    </a:lnTo>
                    <a:lnTo>
                      <a:pt x="264" y="0"/>
                    </a:lnTo>
                    <a:lnTo>
                      <a:pt x="264" y="1"/>
                    </a:lnTo>
                    <a:lnTo>
                      <a:pt x="265" y="1"/>
                    </a:lnTo>
                    <a:lnTo>
                      <a:pt x="265" y="2"/>
                    </a:lnTo>
                    <a:lnTo>
                      <a:pt x="265" y="3"/>
                    </a:lnTo>
                    <a:lnTo>
                      <a:pt x="264" y="3"/>
                    </a:lnTo>
                    <a:lnTo>
                      <a:pt x="263" y="4"/>
                    </a:lnTo>
                    <a:lnTo>
                      <a:pt x="239" y="4"/>
                    </a:lnTo>
                    <a:lnTo>
                      <a:pt x="238" y="3"/>
                    </a:lnTo>
                    <a:lnTo>
                      <a:pt x="237" y="3"/>
                    </a:lnTo>
                    <a:lnTo>
                      <a:pt x="237" y="2"/>
                    </a:lnTo>
                    <a:lnTo>
                      <a:pt x="237" y="1"/>
                    </a:lnTo>
                    <a:lnTo>
                      <a:pt x="238" y="1"/>
                    </a:lnTo>
                    <a:lnTo>
                      <a:pt x="238" y="0"/>
                    </a:lnTo>
                    <a:lnTo>
                      <a:pt x="239" y="0"/>
                    </a:lnTo>
                    <a:close/>
                    <a:moveTo>
                      <a:pt x="280" y="0"/>
                    </a:moveTo>
                    <a:lnTo>
                      <a:pt x="280" y="0"/>
                    </a:lnTo>
                    <a:lnTo>
                      <a:pt x="281" y="0"/>
                    </a:lnTo>
                    <a:lnTo>
                      <a:pt x="281" y="1"/>
                    </a:lnTo>
                    <a:lnTo>
                      <a:pt x="282" y="1"/>
                    </a:lnTo>
                    <a:lnTo>
                      <a:pt x="282" y="2"/>
                    </a:lnTo>
                    <a:lnTo>
                      <a:pt x="282" y="3"/>
                    </a:lnTo>
                    <a:lnTo>
                      <a:pt x="281" y="3"/>
                    </a:lnTo>
                    <a:lnTo>
                      <a:pt x="280" y="4"/>
                    </a:lnTo>
                    <a:lnTo>
                      <a:pt x="279" y="3"/>
                    </a:lnTo>
                    <a:lnTo>
                      <a:pt x="279" y="2"/>
                    </a:lnTo>
                    <a:lnTo>
                      <a:pt x="279" y="1"/>
                    </a:lnTo>
                    <a:lnTo>
                      <a:pt x="279" y="0"/>
                    </a:lnTo>
                    <a:lnTo>
                      <a:pt x="280" y="0"/>
                    </a:lnTo>
                    <a:close/>
                    <a:moveTo>
                      <a:pt x="298" y="0"/>
                    </a:moveTo>
                    <a:lnTo>
                      <a:pt x="323" y="0"/>
                    </a:lnTo>
                    <a:lnTo>
                      <a:pt x="324" y="1"/>
                    </a:lnTo>
                    <a:lnTo>
                      <a:pt x="324" y="2"/>
                    </a:lnTo>
                    <a:lnTo>
                      <a:pt x="324" y="3"/>
                    </a:lnTo>
                    <a:lnTo>
                      <a:pt x="323" y="3"/>
                    </a:lnTo>
                    <a:lnTo>
                      <a:pt x="323" y="4"/>
                    </a:lnTo>
                    <a:lnTo>
                      <a:pt x="298" y="4"/>
                    </a:lnTo>
                    <a:lnTo>
                      <a:pt x="297" y="3"/>
                    </a:lnTo>
                    <a:lnTo>
                      <a:pt x="297" y="2"/>
                    </a:lnTo>
                    <a:lnTo>
                      <a:pt x="297" y="1"/>
                    </a:lnTo>
                    <a:lnTo>
                      <a:pt x="297" y="0"/>
                    </a:lnTo>
                    <a:lnTo>
                      <a:pt x="298" y="0"/>
                    </a:lnTo>
                    <a:close/>
                    <a:moveTo>
                      <a:pt x="340" y="0"/>
                    </a:moveTo>
                    <a:lnTo>
                      <a:pt x="340" y="0"/>
                    </a:lnTo>
                    <a:lnTo>
                      <a:pt x="341" y="1"/>
                    </a:lnTo>
                    <a:lnTo>
                      <a:pt x="341" y="2"/>
                    </a:lnTo>
                    <a:lnTo>
                      <a:pt x="341" y="3"/>
                    </a:lnTo>
                    <a:lnTo>
                      <a:pt x="340" y="3"/>
                    </a:lnTo>
                    <a:lnTo>
                      <a:pt x="340" y="4"/>
                    </a:lnTo>
                    <a:lnTo>
                      <a:pt x="339" y="3"/>
                    </a:lnTo>
                    <a:lnTo>
                      <a:pt x="338" y="3"/>
                    </a:lnTo>
                    <a:lnTo>
                      <a:pt x="338" y="2"/>
                    </a:lnTo>
                    <a:lnTo>
                      <a:pt x="338" y="1"/>
                    </a:lnTo>
                    <a:lnTo>
                      <a:pt x="339" y="0"/>
                    </a:lnTo>
                    <a:lnTo>
                      <a:pt x="340" y="0"/>
                    </a:lnTo>
                    <a:close/>
                    <a:moveTo>
                      <a:pt x="358" y="0"/>
                    </a:moveTo>
                    <a:lnTo>
                      <a:pt x="382" y="0"/>
                    </a:lnTo>
                    <a:lnTo>
                      <a:pt x="383" y="1"/>
                    </a:lnTo>
                    <a:lnTo>
                      <a:pt x="384" y="2"/>
                    </a:lnTo>
                    <a:lnTo>
                      <a:pt x="383" y="3"/>
                    </a:lnTo>
                    <a:lnTo>
                      <a:pt x="382" y="3"/>
                    </a:lnTo>
                    <a:lnTo>
                      <a:pt x="382" y="4"/>
                    </a:lnTo>
                    <a:lnTo>
                      <a:pt x="358" y="4"/>
                    </a:lnTo>
                    <a:lnTo>
                      <a:pt x="356" y="3"/>
                    </a:lnTo>
                    <a:lnTo>
                      <a:pt x="355" y="3"/>
                    </a:lnTo>
                    <a:lnTo>
                      <a:pt x="355" y="2"/>
                    </a:lnTo>
                    <a:lnTo>
                      <a:pt x="355" y="1"/>
                    </a:lnTo>
                    <a:lnTo>
                      <a:pt x="356" y="0"/>
                    </a:lnTo>
                    <a:lnTo>
                      <a:pt x="358" y="0"/>
                    </a:lnTo>
                    <a:close/>
                    <a:moveTo>
                      <a:pt x="399" y="0"/>
                    </a:moveTo>
                    <a:lnTo>
                      <a:pt x="399" y="0"/>
                    </a:lnTo>
                    <a:lnTo>
                      <a:pt x="400" y="1"/>
                    </a:lnTo>
                    <a:lnTo>
                      <a:pt x="401" y="2"/>
                    </a:lnTo>
                    <a:lnTo>
                      <a:pt x="400" y="3"/>
                    </a:lnTo>
                    <a:lnTo>
                      <a:pt x="399" y="3"/>
                    </a:lnTo>
                    <a:lnTo>
                      <a:pt x="399" y="4"/>
                    </a:lnTo>
                    <a:lnTo>
                      <a:pt x="398" y="3"/>
                    </a:lnTo>
                    <a:lnTo>
                      <a:pt x="397" y="3"/>
                    </a:lnTo>
                    <a:lnTo>
                      <a:pt x="397" y="2"/>
                    </a:lnTo>
                    <a:lnTo>
                      <a:pt x="397" y="1"/>
                    </a:lnTo>
                    <a:lnTo>
                      <a:pt x="398" y="1"/>
                    </a:lnTo>
                    <a:lnTo>
                      <a:pt x="398" y="0"/>
                    </a:lnTo>
                    <a:lnTo>
                      <a:pt x="399" y="0"/>
                    </a:lnTo>
                    <a:close/>
                    <a:moveTo>
                      <a:pt x="416" y="0"/>
                    </a:moveTo>
                    <a:lnTo>
                      <a:pt x="440" y="0"/>
                    </a:lnTo>
                    <a:lnTo>
                      <a:pt x="441" y="0"/>
                    </a:lnTo>
                    <a:lnTo>
                      <a:pt x="441" y="1"/>
                    </a:lnTo>
                    <a:lnTo>
                      <a:pt x="443" y="2"/>
                    </a:lnTo>
                    <a:lnTo>
                      <a:pt x="441" y="3"/>
                    </a:lnTo>
                    <a:lnTo>
                      <a:pt x="440" y="4"/>
                    </a:lnTo>
                    <a:lnTo>
                      <a:pt x="416" y="4"/>
                    </a:lnTo>
                    <a:lnTo>
                      <a:pt x="415" y="3"/>
                    </a:lnTo>
                    <a:lnTo>
                      <a:pt x="414" y="3"/>
                    </a:lnTo>
                    <a:lnTo>
                      <a:pt x="414" y="2"/>
                    </a:lnTo>
                    <a:lnTo>
                      <a:pt x="414" y="1"/>
                    </a:lnTo>
                    <a:lnTo>
                      <a:pt x="415" y="1"/>
                    </a:lnTo>
                    <a:lnTo>
                      <a:pt x="415" y="0"/>
                    </a:lnTo>
                    <a:lnTo>
                      <a:pt x="416" y="0"/>
                    </a:lnTo>
                    <a:close/>
                    <a:moveTo>
                      <a:pt x="458" y="0"/>
                    </a:moveTo>
                    <a:lnTo>
                      <a:pt x="458" y="0"/>
                    </a:lnTo>
                    <a:lnTo>
                      <a:pt x="459" y="0"/>
                    </a:lnTo>
                    <a:lnTo>
                      <a:pt x="459" y="1"/>
                    </a:lnTo>
                    <a:lnTo>
                      <a:pt x="460" y="2"/>
                    </a:lnTo>
                    <a:lnTo>
                      <a:pt x="459" y="3"/>
                    </a:lnTo>
                    <a:lnTo>
                      <a:pt x="458" y="4"/>
                    </a:lnTo>
                    <a:lnTo>
                      <a:pt x="458" y="3"/>
                    </a:lnTo>
                    <a:lnTo>
                      <a:pt x="457" y="3"/>
                    </a:lnTo>
                    <a:lnTo>
                      <a:pt x="457" y="2"/>
                    </a:lnTo>
                    <a:lnTo>
                      <a:pt x="457" y="1"/>
                    </a:lnTo>
                    <a:lnTo>
                      <a:pt x="458" y="0"/>
                    </a:lnTo>
                    <a:close/>
                    <a:moveTo>
                      <a:pt x="475" y="0"/>
                    </a:moveTo>
                    <a:lnTo>
                      <a:pt x="500" y="0"/>
                    </a:lnTo>
                    <a:lnTo>
                      <a:pt x="501" y="1"/>
                    </a:lnTo>
                    <a:lnTo>
                      <a:pt x="501" y="2"/>
                    </a:lnTo>
                    <a:lnTo>
                      <a:pt x="501" y="3"/>
                    </a:lnTo>
                    <a:lnTo>
                      <a:pt x="500" y="3"/>
                    </a:lnTo>
                    <a:lnTo>
                      <a:pt x="500" y="4"/>
                    </a:lnTo>
                    <a:lnTo>
                      <a:pt x="475" y="4"/>
                    </a:lnTo>
                    <a:lnTo>
                      <a:pt x="475" y="3"/>
                    </a:lnTo>
                    <a:lnTo>
                      <a:pt x="474" y="3"/>
                    </a:lnTo>
                    <a:lnTo>
                      <a:pt x="474" y="2"/>
                    </a:lnTo>
                    <a:lnTo>
                      <a:pt x="474" y="1"/>
                    </a:lnTo>
                    <a:lnTo>
                      <a:pt x="475" y="0"/>
                    </a:lnTo>
                    <a:close/>
                    <a:moveTo>
                      <a:pt x="518" y="0"/>
                    </a:moveTo>
                    <a:lnTo>
                      <a:pt x="518" y="0"/>
                    </a:lnTo>
                    <a:lnTo>
                      <a:pt x="519" y="1"/>
                    </a:lnTo>
                    <a:lnTo>
                      <a:pt x="519" y="2"/>
                    </a:lnTo>
                    <a:lnTo>
                      <a:pt x="519" y="3"/>
                    </a:lnTo>
                    <a:lnTo>
                      <a:pt x="518" y="3"/>
                    </a:lnTo>
                    <a:lnTo>
                      <a:pt x="518" y="4"/>
                    </a:lnTo>
                    <a:lnTo>
                      <a:pt x="517" y="3"/>
                    </a:lnTo>
                    <a:lnTo>
                      <a:pt x="516" y="3"/>
                    </a:lnTo>
                    <a:lnTo>
                      <a:pt x="516" y="2"/>
                    </a:lnTo>
                    <a:lnTo>
                      <a:pt x="516" y="1"/>
                    </a:lnTo>
                    <a:lnTo>
                      <a:pt x="517" y="1"/>
                    </a:lnTo>
                    <a:lnTo>
                      <a:pt x="517" y="0"/>
                    </a:lnTo>
                    <a:lnTo>
                      <a:pt x="518" y="0"/>
                    </a:lnTo>
                    <a:close/>
                    <a:moveTo>
                      <a:pt x="535" y="0"/>
                    </a:moveTo>
                    <a:lnTo>
                      <a:pt x="559" y="0"/>
                    </a:lnTo>
                    <a:lnTo>
                      <a:pt x="560" y="0"/>
                    </a:lnTo>
                    <a:lnTo>
                      <a:pt x="560" y="1"/>
                    </a:lnTo>
                    <a:lnTo>
                      <a:pt x="561" y="1"/>
                    </a:lnTo>
                    <a:lnTo>
                      <a:pt x="561" y="2"/>
                    </a:lnTo>
                    <a:lnTo>
                      <a:pt x="561" y="3"/>
                    </a:lnTo>
                    <a:lnTo>
                      <a:pt x="560" y="3"/>
                    </a:lnTo>
                    <a:lnTo>
                      <a:pt x="559" y="4"/>
                    </a:lnTo>
                    <a:lnTo>
                      <a:pt x="535" y="4"/>
                    </a:lnTo>
                    <a:lnTo>
                      <a:pt x="534" y="3"/>
                    </a:lnTo>
                    <a:lnTo>
                      <a:pt x="533" y="3"/>
                    </a:lnTo>
                    <a:lnTo>
                      <a:pt x="533" y="2"/>
                    </a:lnTo>
                    <a:lnTo>
                      <a:pt x="533" y="1"/>
                    </a:lnTo>
                    <a:lnTo>
                      <a:pt x="534" y="1"/>
                    </a:lnTo>
                    <a:lnTo>
                      <a:pt x="534" y="0"/>
                    </a:lnTo>
                    <a:lnTo>
                      <a:pt x="535" y="0"/>
                    </a:lnTo>
                    <a:close/>
                    <a:moveTo>
                      <a:pt x="577" y="0"/>
                    </a:moveTo>
                    <a:lnTo>
                      <a:pt x="577" y="0"/>
                    </a:lnTo>
                    <a:lnTo>
                      <a:pt x="578" y="0"/>
                    </a:lnTo>
                    <a:lnTo>
                      <a:pt x="578" y="1"/>
                    </a:lnTo>
                    <a:lnTo>
                      <a:pt x="579" y="1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78" y="3"/>
                    </a:lnTo>
                    <a:lnTo>
                      <a:pt x="577" y="4"/>
                    </a:lnTo>
                    <a:lnTo>
                      <a:pt x="576" y="3"/>
                    </a:lnTo>
                    <a:lnTo>
                      <a:pt x="576" y="2"/>
                    </a:lnTo>
                    <a:lnTo>
                      <a:pt x="576" y="1"/>
                    </a:lnTo>
                    <a:lnTo>
                      <a:pt x="576" y="0"/>
                    </a:lnTo>
                    <a:lnTo>
                      <a:pt x="577" y="0"/>
                    </a:lnTo>
                    <a:close/>
                    <a:moveTo>
                      <a:pt x="594" y="0"/>
                    </a:moveTo>
                    <a:lnTo>
                      <a:pt x="619" y="0"/>
                    </a:lnTo>
                    <a:lnTo>
                      <a:pt x="620" y="1"/>
                    </a:lnTo>
                    <a:lnTo>
                      <a:pt x="620" y="2"/>
                    </a:lnTo>
                    <a:lnTo>
                      <a:pt x="620" y="3"/>
                    </a:lnTo>
                    <a:lnTo>
                      <a:pt x="619" y="3"/>
                    </a:lnTo>
                    <a:lnTo>
                      <a:pt x="619" y="4"/>
                    </a:lnTo>
                    <a:lnTo>
                      <a:pt x="594" y="4"/>
                    </a:lnTo>
                    <a:lnTo>
                      <a:pt x="593" y="3"/>
                    </a:lnTo>
                    <a:lnTo>
                      <a:pt x="593" y="2"/>
                    </a:lnTo>
                    <a:lnTo>
                      <a:pt x="593" y="1"/>
                    </a:lnTo>
                    <a:lnTo>
                      <a:pt x="593" y="0"/>
                    </a:lnTo>
                    <a:lnTo>
                      <a:pt x="594" y="0"/>
                    </a:lnTo>
                    <a:close/>
                    <a:moveTo>
                      <a:pt x="637" y="0"/>
                    </a:moveTo>
                    <a:lnTo>
                      <a:pt x="637" y="0"/>
                    </a:lnTo>
                    <a:lnTo>
                      <a:pt x="638" y="1"/>
                    </a:lnTo>
                    <a:lnTo>
                      <a:pt x="638" y="2"/>
                    </a:lnTo>
                    <a:lnTo>
                      <a:pt x="638" y="3"/>
                    </a:lnTo>
                    <a:lnTo>
                      <a:pt x="637" y="3"/>
                    </a:lnTo>
                    <a:lnTo>
                      <a:pt x="637" y="4"/>
                    </a:lnTo>
                    <a:lnTo>
                      <a:pt x="635" y="3"/>
                    </a:lnTo>
                    <a:lnTo>
                      <a:pt x="634" y="3"/>
                    </a:lnTo>
                    <a:lnTo>
                      <a:pt x="634" y="2"/>
                    </a:lnTo>
                    <a:lnTo>
                      <a:pt x="634" y="1"/>
                    </a:lnTo>
                    <a:lnTo>
                      <a:pt x="635" y="0"/>
                    </a:lnTo>
                    <a:lnTo>
                      <a:pt x="637" y="0"/>
                    </a:lnTo>
                    <a:close/>
                    <a:moveTo>
                      <a:pt x="654" y="0"/>
                    </a:moveTo>
                    <a:lnTo>
                      <a:pt x="678" y="0"/>
                    </a:lnTo>
                    <a:lnTo>
                      <a:pt x="679" y="1"/>
                    </a:lnTo>
                    <a:lnTo>
                      <a:pt x="680" y="2"/>
                    </a:lnTo>
                    <a:lnTo>
                      <a:pt x="679" y="3"/>
                    </a:lnTo>
                    <a:lnTo>
                      <a:pt x="678" y="3"/>
                    </a:lnTo>
                    <a:lnTo>
                      <a:pt x="678" y="4"/>
                    </a:lnTo>
                    <a:lnTo>
                      <a:pt x="654" y="4"/>
                    </a:lnTo>
                    <a:lnTo>
                      <a:pt x="653" y="3"/>
                    </a:lnTo>
                    <a:lnTo>
                      <a:pt x="652" y="3"/>
                    </a:lnTo>
                    <a:lnTo>
                      <a:pt x="652" y="2"/>
                    </a:lnTo>
                    <a:lnTo>
                      <a:pt x="652" y="1"/>
                    </a:lnTo>
                    <a:lnTo>
                      <a:pt x="653" y="0"/>
                    </a:lnTo>
                    <a:lnTo>
                      <a:pt x="654" y="0"/>
                    </a:lnTo>
                    <a:close/>
                    <a:moveTo>
                      <a:pt x="695" y="0"/>
                    </a:moveTo>
                    <a:lnTo>
                      <a:pt x="695" y="0"/>
                    </a:lnTo>
                    <a:lnTo>
                      <a:pt x="697" y="1"/>
                    </a:lnTo>
                    <a:lnTo>
                      <a:pt x="698" y="2"/>
                    </a:lnTo>
                    <a:lnTo>
                      <a:pt x="697" y="3"/>
                    </a:lnTo>
                    <a:lnTo>
                      <a:pt x="695" y="3"/>
                    </a:lnTo>
                    <a:lnTo>
                      <a:pt x="695" y="4"/>
                    </a:lnTo>
                    <a:lnTo>
                      <a:pt x="694" y="3"/>
                    </a:lnTo>
                    <a:lnTo>
                      <a:pt x="693" y="3"/>
                    </a:lnTo>
                    <a:lnTo>
                      <a:pt x="693" y="2"/>
                    </a:lnTo>
                    <a:lnTo>
                      <a:pt x="693" y="1"/>
                    </a:lnTo>
                    <a:lnTo>
                      <a:pt x="694" y="1"/>
                    </a:lnTo>
                    <a:lnTo>
                      <a:pt x="694" y="0"/>
                    </a:lnTo>
                    <a:lnTo>
                      <a:pt x="695" y="0"/>
                    </a:lnTo>
                    <a:close/>
                    <a:moveTo>
                      <a:pt x="713" y="0"/>
                    </a:moveTo>
                    <a:lnTo>
                      <a:pt x="737" y="0"/>
                    </a:lnTo>
                    <a:lnTo>
                      <a:pt x="738" y="0"/>
                    </a:lnTo>
                    <a:lnTo>
                      <a:pt x="738" y="1"/>
                    </a:lnTo>
                    <a:lnTo>
                      <a:pt x="739" y="2"/>
                    </a:lnTo>
                    <a:lnTo>
                      <a:pt x="738" y="3"/>
                    </a:lnTo>
                    <a:lnTo>
                      <a:pt x="737" y="4"/>
                    </a:lnTo>
                    <a:lnTo>
                      <a:pt x="713" y="4"/>
                    </a:lnTo>
                    <a:lnTo>
                      <a:pt x="712" y="3"/>
                    </a:lnTo>
                    <a:lnTo>
                      <a:pt x="711" y="3"/>
                    </a:lnTo>
                    <a:lnTo>
                      <a:pt x="711" y="2"/>
                    </a:lnTo>
                    <a:lnTo>
                      <a:pt x="711" y="1"/>
                    </a:lnTo>
                    <a:lnTo>
                      <a:pt x="712" y="1"/>
                    </a:lnTo>
                    <a:lnTo>
                      <a:pt x="712" y="0"/>
                    </a:lnTo>
                    <a:lnTo>
                      <a:pt x="713" y="0"/>
                    </a:lnTo>
                    <a:close/>
                    <a:moveTo>
                      <a:pt x="754" y="0"/>
                    </a:moveTo>
                    <a:lnTo>
                      <a:pt x="754" y="0"/>
                    </a:lnTo>
                    <a:lnTo>
                      <a:pt x="755" y="0"/>
                    </a:lnTo>
                    <a:lnTo>
                      <a:pt x="755" y="1"/>
                    </a:lnTo>
                    <a:lnTo>
                      <a:pt x="756" y="2"/>
                    </a:lnTo>
                    <a:lnTo>
                      <a:pt x="755" y="3"/>
                    </a:lnTo>
                    <a:lnTo>
                      <a:pt x="754" y="4"/>
                    </a:lnTo>
                    <a:lnTo>
                      <a:pt x="754" y="3"/>
                    </a:lnTo>
                    <a:lnTo>
                      <a:pt x="753" y="3"/>
                    </a:lnTo>
                    <a:lnTo>
                      <a:pt x="753" y="2"/>
                    </a:lnTo>
                    <a:lnTo>
                      <a:pt x="753" y="1"/>
                    </a:lnTo>
                    <a:lnTo>
                      <a:pt x="754" y="0"/>
                    </a:lnTo>
                    <a:close/>
                    <a:moveTo>
                      <a:pt x="772" y="0"/>
                    </a:moveTo>
                    <a:lnTo>
                      <a:pt x="797" y="0"/>
                    </a:lnTo>
                    <a:lnTo>
                      <a:pt x="798" y="1"/>
                    </a:lnTo>
                    <a:lnTo>
                      <a:pt x="798" y="2"/>
                    </a:lnTo>
                    <a:lnTo>
                      <a:pt x="798" y="3"/>
                    </a:lnTo>
                    <a:lnTo>
                      <a:pt x="797" y="3"/>
                    </a:lnTo>
                    <a:lnTo>
                      <a:pt x="797" y="4"/>
                    </a:lnTo>
                    <a:lnTo>
                      <a:pt x="772" y="4"/>
                    </a:lnTo>
                    <a:lnTo>
                      <a:pt x="772" y="3"/>
                    </a:lnTo>
                    <a:lnTo>
                      <a:pt x="771" y="3"/>
                    </a:lnTo>
                    <a:lnTo>
                      <a:pt x="771" y="2"/>
                    </a:lnTo>
                    <a:lnTo>
                      <a:pt x="771" y="1"/>
                    </a:lnTo>
                    <a:lnTo>
                      <a:pt x="772" y="0"/>
                    </a:lnTo>
                    <a:close/>
                    <a:moveTo>
                      <a:pt x="814" y="0"/>
                    </a:moveTo>
                    <a:lnTo>
                      <a:pt x="814" y="0"/>
                    </a:lnTo>
                    <a:lnTo>
                      <a:pt x="815" y="1"/>
                    </a:lnTo>
                    <a:lnTo>
                      <a:pt x="815" y="2"/>
                    </a:lnTo>
                    <a:lnTo>
                      <a:pt x="815" y="3"/>
                    </a:lnTo>
                    <a:lnTo>
                      <a:pt x="814" y="3"/>
                    </a:lnTo>
                    <a:lnTo>
                      <a:pt x="814" y="4"/>
                    </a:lnTo>
                    <a:lnTo>
                      <a:pt x="813" y="3"/>
                    </a:lnTo>
                    <a:lnTo>
                      <a:pt x="812" y="3"/>
                    </a:lnTo>
                    <a:lnTo>
                      <a:pt x="812" y="2"/>
                    </a:lnTo>
                    <a:lnTo>
                      <a:pt x="812" y="1"/>
                    </a:lnTo>
                    <a:lnTo>
                      <a:pt x="813" y="1"/>
                    </a:lnTo>
                    <a:lnTo>
                      <a:pt x="813" y="0"/>
                    </a:lnTo>
                    <a:lnTo>
                      <a:pt x="814" y="0"/>
                    </a:lnTo>
                    <a:close/>
                    <a:moveTo>
                      <a:pt x="832" y="0"/>
                    </a:moveTo>
                    <a:lnTo>
                      <a:pt x="856" y="0"/>
                    </a:lnTo>
                    <a:lnTo>
                      <a:pt x="857" y="0"/>
                    </a:lnTo>
                    <a:lnTo>
                      <a:pt x="857" y="1"/>
                    </a:lnTo>
                    <a:lnTo>
                      <a:pt x="858" y="1"/>
                    </a:lnTo>
                    <a:lnTo>
                      <a:pt x="858" y="2"/>
                    </a:lnTo>
                    <a:lnTo>
                      <a:pt x="858" y="3"/>
                    </a:lnTo>
                    <a:lnTo>
                      <a:pt x="857" y="3"/>
                    </a:lnTo>
                    <a:lnTo>
                      <a:pt x="856" y="4"/>
                    </a:lnTo>
                    <a:lnTo>
                      <a:pt x="832" y="4"/>
                    </a:lnTo>
                    <a:lnTo>
                      <a:pt x="831" y="3"/>
                    </a:lnTo>
                    <a:lnTo>
                      <a:pt x="829" y="3"/>
                    </a:lnTo>
                    <a:lnTo>
                      <a:pt x="829" y="2"/>
                    </a:lnTo>
                    <a:lnTo>
                      <a:pt x="829" y="1"/>
                    </a:lnTo>
                    <a:lnTo>
                      <a:pt x="831" y="1"/>
                    </a:lnTo>
                    <a:lnTo>
                      <a:pt x="831" y="0"/>
                    </a:lnTo>
                    <a:lnTo>
                      <a:pt x="832" y="0"/>
                    </a:lnTo>
                    <a:close/>
                    <a:moveTo>
                      <a:pt x="873" y="0"/>
                    </a:moveTo>
                    <a:lnTo>
                      <a:pt x="873" y="0"/>
                    </a:lnTo>
                    <a:lnTo>
                      <a:pt x="874" y="0"/>
                    </a:lnTo>
                    <a:lnTo>
                      <a:pt x="874" y="1"/>
                    </a:lnTo>
                    <a:lnTo>
                      <a:pt x="875" y="1"/>
                    </a:lnTo>
                    <a:lnTo>
                      <a:pt x="875" y="2"/>
                    </a:lnTo>
                    <a:lnTo>
                      <a:pt x="875" y="3"/>
                    </a:lnTo>
                    <a:lnTo>
                      <a:pt x="874" y="3"/>
                    </a:lnTo>
                    <a:lnTo>
                      <a:pt x="873" y="4"/>
                    </a:lnTo>
                    <a:lnTo>
                      <a:pt x="872" y="3"/>
                    </a:lnTo>
                    <a:lnTo>
                      <a:pt x="872" y="2"/>
                    </a:lnTo>
                    <a:lnTo>
                      <a:pt x="872" y="1"/>
                    </a:lnTo>
                    <a:lnTo>
                      <a:pt x="872" y="0"/>
                    </a:lnTo>
                    <a:lnTo>
                      <a:pt x="873" y="0"/>
                    </a:lnTo>
                    <a:close/>
                    <a:moveTo>
                      <a:pt x="891" y="0"/>
                    </a:moveTo>
                    <a:lnTo>
                      <a:pt x="916" y="0"/>
                    </a:lnTo>
                    <a:lnTo>
                      <a:pt x="917" y="1"/>
                    </a:lnTo>
                    <a:lnTo>
                      <a:pt x="917" y="2"/>
                    </a:lnTo>
                    <a:lnTo>
                      <a:pt x="917" y="3"/>
                    </a:lnTo>
                    <a:lnTo>
                      <a:pt x="916" y="3"/>
                    </a:lnTo>
                    <a:lnTo>
                      <a:pt x="916" y="4"/>
                    </a:lnTo>
                    <a:lnTo>
                      <a:pt x="891" y="4"/>
                    </a:lnTo>
                    <a:lnTo>
                      <a:pt x="889" y="3"/>
                    </a:lnTo>
                    <a:lnTo>
                      <a:pt x="889" y="2"/>
                    </a:lnTo>
                    <a:lnTo>
                      <a:pt x="889" y="1"/>
                    </a:lnTo>
                    <a:lnTo>
                      <a:pt x="889" y="0"/>
                    </a:lnTo>
                    <a:lnTo>
                      <a:pt x="891" y="0"/>
                    </a:lnTo>
                    <a:close/>
                    <a:moveTo>
                      <a:pt x="933" y="0"/>
                    </a:moveTo>
                    <a:lnTo>
                      <a:pt x="933" y="0"/>
                    </a:lnTo>
                    <a:lnTo>
                      <a:pt x="934" y="1"/>
                    </a:lnTo>
                    <a:lnTo>
                      <a:pt x="934" y="2"/>
                    </a:lnTo>
                    <a:lnTo>
                      <a:pt x="934" y="3"/>
                    </a:lnTo>
                    <a:lnTo>
                      <a:pt x="933" y="3"/>
                    </a:lnTo>
                    <a:lnTo>
                      <a:pt x="933" y="4"/>
                    </a:lnTo>
                    <a:lnTo>
                      <a:pt x="932" y="3"/>
                    </a:lnTo>
                    <a:lnTo>
                      <a:pt x="931" y="3"/>
                    </a:lnTo>
                    <a:lnTo>
                      <a:pt x="931" y="2"/>
                    </a:lnTo>
                    <a:lnTo>
                      <a:pt x="931" y="1"/>
                    </a:lnTo>
                    <a:lnTo>
                      <a:pt x="932" y="0"/>
                    </a:lnTo>
                    <a:lnTo>
                      <a:pt x="933" y="0"/>
                    </a:lnTo>
                    <a:close/>
                    <a:moveTo>
                      <a:pt x="950" y="0"/>
                    </a:moveTo>
                    <a:lnTo>
                      <a:pt x="974" y="0"/>
                    </a:lnTo>
                    <a:lnTo>
                      <a:pt x="976" y="1"/>
                    </a:lnTo>
                    <a:lnTo>
                      <a:pt x="977" y="2"/>
                    </a:lnTo>
                    <a:lnTo>
                      <a:pt x="976" y="3"/>
                    </a:lnTo>
                    <a:lnTo>
                      <a:pt x="974" y="3"/>
                    </a:lnTo>
                    <a:lnTo>
                      <a:pt x="974" y="4"/>
                    </a:lnTo>
                    <a:lnTo>
                      <a:pt x="950" y="4"/>
                    </a:lnTo>
                    <a:lnTo>
                      <a:pt x="949" y="3"/>
                    </a:lnTo>
                    <a:lnTo>
                      <a:pt x="948" y="3"/>
                    </a:lnTo>
                    <a:lnTo>
                      <a:pt x="948" y="2"/>
                    </a:lnTo>
                    <a:lnTo>
                      <a:pt x="948" y="1"/>
                    </a:lnTo>
                    <a:lnTo>
                      <a:pt x="949" y="0"/>
                    </a:lnTo>
                    <a:lnTo>
                      <a:pt x="950" y="0"/>
                    </a:lnTo>
                    <a:close/>
                    <a:moveTo>
                      <a:pt x="992" y="0"/>
                    </a:moveTo>
                    <a:lnTo>
                      <a:pt x="992" y="0"/>
                    </a:lnTo>
                    <a:lnTo>
                      <a:pt x="993" y="1"/>
                    </a:lnTo>
                    <a:lnTo>
                      <a:pt x="994" y="2"/>
                    </a:lnTo>
                    <a:lnTo>
                      <a:pt x="993" y="3"/>
                    </a:lnTo>
                    <a:lnTo>
                      <a:pt x="992" y="3"/>
                    </a:lnTo>
                    <a:lnTo>
                      <a:pt x="992" y="4"/>
                    </a:lnTo>
                    <a:lnTo>
                      <a:pt x="991" y="3"/>
                    </a:lnTo>
                    <a:lnTo>
                      <a:pt x="990" y="3"/>
                    </a:lnTo>
                    <a:lnTo>
                      <a:pt x="990" y="2"/>
                    </a:lnTo>
                    <a:lnTo>
                      <a:pt x="990" y="1"/>
                    </a:lnTo>
                    <a:lnTo>
                      <a:pt x="991" y="1"/>
                    </a:lnTo>
                    <a:lnTo>
                      <a:pt x="991" y="0"/>
                    </a:lnTo>
                    <a:lnTo>
                      <a:pt x="992" y="0"/>
                    </a:lnTo>
                    <a:close/>
                    <a:moveTo>
                      <a:pt x="1009" y="0"/>
                    </a:moveTo>
                    <a:lnTo>
                      <a:pt x="1033" y="0"/>
                    </a:lnTo>
                    <a:lnTo>
                      <a:pt x="1034" y="0"/>
                    </a:lnTo>
                    <a:lnTo>
                      <a:pt x="1034" y="1"/>
                    </a:lnTo>
                    <a:lnTo>
                      <a:pt x="1035" y="2"/>
                    </a:lnTo>
                    <a:lnTo>
                      <a:pt x="1034" y="3"/>
                    </a:lnTo>
                    <a:lnTo>
                      <a:pt x="1033" y="4"/>
                    </a:lnTo>
                    <a:lnTo>
                      <a:pt x="1009" y="4"/>
                    </a:lnTo>
                    <a:lnTo>
                      <a:pt x="1008" y="3"/>
                    </a:lnTo>
                    <a:lnTo>
                      <a:pt x="1007" y="3"/>
                    </a:lnTo>
                    <a:lnTo>
                      <a:pt x="1007" y="2"/>
                    </a:lnTo>
                    <a:lnTo>
                      <a:pt x="1007" y="1"/>
                    </a:lnTo>
                    <a:lnTo>
                      <a:pt x="1008" y="1"/>
                    </a:lnTo>
                    <a:lnTo>
                      <a:pt x="1008" y="0"/>
                    </a:lnTo>
                    <a:lnTo>
                      <a:pt x="1009" y="0"/>
                    </a:lnTo>
                    <a:close/>
                    <a:moveTo>
                      <a:pt x="1051" y="0"/>
                    </a:moveTo>
                    <a:lnTo>
                      <a:pt x="1051" y="0"/>
                    </a:lnTo>
                    <a:lnTo>
                      <a:pt x="1052" y="0"/>
                    </a:lnTo>
                    <a:lnTo>
                      <a:pt x="1052" y="1"/>
                    </a:lnTo>
                    <a:lnTo>
                      <a:pt x="1053" y="2"/>
                    </a:lnTo>
                    <a:lnTo>
                      <a:pt x="1052" y="3"/>
                    </a:lnTo>
                    <a:lnTo>
                      <a:pt x="1051" y="4"/>
                    </a:lnTo>
                    <a:lnTo>
                      <a:pt x="1051" y="3"/>
                    </a:lnTo>
                    <a:lnTo>
                      <a:pt x="1050" y="3"/>
                    </a:lnTo>
                    <a:lnTo>
                      <a:pt x="1050" y="2"/>
                    </a:lnTo>
                    <a:lnTo>
                      <a:pt x="1050" y="1"/>
                    </a:lnTo>
                    <a:lnTo>
                      <a:pt x="1051" y="0"/>
                    </a:lnTo>
                    <a:close/>
                    <a:moveTo>
                      <a:pt x="1068" y="0"/>
                    </a:moveTo>
                    <a:lnTo>
                      <a:pt x="1093" y="0"/>
                    </a:lnTo>
                    <a:lnTo>
                      <a:pt x="1094" y="1"/>
                    </a:lnTo>
                    <a:lnTo>
                      <a:pt x="1094" y="2"/>
                    </a:lnTo>
                    <a:lnTo>
                      <a:pt x="1094" y="3"/>
                    </a:lnTo>
                    <a:lnTo>
                      <a:pt x="1093" y="3"/>
                    </a:lnTo>
                    <a:lnTo>
                      <a:pt x="1093" y="4"/>
                    </a:lnTo>
                    <a:lnTo>
                      <a:pt x="1068" y="4"/>
                    </a:lnTo>
                    <a:lnTo>
                      <a:pt x="1068" y="3"/>
                    </a:lnTo>
                    <a:lnTo>
                      <a:pt x="1067" y="3"/>
                    </a:lnTo>
                    <a:lnTo>
                      <a:pt x="1067" y="2"/>
                    </a:lnTo>
                    <a:lnTo>
                      <a:pt x="1067" y="1"/>
                    </a:lnTo>
                    <a:lnTo>
                      <a:pt x="1068" y="0"/>
                    </a:lnTo>
                    <a:close/>
                    <a:moveTo>
                      <a:pt x="1111" y="0"/>
                    </a:moveTo>
                    <a:lnTo>
                      <a:pt x="1111" y="0"/>
                    </a:lnTo>
                    <a:lnTo>
                      <a:pt x="1112" y="1"/>
                    </a:lnTo>
                    <a:lnTo>
                      <a:pt x="1112" y="2"/>
                    </a:lnTo>
                    <a:lnTo>
                      <a:pt x="1112" y="3"/>
                    </a:lnTo>
                    <a:lnTo>
                      <a:pt x="1111" y="3"/>
                    </a:lnTo>
                    <a:lnTo>
                      <a:pt x="1111" y="4"/>
                    </a:lnTo>
                    <a:lnTo>
                      <a:pt x="1110" y="3"/>
                    </a:lnTo>
                    <a:lnTo>
                      <a:pt x="1108" y="3"/>
                    </a:lnTo>
                    <a:lnTo>
                      <a:pt x="1108" y="2"/>
                    </a:lnTo>
                    <a:lnTo>
                      <a:pt x="1108" y="1"/>
                    </a:lnTo>
                    <a:lnTo>
                      <a:pt x="1110" y="1"/>
                    </a:lnTo>
                    <a:lnTo>
                      <a:pt x="1110" y="0"/>
                    </a:lnTo>
                    <a:lnTo>
                      <a:pt x="1111" y="0"/>
                    </a:lnTo>
                    <a:close/>
                    <a:moveTo>
                      <a:pt x="1128" y="0"/>
                    </a:moveTo>
                    <a:lnTo>
                      <a:pt x="1152" y="0"/>
                    </a:lnTo>
                    <a:lnTo>
                      <a:pt x="1153" y="0"/>
                    </a:lnTo>
                    <a:lnTo>
                      <a:pt x="1153" y="1"/>
                    </a:lnTo>
                    <a:lnTo>
                      <a:pt x="1154" y="1"/>
                    </a:lnTo>
                    <a:lnTo>
                      <a:pt x="1154" y="2"/>
                    </a:lnTo>
                    <a:lnTo>
                      <a:pt x="1154" y="3"/>
                    </a:lnTo>
                    <a:lnTo>
                      <a:pt x="1153" y="3"/>
                    </a:lnTo>
                    <a:lnTo>
                      <a:pt x="1152" y="4"/>
                    </a:lnTo>
                    <a:lnTo>
                      <a:pt x="1128" y="4"/>
                    </a:lnTo>
                    <a:lnTo>
                      <a:pt x="1127" y="3"/>
                    </a:lnTo>
                    <a:lnTo>
                      <a:pt x="1126" y="3"/>
                    </a:lnTo>
                    <a:lnTo>
                      <a:pt x="1126" y="2"/>
                    </a:lnTo>
                    <a:lnTo>
                      <a:pt x="1126" y="1"/>
                    </a:lnTo>
                    <a:lnTo>
                      <a:pt x="1127" y="1"/>
                    </a:lnTo>
                    <a:lnTo>
                      <a:pt x="1127" y="0"/>
                    </a:lnTo>
                    <a:lnTo>
                      <a:pt x="1128" y="0"/>
                    </a:lnTo>
                    <a:close/>
                    <a:moveTo>
                      <a:pt x="1170" y="0"/>
                    </a:moveTo>
                    <a:lnTo>
                      <a:pt x="1170" y="0"/>
                    </a:lnTo>
                    <a:lnTo>
                      <a:pt x="1171" y="0"/>
                    </a:lnTo>
                    <a:lnTo>
                      <a:pt x="1171" y="1"/>
                    </a:lnTo>
                    <a:lnTo>
                      <a:pt x="1172" y="1"/>
                    </a:lnTo>
                    <a:lnTo>
                      <a:pt x="1172" y="2"/>
                    </a:lnTo>
                    <a:lnTo>
                      <a:pt x="1172" y="3"/>
                    </a:lnTo>
                    <a:lnTo>
                      <a:pt x="1171" y="3"/>
                    </a:lnTo>
                    <a:lnTo>
                      <a:pt x="1170" y="4"/>
                    </a:lnTo>
                    <a:lnTo>
                      <a:pt x="1168" y="3"/>
                    </a:lnTo>
                    <a:lnTo>
                      <a:pt x="1168" y="2"/>
                    </a:lnTo>
                    <a:lnTo>
                      <a:pt x="1168" y="1"/>
                    </a:lnTo>
                    <a:lnTo>
                      <a:pt x="1168" y="0"/>
                    </a:lnTo>
                    <a:lnTo>
                      <a:pt x="1170" y="0"/>
                    </a:lnTo>
                    <a:close/>
                    <a:moveTo>
                      <a:pt x="1187" y="0"/>
                    </a:moveTo>
                    <a:lnTo>
                      <a:pt x="1212" y="0"/>
                    </a:lnTo>
                    <a:lnTo>
                      <a:pt x="1213" y="1"/>
                    </a:lnTo>
                    <a:lnTo>
                      <a:pt x="1213" y="2"/>
                    </a:lnTo>
                    <a:lnTo>
                      <a:pt x="1213" y="3"/>
                    </a:lnTo>
                    <a:lnTo>
                      <a:pt x="1212" y="3"/>
                    </a:lnTo>
                    <a:lnTo>
                      <a:pt x="1212" y="4"/>
                    </a:lnTo>
                    <a:lnTo>
                      <a:pt x="1187" y="4"/>
                    </a:lnTo>
                    <a:lnTo>
                      <a:pt x="1186" y="3"/>
                    </a:lnTo>
                    <a:lnTo>
                      <a:pt x="1186" y="2"/>
                    </a:lnTo>
                    <a:lnTo>
                      <a:pt x="1186" y="1"/>
                    </a:lnTo>
                    <a:lnTo>
                      <a:pt x="1186" y="0"/>
                    </a:lnTo>
                    <a:lnTo>
                      <a:pt x="1187" y="0"/>
                    </a:lnTo>
                    <a:close/>
                    <a:moveTo>
                      <a:pt x="1229" y="0"/>
                    </a:moveTo>
                    <a:lnTo>
                      <a:pt x="1229" y="0"/>
                    </a:lnTo>
                    <a:lnTo>
                      <a:pt x="1231" y="1"/>
                    </a:lnTo>
                    <a:lnTo>
                      <a:pt x="1231" y="2"/>
                    </a:lnTo>
                    <a:lnTo>
                      <a:pt x="1231" y="3"/>
                    </a:lnTo>
                    <a:lnTo>
                      <a:pt x="1229" y="3"/>
                    </a:lnTo>
                    <a:lnTo>
                      <a:pt x="1229" y="4"/>
                    </a:lnTo>
                    <a:lnTo>
                      <a:pt x="1228" y="3"/>
                    </a:lnTo>
                    <a:lnTo>
                      <a:pt x="1227" y="3"/>
                    </a:lnTo>
                    <a:lnTo>
                      <a:pt x="1227" y="2"/>
                    </a:lnTo>
                    <a:lnTo>
                      <a:pt x="1227" y="1"/>
                    </a:lnTo>
                    <a:lnTo>
                      <a:pt x="1228" y="0"/>
                    </a:lnTo>
                    <a:lnTo>
                      <a:pt x="1229" y="0"/>
                    </a:lnTo>
                    <a:close/>
                    <a:moveTo>
                      <a:pt x="1247" y="0"/>
                    </a:moveTo>
                    <a:lnTo>
                      <a:pt x="1271" y="0"/>
                    </a:lnTo>
                    <a:lnTo>
                      <a:pt x="1272" y="0"/>
                    </a:lnTo>
                    <a:lnTo>
                      <a:pt x="1272" y="1"/>
                    </a:lnTo>
                    <a:lnTo>
                      <a:pt x="1273" y="2"/>
                    </a:lnTo>
                    <a:lnTo>
                      <a:pt x="1272" y="3"/>
                    </a:lnTo>
                    <a:lnTo>
                      <a:pt x="1271" y="4"/>
                    </a:lnTo>
                    <a:lnTo>
                      <a:pt x="1247" y="4"/>
                    </a:lnTo>
                    <a:lnTo>
                      <a:pt x="1246" y="3"/>
                    </a:lnTo>
                    <a:lnTo>
                      <a:pt x="1245" y="3"/>
                    </a:lnTo>
                    <a:lnTo>
                      <a:pt x="1245" y="2"/>
                    </a:lnTo>
                    <a:lnTo>
                      <a:pt x="1245" y="1"/>
                    </a:lnTo>
                    <a:lnTo>
                      <a:pt x="1246" y="0"/>
                    </a:lnTo>
                    <a:lnTo>
                      <a:pt x="1247" y="0"/>
                    </a:lnTo>
                    <a:close/>
                    <a:moveTo>
                      <a:pt x="1288" y="0"/>
                    </a:moveTo>
                    <a:lnTo>
                      <a:pt x="1288" y="0"/>
                    </a:lnTo>
                    <a:lnTo>
                      <a:pt x="1289" y="0"/>
                    </a:lnTo>
                    <a:lnTo>
                      <a:pt x="1289" y="1"/>
                    </a:lnTo>
                    <a:lnTo>
                      <a:pt x="1290" y="2"/>
                    </a:lnTo>
                    <a:lnTo>
                      <a:pt x="1289" y="3"/>
                    </a:lnTo>
                    <a:lnTo>
                      <a:pt x="1288" y="4"/>
                    </a:lnTo>
                    <a:lnTo>
                      <a:pt x="1287" y="3"/>
                    </a:lnTo>
                    <a:lnTo>
                      <a:pt x="1286" y="3"/>
                    </a:lnTo>
                    <a:lnTo>
                      <a:pt x="1286" y="2"/>
                    </a:lnTo>
                    <a:lnTo>
                      <a:pt x="1286" y="1"/>
                    </a:lnTo>
                    <a:lnTo>
                      <a:pt x="1287" y="1"/>
                    </a:lnTo>
                    <a:lnTo>
                      <a:pt x="1287" y="0"/>
                    </a:lnTo>
                    <a:lnTo>
                      <a:pt x="1288" y="0"/>
                    </a:lnTo>
                    <a:close/>
                    <a:moveTo>
                      <a:pt x="1306" y="0"/>
                    </a:moveTo>
                    <a:lnTo>
                      <a:pt x="1330" y="0"/>
                    </a:lnTo>
                    <a:lnTo>
                      <a:pt x="1331" y="0"/>
                    </a:lnTo>
                    <a:lnTo>
                      <a:pt x="1332" y="1"/>
                    </a:lnTo>
                    <a:lnTo>
                      <a:pt x="1332" y="2"/>
                    </a:lnTo>
                    <a:lnTo>
                      <a:pt x="1332" y="3"/>
                    </a:lnTo>
                    <a:lnTo>
                      <a:pt x="1331" y="3"/>
                    </a:lnTo>
                    <a:lnTo>
                      <a:pt x="1330" y="4"/>
                    </a:lnTo>
                    <a:lnTo>
                      <a:pt x="1306" y="4"/>
                    </a:lnTo>
                    <a:lnTo>
                      <a:pt x="1305" y="3"/>
                    </a:lnTo>
                    <a:lnTo>
                      <a:pt x="1304" y="3"/>
                    </a:lnTo>
                    <a:lnTo>
                      <a:pt x="1304" y="2"/>
                    </a:lnTo>
                    <a:lnTo>
                      <a:pt x="1304" y="1"/>
                    </a:lnTo>
                    <a:lnTo>
                      <a:pt x="1305" y="1"/>
                    </a:lnTo>
                    <a:lnTo>
                      <a:pt x="1305" y="0"/>
                    </a:lnTo>
                    <a:lnTo>
                      <a:pt x="1306" y="0"/>
                    </a:lnTo>
                    <a:close/>
                    <a:moveTo>
                      <a:pt x="1347" y="0"/>
                    </a:moveTo>
                    <a:lnTo>
                      <a:pt x="1347" y="0"/>
                    </a:lnTo>
                    <a:lnTo>
                      <a:pt x="1348" y="0"/>
                    </a:lnTo>
                    <a:lnTo>
                      <a:pt x="1349" y="1"/>
                    </a:lnTo>
                    <a:lnTo>
                      <a:pt x="1349" y="2"/>
                    </a:lnTo>
                    <a:lnTo>
                      <a:pt x="1349" y="3"/>
                    </a:lnTo>
                    <a:lnTo>
                      <a:pt x="1348" y="3"/>
                    </a:lnTo>
                    <a:lnTo>
                      <a:pt x="1347" y="4"/>
                    </a:lnTo>
                    <a:lnTo>
                      <a:pt x="1347" y="3"/>
                    </a:lnTo>
                    <a:lnTo>
                      <a:pt x="1346" y="3"/>
                    </a:lnTo>
                    <a:lnTo>
                      <a:pt x="1346" y="2"/>
                    </a:lnTo>
                    <a:lnTo>
                      <a:pt x="1346" y="1"/>
                    </a:lnTo>
                    <a:lnTo>
                      <a:pt x="1347" y="0"/>
                    </a:lnTo>
                    <a:close/>
                    <a:moveTo>
                      <a:pt x="1365" y="0"/>
                    </a:moveTo>
                    <a:lnTo>
                      <a:pt x="1390" y="0"/>
                    </a:lnTo>
                    <a:lnTo>
                      <a:pt x="1391" y="1"/>
                    </a:lnTo>
                    <a:lnTo>
                      <a:pt x="1391" y="2"/>
                    </a:lnTo>
                    <a:lnTo>
                      <a:pt x="1391" y="3"/>
                    </a:lnTo>
                    <a:lnTo>
                      <a:pt x="1390" y="3"/>
                    </a:lnTo>
                    <a:lnTo>
                      <a:pt x="1390" y="4"/>
                    </a:lnTo>
                    <a:lnTo>
                      <a:pt x="1365" y="4"/>
                    </a:lnTo>
                    <a:lnTo>
                      <a:pt x="1365" y="3"/>
                    </a:lnTo>
                    <a:lnTo>
                      <a:pt x="1364" y="3"/>
                    </a:lnTo>
                    <a:lnTo>
                      <a:pt x="1364" y="2"/>
                    </a:lnTo>
                    <a:lnTo>
                      <a:pt x="1364" y="1"/>
                    </a:lnTo>
                    <a:lnTo>
                      <a:pt x="1365" y="0"/>
                    </a:lnTo>
                    <a:close/>
                    <a:moveTo>
                      <a:pt x="1407" y="0"/>
                    </a:moveTo>
                    <a:lnTo>
                      <a:pt x="1407" y="0"/>
                    </a:lnTo>
                    <a:lnTo>
                      <a:pt x="1408" y="1"/>
                    </a:lnTo>
                    <a:lnTo>
                      <a:pt x="1408" y="2"/>
                    </a:lnTo>
                    <a:lnTo>
                      <a:pt x="1408" y="3"/>
                    </a:lnTo>
                    <a:lnTo>
                      <a:pt x="1407" y="3"/>
                    </a:lnTo>
                    <a:lnTo>
                      <a:pt x="1407" y="4"/>
                    </a:lnTo>
                    <a:lnTo>
                      <a:pt x="1406" y="3"/>
                    </a:lnTo>
                    <a:lnTo>
                      <a:pt x="1405" y="3"/>
                    </a:lnTo>
                    <a:lnTo>
                      <a:pt x="1405" y="2"/>
                    </a:lnTo>
                    <a:lnTo>
                      <a:pt x="1405" y="1"/>
                    </a:lnTo>
                    <a:lnTo>
                      <a:pt x="1406" y="1"/>
                    </a:lnTo>
                    <a:lnTo>
                      <a:pt x="1406" y="0"/>
                    </a:lnTo>
                    <a:lnTo>
                      <a:pt x="1407" y="0"/>
                    </a:lnTo>
                    <a:close/>
                    <a:moveTo>
                      <a:pt x="1425" y="0"/>
                    </a:moveTo>
                    <a:lnTo>
                      <a:pt x="1449" y="0"/>
                    </a:lnTo>
                    <a:lnTo>
                      <a:pt x="1450" y="0"/>
                    </a:lnTo>
                    <a:lnTo>
                      <a:pt x="1450" y="1"/>
                    </a:lnTo>
                    <a:lnTo>
                      <a:pt x="1451" y="1"/>
                    </a:lnTo>
                    <a:lnTo>
                      <a:pt x="1451" y="2"/>
                    </a:lnTo>
                    <a:lnTo>
                      <a:pt x="1451" y="3"/>
                    </a:lnTo>
                    <a:lnTo>
                      <a:pt x="1450" y="3"/>
                    </a:lnTo>
                    <a:lnTo>
                      <a:pt x="1449" y="4"/>
                    </a:lnTo>
                    <a:lnTo>
                      <a:pt x="1425" y="4"/>
                    </a:lnTo>
                    <a:lnTo>
                      <a:pt x="1423" y="3"/>
                    </a:lnTo>
                    <a:lnTo>
                      <a:pt x="1422" y="3"/>
                    </a:lnTo>
                    <a:lnTo>
                      <a:pt x="1422" y="2"/>
                    </a:lnTo>
                    <a:lnTo>
                      <a:pt x="1422" y="1"/>
                    </a:lnTo>
                    <a:lnTo>
                      <a:pt x="1423" y="1"/>
                    </a:lnTo>
                    <a:lnTo>
                      <a:pt x="1423" y="0"/>
                    </a:lnTo>
                    <a:lnTo>
                      <a:pt x="1425" y="0"/>
                    </a:lnTo>
                    <a:close/>
                    <a:moveTo>
                      <a:pt x="1466" y="0"/>
                    </a:moveTo>
                    <a:lnTo>
                      <a:pt x="1466" y="0"/>
                    </a:lnTo>
                    <a:lnTo>
                      <a:pt x="1467" y="0"/>
                    </a:lnTo>
                    <a:lnTo>
                      <a:pt x="1467" y="1"/>
                    </a:lnTo>
                    <a:lnTo>
                      <a:pt x="1468" y="1"/>
                    </a:lnTo>
                    <a:lnTo>
                      <a:pt x="1468" y="2"/>
                    </a:lnTo>
                    <a:lnTo>
                      <a:pt x="1468" y="3"/>
                    </a:lnTo>
                    <a:lnTo>
                      <a:pt x="1467" y="3"/>
                    </a:lnTo>
                    <a:lnTo>
                      <a:pt x="1466" y="4"/>
                    </a:lnTo>
                    <a:lnTo>
                      <a:pt x="1465" y="3"/>
                    </a:lnTo>
                    <a:lnTo>
                      <a:pt x="1465" y="2"/>
                    </a:lnTo>
                    <a:lnTo>
                      <a:pt x="1465" y="1"/>
                    </a:lnTo>
                    <a:lnTo>
                      <a:pt x="1465" y="0"/>
                    </a:lnTo>
                    <a:lnTo>
                      <a:pt x="1466" y="0"/>
                    </a:lnTo>
                    <a:close/>
                    <a:moveTo>
                      <a:pt x="1483" y="0"/>
                    </a:moveTo>
                    <a:lnTo>
                      <a:pt x="1508" y="0"/>
                    </a:lnTo>
                    <a:lnTo>
                      <a:pt x="1510" y="1"/>
                    </a:lnTo>
                    <a:lnTo>
                      <a:pt x="1510" y="2"/>
                    </a:lnTo>
                    <a:lnTo>
                      <a:pt x="1510" y="3"/>
                    </a:lnTo>
                    <a:lnTo>
                      <a:pt x="1508" y="3"/>
                    </a:lnTo>
                    <a:lnTo>
                      <a:pt x="1508" y="4"/>
                    </a:lnTo>
                    <a:lnTo>
                      <a:pt x="1483" y="4"/>
                    </a:lnTo>
                    <a:lnTo>
                      <a:pt x="1482" y="3"/>
                    </a:lnTo>
                    <a:lnTo>
                      <a:pt x="1482" y="2"/>
                    </a:lnTo>
                    <a:lnTo>
                      <a:pt x="1482" y="1"/>
                    </a:lnTo>
                    <a:lnTo>
                      <a:pt x="1482" y="0"/>
                    </a:lnTo>
                    <a:lnTo>
                      <a:pt x="1483" y="0"/>
                    </a:lnTo>
                    <a:close/>
                    <a:moveTo>
                      <a:pt x="1526" y="0"/>
                    </a:moveTo>
                    <a:lnTo>
                      <a:pt x="1526" y="0"/>
                    </a:lnTo>
                    <a:lnTo>
                      <a:pt x="1527" y="1"/>
                    </a:lnTo>
                    <a:lnTo>
                      <a:pt x="1527" y="2"/>
                    </a:lnTo>
                    <a:lnTo>
                      <a:pt x="1527" y="3"/>
                    </a:lnTo>
                    <a:lnTo>
                      <a:pt x="1526" y="3"/>
                    </a:lnTo>
                    <a:lnTo>
                      <a:pt x="1526" y="4"/>
                    </a:lnTo>
                    <a:lnTo>
                      <a:pt x="1525" y="3"/>
                    </a:lnTo>
                    <a:lnTo>
                      <a:pt x="1524" y="3"/>
                    </a:lnTo>
                    <a:lnTo>
                      <a:pt x="1524" y="2"/>
                    </a:lnTo>
                    <a:lnTo>
                      <a:pt x="1524" y="1"/>
                    </a:lnTo>
                    <a:lnTo>
                      <a:pt x="1525" y="0"/>
                    </a:lnTo>
                    <a:lnTo>
                      <a:pt x="1526" y="0"/>
                    </a:lnTo>
                    <a:close/>
                    <a:moveTo>
                      <a:pt x="1543" y="0"/>
                    </a:moveTo>
                    <a:lnTo>
                      <a:pt x="1567" y="0"/>
                    </a:lnTo>
                    <a:lnTo>
                      <a:pt x="1568" y="0"/>
                    </a:lnTo>
                    <a:lnTo>
                      <a:pt x="1568" y="1"/>
                    </a:lnTo>
                    <a:lnTo>
                      <a:pt x="1569" y="2"/>
                    </a:lnTo>
                    <a:lnTo>
                      <a:pt x="1568" y="3"/>
                    </a:lnTo>
                    <a:lnTo>
                      <a:pt x="1567" y="4"/>
                    </a:lnTo>
                    <a:lnTo>
                      <a:pt x="1543" y="4"/>
                    </a:lnTo>
                    <a:lnTo>
                      <a:pt x="1542" y="3"/>
                    </a:lnTo>
                    <a:lnTo>
                      <a:pt x="1541" y="3"/>
                    </a:lnTo>
                    <a:lnTo>
                      <a:pt x="1541" y="2"/>
                    </a:lnTo>
                    <a:lnTo>
                      <a:pt x="1541" y="1"/>
                    </a:lnTo>
                    <a:lnTo>
                      <a:pt x="1542" y="0"/>
                    </a:lnTo>
                    <a:lnTo>
                      <a:pt x="1543" y="0"/>
                    </a:lnTo>
                    <a:close/>
                    <a:moveTo>
                      <a:pt x="1585" y="0"/>
                    </a:moveTo>
                    <a:lnTo>
                      <a:pt x="1585" y="0"/>
                    </a:lnTo>
                    <a:lnTo>
                      <a:pt x="1586" y="0"/>
                    </a:lnTo>
                    <a:lnTo>
                      <a:pt x="1586" y="1"/>
                    </a:lnTo>
                    <a:lnTo>
                      <a:pt x="1587" y="2"/>
                    </a:lnTo>
                    <a:lnTo>
                      <a:pt x="1586" y="3"/>
                    </a:lnTo>
                    <a:lnTo>
                      <a:pt x="1585" y="4"/>
                    </a:lnTo>
                    <a:lnTo>
                      <a:pt x="1584" y="3"/>
                    </a:lnTo>
                    <a:lnTo>
                      <a:pt x="1583" y="3"/>
                    </a:lnTo>
                    <a:lnTo>
                      <a:pt x="1583" y="2"/>
                    </a:lnTo>
                    <a:lnTo>
                      <a:pt x="1583" y="1"/>
                    </a:lnTo>
                    <a:lnTo>
                      <a:pt x="1584" y="1"/>
                    </a:lnTo>
                    <a:lnTo>
                      <a:pt x="1584" y="0"/>
                    </a:lnTo>
                    <a:lnTo>
                      <a:pt x="1585" y="0"/>
                    </a:lnTo>
                    <a:close/>
                    <a:moveTo>
                      <a:pt x="1602" y="0"/>
                    </a:moveTo>
                    <a:lnTo>
                      <a:pt x="1626" y="0"/>
                    </a:lnTo>
                    <a:lnTo>
                      <a:pt x="1627" y="0"/>
                    </a:lnTo>
                    <a:lnTo>
                      <a:pt x="1628" y="1"/>
                    </a:lnTo>
                    <a:lnTo>
                      <a:pt x="1628" y="2"/>
                    </a:lnTo>
                    <a:lnTo>
                      <a:pt x="1628" y="3"/>
                    </a:lnTo>
                    <a:lnTo>
                      <a:pt x="1627" y="3"/>
                    </a:lnTo>
                    <a:lnTo>
                      <a:pt x="1626" y="4"/>
                    </a:lnTo>
                    <a:lnTo>
                      <a:pt x="1602" y="4"/>
                    </a:lnTo>
                    <a:lnTo>
                      <a:pt x="1601" y="3"/>
                    </a:lnTo>
                    <a:lnTo>
                      <a:pt x="1600" y="3"/>
                    </a:lnTo>
                    <a:lnTo>
                      <a:pt x="1600" y="2"/>
                    </a:lnTo>
                    <a:lnTo>
                      <a:pt x="1600" y="1"/>
                    </a:lnTo>
                    <a:lnTo>
                      <a:pt x="1601" y="1"/>
                    </a:lnTo>
                    <a:lnTo>
                      <a:pt x="1601" y="0"/>
                    </a:lnTo>
                    <a:lnTo>
                      <a:pt x="1602" y="0"/>
                    </a:lnTo>
                    <a:close/>
                    <a:moveTo>
                      <a:pt x="1644" y="0"/>
                    </a:moveTo>
                    <a:lnTo>
                      <a:pt x="1644" y="0"/>
                    </a:lnTo>
                    <a:lnTo>
                      <a:pt x="1645" y="0"/>
                    </a:lnTo>
                    <a:lnTo>
                      <a:pt x="1646" y="1"/>
                    </a:lnTo>
                    <a:lnTo>
                      <a:pt x="1646" y="2"/>
                    </a:lnTo>
                    <a:lnTo>
                      <a:pt x="1646" y="3"/>
                    </a:lnTo>
                    <a:lnTo>
                      <a:pt x="1645" y="3"/>
                    </a:lnTo>
                    <a:lnTo>
                      <a:pt x="1644" y="4"/>
                    </a:lnTo>
                    <a:lnTo>
                      <a:pt x="1644" y="3"/>
                    </a:lnTo>
                    <a:lnTo>
                      <a:pt x="1643" y="3"/>
                    </a:lnTo>
                    <a:lnTo>
                      <a:pt x="1643" y="2"/>
                    </a:lnTo>
                    <a:lnTo>
                      <a:pt x="1643" y="1"/>
                    </a:lnTo>
                    <a:lnTo>
                      <a:pt x="1644" y="0"/>
                    </a:lnTo>
                    <a:close/>
                    <a:moveTo>
                      <a:pt x="1661" y="0"/>
                    </a:moveTo>
                    <a:lnTo>
                      <a:pt x="1686" y="0"/>
                    </a:lnTo>
                    <a:lnTo>
                      <a:pt x="1687" y="1"/>
                    </a:lnTo>
                    <a:lnTo>
                      <a:pt x="1687" y="2"/>
                    </a:lnTo>
                    <a:lnTo>
                      <a:pt x="1687" y="3"/>
                    </a:lnTo>
                    <a:lnTo>
                      <a:pt x="1686" y="3"/>
                    </a:lnTo>
                    <a:lnTo>
                      <a:pt x="1686" y="4"/>
                    </a:lnTo>
                    <a:lnTo>
                      <a:pt x="1661" y="4"/>
                    </a:lnTo>
                    <a:lnTo>
                      <a:pt x="1661" y="3"/>
                    </a:lnTo>
                    <a:lnTo>
                      <a:pt x="1660" y="3"/>
                    </a:lnTo>
                    <a:lnTo>
                      <a:pt x="1660" y="2"/>
                    </a:lnTo>
                    <a:lnTo>
                      <a:pt x="1660" y="1"/>
                    </a:lnTo>
                    <a:lnTo>
                      <a:pt x="1661" y="0"/>
                    </a:lnTo>
                    <a:close/>
                    <a:moveTo>
                      <a:pt x="1704" y="0"/>
                    </a:moveTo>
                    <a:lnTo>
                      <a:pt x="1704" y="0"/>
                    </a:lnTo>
                    <a:lnTo>
                      <a:pt x="1705" y="1"/>
                    </a:lnTo>
                    <a:lnTo>
                      <a:pt x="1705" y="2"/>
                    </a:lnTo>
                    <a:lnTo>
                      <a:pt x="1705" y="3"/>
                    </a:lnTo>
                    <a:lnTo>
                      <a:pt x="1704" y="3"/>
                    </a:lnTo>
                    <a:lnTo>
                      <a:pt x="1704" y="4"/>
                    </a:lnTo>
                    <a:lnTo>
                      <a:pt x="1702" y="3"/>
                    </a:lnTo>
                    <a:lnTo>
                      <a:pt x="1701" y="3"/>
                    </a:lnTo>
                    <a:lnTo>
                      <a:pt x="1701" y="2"/>
                    </a:lnTo>
                    <a:lnTo>
                      <a:pt x="1701" y="1"/>
                    </a:lnTo>
                    <a:lnTo>
                      <a:pt x="1702" y="1"/>
                    </a:lnTo>
                    <a:lnTo>
                      <a:pt x="1702" y="0"/>
                    </a:lnTo>
                    <a:lnTo>
                      <a:pt x="1704" y="0"/>
                    </a:lnTo>
                    <a:close/>
                    <a:moveTo>
                      <a:pt x="1721" y="0"/>
                    </a:moveTo>
                    <a:lnTo>
                      <a:pt x="1745" y="0"/>
                    </a:lnTo>
                    <a:lnTo>
                      <a:pt x="1746" y="0"/>
                    </a:lnTo>
                    <a:lnTo>
                      <a:pt x="1746" y="1"/>
                    </a:lnTo>
                    <a:lnTo>
                      <a:pt x="1747" y="1"/>
                    </a:lnTo>
                    <a:lnTo>
                      <a:pt x="1747" y="2"/>
                    </a:lnTo>
                    <a:lnTo>
                      <a:pt x="1747" y="3"/>
                    </a:lnTo>
                    <a:lnTo>
                      <a:pt x="1746" y="3"/>
                    </a:lnTo>
                    <a:lnTo>
                      <a:pt x="1745" y="4"/>
                    </a:lnTo>
                    <a:lnTo>
                      <a:pt x="1721" y="4"/>
                    </a:lnTo>
                    <a:lnTo>
                      <a:pt x="1720" y="3"/>
                    </a:lnTo>
                    <a:lnTo>
                      <a:pt x="1719" y="3"/>
                    </a:lnTo>
                    <a:lnTo>
                      <a:pt x="1719" y="2"/>
                    </a:lnTo>
                    <a:lnTo>
                      <a:pt x="1719" y="1"/>
                    </a:lnTo>
                    <a:lnTo>
                      <a:pt x="1720" y="1"/>
                    </a:lnTo>
                    <a:lnTo>
                      <a:pt x="1720" y="0"/>
                    </a:lnTo>
                    <a:lnTo>
                      <a:pt x="1721" y="0"/>
                    </a:lnTo>
                    <a:close/>
                    <a:moveTo>
                      <a:pt x="1762" y="0"/>
                    </a:moveTo>
                    <a:lnTo>
                      <a:pt x="1762" y="0"/>
                    </a:lnTo>
                    <a:lnTo>
                      <a:pt x="1763" y="0"/>
                    </a:lnTo>
                    <a:lnTo>
                      <a:pt x="1763" y="1"/>
                    </a:lnTo>
                    <a:lnTo>
                      <a:pt x="1765" y="1"/>
                    </a:lnTo>
                    <a:lnTo>
                      <a:pt x="1765" y="2"/>
                    </a:lnTo>
                    <a:lnTo>
                      <a:pt x="1765" y="3"/>
                    </a:lnTo>
                    <a:lnTo>
                      <a:pt x="1763" y="3"/>
                    </a:lnTo>
                    <a:lnTo>
                      <a:pt x="1762" y="4"/>
                    </a:lnTo>
                    <a:lnTo>
                      <a:pt x="1761" y="3"/>
                    </a:lnTo>
                    <a:lnTo>
                      <a:pt x="1761" y="2"/>
                    </a:lnTo>
                    <a:lnTo>
                      <a:pt x="1761" y="1"/>
                    </a:lnTo>
                    <a:lnTo>
                      <a:pt x="1761" y="0"/>
                    </a:lnTo>
                    <a:lnTo>
                      <a:pt x="1762" y="0"/>
                    </a:lnTo>
                    <a:close/>
                    <a:moveTo>
                      <a:pt x="1780" y="0"/>
                    </a:moveTo>
                    <a:lnTo>
                      <a:pt x="1805" y="0"/>
                    </a:lnTo>
                    <a:lnTo>
                      <a:pt x="1806" y="1"/>
                    </a:lnTo>
                    <a:lnTo>
                      <a:pt x="1806" y="2"/>
                    </a:lnTo>
                    <a:lnTo>
                      <a:pt x="1806" y="3"/>
                    </a:lnTo>
                    <a:lnTo>
                      <a:pt x="1805" y="3"/>
                    </a:lnTo>
                    <a:lnTo>
                      <a:pt x="1805" y="4"/>
                    </a:lnTo>
                    <a:lnTo>
                      <a:pt x="1780" y="4"/>
                    </a:lnTo>
                    <a:lnTo>
                      <a:pt x="1779" y="3"/>
                    </a:lnTo>
                    <a:lnTo>
                      <a:pt x="1779" y="2"/>
                    </a:lnTo>
                    <a:lnTo>
                      <a:pt x="1779" y="1"/>
                    </a:lnTo>
                    <a:lnTo>
                      <a:pt x="1779" y="0"/>
                    </a:lnTo>
                    <a:lnTo>
                      <a:pt x="1780" y="0"/>
                    </a:lnTo>
                    <a:close/>
                    <a:moveTo>
                      <a:pt x="1822" y="0"/>
                    </a:moveTo>
                    <a:lnTo>
                      <a:pt x="1822" y="0"/>
                    </a:lnTo>
                    <a:lnTo>
                      <a:pt x="1823" y="1"/>
                    </a:lnTo>
                    <a:lnTo>
                      <a:pt x="1823" y="2"/>
                    </a:lnTo>
                    <a:lnTo>
                      <a:pt x="1823" y="3"/>
                    </a:lnTo>
                    <a:lnTo>
                      <a:pt x="1822" y="3"/>
                    </a:lnTo>
                    <a:lnTo>
                      <a:pt x="1822" y="4"/>
                    </a:lnTo>
                    <a:lnTo>
                      <a:pt x="1821" y="3"/>
                    </a:lnTo>
                    <a:lnTo>
                      <a:pt x="1820" y="3"/>
                    </a:lnTo>
                    <a:lnTo>
                      <a:pt x="1820" y="2"/>
                    </a:lnTo>
                    <a:lnTo>
                      <a:pt x="1820" y="1"/>
                    </a:lnTo>
                    <a:lnTo>
                      <a:pt x="1821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91" name="Freeform 711"/>
              <p:cNvSpPr>
                <a:spLocks noEditPoints="1"/>
              </p:cNvSpPr>
              <p:nvPr/>
            </p:nvSpPr>
            <p:spPr bwMode="auto">
              <a:xfrm>
                <a:off x="708" y="1384"/>
                <a:ext cx="456" cy="1"/>
              </a:xfrm>
              <a:custGeom>
                <a:avLst/>
                <a:gdLst>
                  <a:gd name="T0" fmla="*/ 0 w 1823"/>
                  <a:gd name="T1" fmla="*/ 0 h 4"/>
                  <a:gd name="T2" fmla="*/ 0 w 1823"/>
                  <a:gd name="T3" fmla="*/ 0 h 4"/>
                  <a:gd name="T4" fmla="*/ 0 w 1823"/>
                  <a:gd name="T5" fmla="*/ 0 h 4"/>
                  <a:gd name="T6" fmla="*/ 0 w 1823"/>
                  <a:gd name="T7" fmla="*/ 0 h 4"/>
                  <a:gd name="T8" fmla="*/ 0 w 1823"/>
                  <a:gd name="T9" fmla="*/ 0 h 4"/>
                  <a:gd name="T10" fmla="*/ 0 w 1823"/>
                  <a:gd name="T11" fmla="*/ 0 h 4"/>
                  <a:gd name="T12" fmla="*/ 0 w 1823"/>
                  <a:gd name="T13" fmla="*/ 0 h 4"/>
                  <a:gd name="T14" fmla="*/ 0 w 1823"/>
                  <a:gd name="T15" fmla="*/ 0 h 4"/>
                  <a:gd name="T16" fmla="*/ 0 w 1823"/>
                  <a:gd name="T17" fmla="*/ 0 h 4"/>
                  <a:gd name="T18" fmla="*/ 0 w 1823"/>
                  <a:gd name="T19" fmla="*/ 0 h 4"/>
                  <a:gd name="T20" fmla="*/ 0 w 1823"/>
                  <a:gd name="T21" fmla="*/ 0 h 4"/>
                  <a:gd name="T22" fmla="*/ 0 w 1823"/>
                  <a:gd name="T23" fmla="*/ 0 h 4"/>
                  <a:gd name="T24" fmla="*/ 0 w 1823"/>
                  <a:gd name="T25" fmla="*/ 0 h 4"/>
                  <a:gd name="T26" fmla="*/ 0 w 1823"/>
                  <a:gd name="T27" fmla="*/ 0 h 4"/>
                  <a:gd name="T28" fmla="*/ 0 w 1823"/>
                  <a:gd name="T29" fmla="*/ 0 h 4"/>
                  <a:gd name="T30" fmla="*/ 0 w 1823"/>
                  <a:gd name="T31" fmla="*/ 0 h 4"/>
                  <a:gd name="T32" fmla="*/ 0 w 1823"/>
                  <a:gd name="T33" fmla="*/ 0 h 4"/>
                  <a:gd name="T34" fmla="*/ 0 w 1823"/>
                  <a:gd name="T35" fmla="*/ 0 h 4"/>
                  <a:gd name="T36" fmla="*/ 0 w 1823"/>
                  <a:gd name="T37" fmla="*/ 0 h 4"/>
                  <a:gd name="T38" fmla="*/ 0 w 1823"/>
                  <a:gd name="T39" fmla="*/ 0 h 4"/>
                  <a:gd name="T40" fmla="*/ 0 w 1823"/>
                  <a:gd name="T41" fmla="*/ 0 h 4"/>
                  <a:gd name="T42" fmla="*/ 0 w 1823"/>
                  <a:gd name="T43" fmla="*/ 0 h 4"/>
                  <a:gd name="T44" fmla="*/ 0 w 1823"/>
                  <a:gd name="T45" fmla="*/ 0 h 4"/>
                  <a:gd name="T46" fmla="*/ 0 w 1823"/>
                  <a:gd name="T47" fmla="*/ 0 h 4"/>
                  <a:gd name="T48" fmla="*/ 0 w 1823"/>
                  <a:gd name="T49" fmla="*/ 0 h 4"/>
                  <a:gd name="T50" fmla="*/ 0 w 1823"/>
                  <a:gd name="T51" fmla="*/ 0 h 4"/>
                  <a:gd name="T52" fmla="*/ 0 w 1823"/>
                  <a:gd name="T53" fmla="*/ 0 h 4"/>
                  <a:gd name="T54" fmla="*/ 0 w 1823"/>
                  <a:gd name="T55" fmla="*/ 0 h 4"/>
                  <a:gd name="T56" fmla="*/ 0 w 1823"/>
                  <a:gd name="T57" fmla="*/ 0 h 4"/>
                  <a:gd name="T58" fmla="*/ 0 w 1823"/>
                  <a:gd name="T59" fmla="*/ 0 h 4"/>
                  <a:gd name="T60" fmla="*/ 0 w 1823"/>
                  <a:gd name="T61" fmla="*/ 0 h 4"/>
                  <a:gd name="T62" fmla="*/ 0 w 1823"/>
                  <a:gd name="T63" fmla="*/ 0 h 4"/>
                  <a:gd name="T64" fmla="*/ 0 w 1823"/>
                  <a:gd name="T65" fmla="*/ 0 h 4"/>
                  <a:gd name="T66" fmla="*/ 0 w 1823"/>
                  <a:gd name="T67" fmla="*/ 0 h 4"/>
                  <a:gd name="T68" fmla="*/ 0 w 1823"/>
                  <a:gd name="T69" fmla="*/ 0 h 4"/>
                  <a:gd name="T70" fmla="*/ 0 w 1823"/>
                  <a:gd name="T71" fmla="*/ 0 h 4"/>
                  <a:gd name="T72" fmla="*/ 0 w 1823"/>
                  <a:gd name="T73" fmla="*/ 0 h 4"/>
                  <a:gd name="T74" fmla="*/ 0 w 1823"/>
                  <a:gd name="T75" fmla="*/ 0 h 4"/>
                  <a:gd name="T76" fmla="*/ 0 w 1823"/>
                  <a:gd name="T77" fmla="*/ 0 h 4"/>
                  <a:gd name="T78" fmla="*/ 0 w 1823"/>
                  <a:gd name="T79" fmla="*/ 0 h 4"/>
                  <a:gd name="T80" fmla="*/ 0 w 1823"/>
                  <a:gd name="T81" fmla="*/ 0 h 4"/>
                  <a:gd name="T82" fmla="*/ 0 w 1823"/>
                  <a:gd name="T83" fmla="*/ 0 h 4"/>
                  <a:gd name="T84" fmla="*/ 0 w 1823"/>
                  <a:gd name="T85" fmla="*/ 0 h 4"/>
                  <a:gd name="T86" fmla="*/ 0 w 1823"/>
                  <a:gd name="T87" fmla="*/ 0 h 4"/>
                  <a:gd name="T88" fmla="*/ 0 w 1823"/>
                  <a:gd name="T89" fmla="*/ 0 h 4"/>
                  <a:gd name="T90" fmla="*/ 0 w 1823"/>
                  <a:gd name="T91" fmla="*/ 0 h 4"/>
                  <a:gd name="T92" fmla="*/ 0 w 1823"/>
                  <a:gd name="T93" fmla="*/ 0 h 4"/>
                  <a:gd name="T94" fmla="*/ 0 w 1823"/>
                  <a:gd name="T95" fmla="*/ 0 h 4"/>
                  <a:gd name="T96" fmla="*/ 0 w 1823"/>
                  <a:gd name="T97" fmla="*/ 0 h 4"/>
                  <a:gd name="T98" fmla="*/ 0 w 1823"/>
                  <a:gd name="T99" fmla="*/ 0 h 4"/>
                  <a:gd name="T100" fmla="*/ 0 w 1823"/>
                  <a:gd name="T101" fmla="*/ 0 h 4"/>
                  <a:gd name="T102" fmla="*/ 0 w 1823"/>
                  <a:gd name="T103" fmla="*/ 0 h 4"/>
                  <a:gd name="T104" fmla="*/ 0 w 1823"/>
                  <a:gd name="T105" fmla="*/ 0 h 4"/>
                  <a:gd name="T106" fmla="*/ 0 w 1823"/>
                  <a:gd name="T107" fmla="*/ 0 h 4"/>
                  <a:gd name="T108" fmla="*/ 0 w 1823"/>
                  <a:gd name="T109" fmla="*/ 0 h 4"/>
                  <a:gd name="T110" fmla="*/ 0 w 1823"/>
                  <a:gd name="T111" fmla="*/ 0 h 4"/>
                  <a:gd name="T112" fmla="*/ 0 w 1823"/>
                  <a:gd name="T113" fmla="*/ 0 h 4"/>
                  <a:gd name="T114" fmla="*/ 0 w 1823"/>
                  <a:gd name="T115" fmla="*/ 0 h 4"/>
                  <a:gd name="T116" fmla="*/ 0 w 1823"/>
                  <a:gd name="T117" fmla="*/ 0 h 4"/>
                  <a:gd name="T118" fmla="*/ 0 w 1823"/>
                  <a:gd name="T119" fmla="*/ 0 h 4"/>
                  <a:gd name="T120" fmla="*/ 0 w 1823"/>
                  <a:gd name="T121" fmla="*/ 0 h 4"/>
                  <a:gd name="T122" fmla="*/ 0 w 1823"/>
                  <a:gd name="T123" fmla="*/ 0 h 4"/>
                  <a:gd name="T124" fmla="*/ 0 w 1823"/>
                  <a:gd name="T125" fmla="*/ 0 h 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823" h="4">
                    <a:moveTo>
                      <a:pt x="1" y="0"/>
                    </a:moveTo>
                    <a:lnTo>
                      <a:pt x="26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6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44" y="0"/>
                    </a:moveTo>
                    <a:lnTo>
                      <a:pt x="44" y="0"/>
                    </a:lnTo>
                    <a:lnTo>
                      <a:pt x="45" y="0"/>
                    </a:lnTo>
                    <a:lnTo>
                      <a:pt x="45" y="2"/>
                    </a:lnTo>
                    <a:lnTo>
                      <a:pt x="45" y="3"/>
                    </a:lnTo>
                    <a:lnTo>
                      <a:pt x="44" y="4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close/>
                    <a:moveTo>
                      <a:pt x="61" y="0"/>
                    </a:moveTo>
                    <a:lnTo>
                      <a:pt x="85" y="0"/>
                    </a:lnTo>
                    <a:lnTo>
                      <a:pt x="86" y="0"/>
                    </a:lnTo>
                    <a:lnTo>
                      <a:pt x="87" y="2"/>
                    </a:lnTo>
                    <a:lnTo>
                      <a:pt x="86" y="3"/>
                    </a:lnTo>
                    <a:lnTo>
                      <a:pt x="85" y="4"/>
                    </a:lnTo>
                    <a:lnTo>
                      <a:pt x="61" y="4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0"/>
                    </a:lnTo>
                    <a:close/>
                    <a:moveTo>
                      <a:pt x="103" y="0"/>
                    </a:moveTo>
                    <a:lnTo>
                      <a:pt x="103" y="0"/>
                    </a:lnTo>
                    <a:lnTo>
                      <a:pt x="104" y="0"/>
                    </a:lnTo>
                    <a:lnTo>
                      <a:pt x="105" y="2"/>
                    </a:lnTo>
                    <a:lnTo>
                      <a:pt x="104" y="3"/>
                    </a:lnTo>
                    <a:lnTo>
                      <a:pt x="103" y="4"/>
                    </a:lnTo>
                    <a:lnTo>
                      <a:pt x="101" y="3"/>
                    </a:lnTo>
                    <a:lnTo>
                      <a:pt x="100" y="3"/>
                    </a:lnTo>
                    <a:lnTo>
                      <a:pt x="100" y="2"/>
                    </a:lnTo>
                    <a:lnTo>
                      <a:pt x="100" y="0"/>
                    </a:lnTo>
                    <a:lnTo>
                      <a:pt x="101" y="0"/>
                    </a:lnTo>
                    <a:lnTo>
                      <a:pt x="103" y="0"/>
                    </a:lnTo>
                    <a:close/>
                    <a:moveTo>
                      <a:pt x="120" y="0"/>
                    </a:moveTo>
                    <a:lnTo>
                      <a:pt x="144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6" y="2"/>
                    </a:lnTo>
                    <a:lnTo>
                      <a:pt x="146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20" y="4"/>
                    </a:lnTo>
                    <a:lnTo>
                      <a:pt x="119" y="3"/>
                    </a:lnTo>
                    <a:lnTo>
                      <a:pt x="118" y="3"/>
                    </a:lnTo>
                    <a:lnTo>
                      <a:pt x="118" y="2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20" y="0"/>
                    </a:lnTo>
                    <a:close/>
                    <a:moveTo>
                      <a:pt x="161" y="0"/>
                    </a:moveTo>
                    <a:lnTo>
                      <a:pt x="161" y="0"/>
                    </a:lnTo>
                    <a:lnTo>
                      <a:pt x="162" y="0"/>
                    </a:lnTo>
                    <a:lnTo>
                      <a:pt x="164" y="0"/>
                    </a:lnTo>
                    <a:lnTo>
                      <a:pt x="164" y="2"/>
                    </a:lnTo>
                    <a:lnTo>
                      <a:pt x="164" y="3"/>
                    </a:lnTo>
                    <a:lnTo>
                      <a:pt x="162" y="3"/>
                    </a:lnTo>
                    <a:lnTo>
                      <a:pt x="161" y="4"/>
                    </a:lnTo>
                    <a:lnTo>
                      <a:pt x="160" y="3"/>
                    </a:lnTo>
                    <a:lnTo>
                      <a:pt x="160" y="2"/>
                    </a:lnTo>
                    <a:lnTo>
                      <a:pt x="160" y="0"/>
                    </a:lnTo>
                    <a:lnTo>
                      <a:pt x="161" y="0"/>
                    </a:lnTo>
                    <a:close/>
                    <a:moveTo>
                      <a:pt x="179" y="0"/>
                    </a:moveTo>
                    <a:lnTo>
                      <a:pt x="204" y="0"/>
                    </a:lnTo>
                    <a:lnTo>
                      <a:pt x="205" y="0"/>
                    </a:lnTo>
                    <a:lnTo>
                      <a:pt x="205" y="2"/>
                    </a:lnTo>
                    <a:lnTo>
                      <a:pt x="205" y="3"/>
                    </a:lnTo>
                    <a:lnTo>
                      <a:pt x="204" y="4"/>
                    </a:lnTo>
                    <a:lnTo>
                      <a:pt x="179" y="4"/>
                    </a:lnTo>
                    <a:lnTo>
                      <a:pt x="178" y="3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9" y="0"/>
                    </a:lnTo>
                    <a:close/>
                    <a:moveTo>
                      <a:pt x="221" y="0"/>
                    </a:moveTo>
                    <a:lnTo>
                      <a:pt x="221" y="0"/>
                    </a:lnTo>
                    <a:lnTo>
                      <a:pt x="222" y="0"/>
                    </a:lnTo>
                    <a:lnTo>
                      <a:pt x="222" y="2"/>
                    </a:lnTo>
                    <a:lnTo>
                      <a:pt x="222" y="3"/>
                    </a:lnTo>
                    <a:lnTo>
                      <a:pt x="221" y="4"/>
                    </a:lnTo>
                    <a:lnTo>
                      <a:pt x="220" y="3"/>
                    </a:lnTo>
                    <a:lnTo>
                      <a:pt x="219" y="3"/>
                    </a:lnTo>
                    <a:lnTo>
                      <a:pt x="219" y="2"/>
                    </a:lnTo>
                    <a:lnTo>
                      <a:pt x="219" y="0"/>
                    </a:lnTo>
                    <a:lnTo>
                      <a:pt x="220" y="0"/>
                    </a:lnTo>
                    <a:lnTo>
                      <a:pt x="221" y="0"/>
                    </a:lnTo>
                    <a:close/>
                    <a:moveTo>
                      <a:pt x="239" y="0"/>
                    </a:moveTo>
                    <a:lnTo>
                      <a:pt x="263" y="0"/>
                    </a:lnTo>
                    <a:lnTo>
                      <a:pt x="264" y="0"/>
                    </a:lnTo>
                    <a:lnTo>
                      <a:pt x="265" y="0"/>
                    </a:lnTo>
                    <a:lnTo>
                      <a:pt x="265" y="2"/>
                    </a:lnTo>
                    <a:lnTo>
                      <a:pt x="265" y="3"/>
                    </a:lnTo>
                    <a:lnTo>
                      <a:pt x="264" y="3"/>
                    </a:lnTo>
                    <a:lnTo>
                      <a:pt x="263" y="4"/>
                    </a:lnTo>
                    <a:lnTo>
                      <a:pt x="239" y="4"/>
                    </a:lnTo>
                    <a:lnTo>
                      <a:pt x="238" y="3"/>
                    </a:lnTo>
                    <a:lnTo>
                      <a:pt x="237" y="3"/>
                    </a:lnTo>
                    <a:lnTo>
                      <a:pt x="237" y="2"/>
                    </a:lnTo>
                    <a:lnTo>
                      <a:pt x="237" y="0"/>
                    </a:lnTo>
                    <a:lnTo>
                      <a:pt x="238" y="0"/>
                    </a:lnTo>
                    <a:lnTo>
                      <a:pt x="239" y="0"/>
                    </a:lnTo>
                    <a:close/>
                    <a:moveTo>
                      <a:pt x="280" y="0"/>
                    </a:moveTo>
                    <a:lnTo>
                      <a:pt x="280" y="0"/>
                    </a:lnTo>
                    <a:lnTo>
                      <a:pt x="281" y="0"/>
                    </a:lnTo>
                    <a:lnTo>
                      <a:pt x="282" y="0"/>
                    </a:lnTo>
                    <a:lnTo>
                      <a:pt x="282" y="2"/>
                    </a:lnTo>
                    <a:lnTo>
                      <a:pt x="282" y="3"/>
                    </a:lnTo>
                    <a:lnTo>
                      <a:pt x="281" y="3"/>
                    </a:lnTo>
                    <a:lnTo>
                      <a:pt x="280" y="4"/>
                    </a:lnTo>
                    <a:lnTo>
                      <a:pt x="279" y="3"/>
                    </a:lnTo>
                    <a:lnTo>
                      <a:pt x="279" y="2"/>
                    </a:lnTo>
                    <a:lnTo>
                      <a:pt x="279" y="0"/>
                    </a:lnTo>
                    <a:lnTo>
                      <a:pt x="280" y="0"/>
                    </a:lnTo>
                    <a:close/>
                    <a:moveTo>
                      <a:pt x="298" y="0"/>
                    </a:moveTo>
                    <a:lnTo>
                      <a:pt x="323" y="0"/>
                    </a:lnTo>
                    <a:lnTo>
                      <a:pt x="324" y="0"/>
                    </a:lnTo>
                    <a:lnTo>
                      <a:pt x="324" y="2"/>
                    </a:lnTo>
                    <a:lnTo>
                      <a:pt x="324" y="3"/>
                    </a:lnTo>
                    <a:lnTo>
                      <a:pt x="323" y="4"/>
                    </a:lnTo>
                    <a:lnTo>
                      <a:pt x="298" y="4"/>
                    </a:lnTo>
                    <a:lnTo>
                      <a:pt x="297" y="3"/>
                    </a:lnTo>
                    <a:lnTo>
                      <a:pt x="297" y="2"/>
                    </a:lnTo>
                    <a:lnTo>
                      <a:pt x="297" y="0"/>
                    </a:lnTo>
                    <a:lnTo>
                      <a:pt x="298" y="0"/>
                    </a:lnTo>
                    <a:close/>
                    <a:moveTo>
                      <a:pt x="340" y="0"/>
                    </a:moveTo>
                    <a:lnTo>
                      <a:pt x="340" y="0"/>
                    </a:lnTo>
                    <a:lnTo>
                      <a:pt x="341" y="0"/>
                    </a:lnTo>
                    <a:lnTo>
                      <a:pt x="341" y="2"/>
                    </a:lnTo>
                    <a:lnTo>
                      <a:pt x="341" y="3"/>
                    </a:lnTo>
                    <a:lnTo>
                      <a:pt x="340" y="4"/>
                    </a:lnTo>
                    <a:lnTo>
                      <a:pt x="338" y="3"/>
                    </a:lnTo>
                    <a:lnTo>
                      <a:pt x="338" y="2"/>
                    </a:lnTo>
                    <a:lnTo>
                      <a:pt x="338" y="0"/>
                    </a:lnTo>
                    <a:lnTo>
                      <a:pt x="339" y="0"/>
                    </a:lnTo>
                    <a:lnTo>
                      <a:pt x="340" y="0"/>
                    </a:lnTo>
                    <a:close/>
                    <a:moveTo>
                      <a:pt x="358" y="0"/>
                    </a:moveTo>
                    <a:lnTo>
                      <a:pt x="382" y="0"/>
                    </a:lnTo>
                    <a:lnTo>
                      <a:pt x="383" y="0"/>
                    </a:lnTo>
                    <a:lnTo>
                      <a:pt x="384" y="2"/>
                    </a:lnTo>
                    <a:lnTo>
                      <a:pt x="383" y="3"/>
                    </a:lnTo>
                    <a:lnTo>
                      <a:pt x="382" y="4"/>
                    </a:lnTo>
                    <a:lnTo>
                      <a:pt x="358" y="4"/>
                    </a:lnTo>
                    <a:lnTo>
                      <a:pt x="355" y="3"/>
                    </a:lnTo>
                    <a:lnTo>
                      <a:pt x="355" y="2"/>
                    </a:lnTo>
                    <a:lnTo>
                      <a:pt x="355" y="0"/>
                    </a:lnTo>
                    <a:lnTo>
                      <a:pt x="356" y="0"/>
                    </a:lnTo>
                    <a:lnTo>
                      <a:pt x="358" y="0"/>
                    </a:lnTo>
                    <a:close/>
                    <a:moveTo>
                      <a:pt x="399" y="0"/>
                    </a:moveTo>
                    <a:lnTo>
                      <a:pt x="399" y="0"/>
                    </a:lnTo>
                    <a:lnTo>
                      <a:pt x="400" y="0"/>
                    </a:lnTo>
                    <a:lnTo>
                      <a:pt x="401" y="2"/>
                    </a:lnTo>
                    <a:lnTo>
                      <a:pt x="400" y="3"/>
                    </a:lnTo>
                    <a:lnTo>
                      <a:pt x="399" y="4"/>
                    </a:lnTo>
                    <a:lnTo>
                      <a:pt x="398" y="3"/>
                    </a:lnTo>
                    <a:lnTo>
                      <a:pt x="397" y="3"/>
                    </a:lnTo>
                    <a:lnTo>
                      <a:pt x="397" y="2"/>
                    </a:lnTo>
                    <a:lnTo>
                      <a:pt x="397" y="0"/>
                    </a:lnTo>
                    <a:lnTo>
                      <a:pt x="398" y="0"/>
                    </a:lnTo>
                    <a:lnTo>
                      <a:pt x="399" y="0"/>
                    </a:lnTo>
                    <a:close/>
                    <a:moveTo>
                      <a:pt x="416" y="0"/>
                    </a:moveTo>
                    <a:lnTo>
                      <a:pt x="440" y="0"/>
                    </a:lnTo>
                    <a:lnTo>
                      <a:pt x="441" y="0"/>
                    </a:lnTo>
                    <a:lnTo>
                      <a:pt x="443" y="2"/>
                    </a:lnTo>
                    <a:lnTo>
                      <a:pt x="441" y="3"/>
                    </a:lnTo>
                    <a:lnTo>
                      <a:pt x="440" y="4"/>
                    </a:lnTo>
                    <a:lnTo>
                      <a:pt x="416" y="4"/>
                    </a:lnTo>
                    <a:lnTo>
                      <a:pt x="415" y="3"/>
                    </a:lnTo>
                    <a:lnTo>
                      <a:pt x="414" y="3"/>
                    </a:lnTo>
                    <a:lnTo>
                      <a:pt x="414" y="2"/>
                    </a:lnTo>
                    <a:lnTo>
                      <a:pt x="414" y="0"/>
                    </a:lnTo>
                    <a:lnTo>
                      <a:pt x="415" y="0"/>
                    </a:lnTo>
                    <a:lnTo>
                      <a:pt x="416" y="0"/>
                    </a:lnTo>
                    <a:close/>
                    <a:moveTo>
                      <a:pt x="458" y="0"/>
                    </a:moveTo>
                    <a:lnTo>
                      <a:pt x="458" y="0"/>
                    </a:lnTo>
                    <a:lnTo>
                      <a:pt x="459" y="0"/>
                    </a:lnTo>
                    <a:lnTo>
                      <a:pt x="460" y="2"/>
                    </a:lnTo>
                    <a:lnTo>
                      <a:pt x="459" y="3"/>
                    </a:lnTo>
                    <a:lnTo>
                      <a:pt x="458" y="4"/>
                    </a:lnTo>
                    <a:lnTo>
                      <a:pt x="457" y="3"/>
                    </a:lnTo>
                    <a:lnTo>
                      <a:pt x="457" y="2"/>
                    </a:lnTo>
                    <a:lnTo>
                      <a:pt x="457" y="0"/>
                    </a:lnTo>
                    <a:lnTo>
                      <a:pt x="458" y="0"/>
                    </a:lnTo>
                    <a:close/>
                    <a:moveTo>
                      <a:pt x="475" y="0"/>
                    </a:moveTo>
                    <a:lnTo>
                      <a:pt x="500" y="0"/>
                    </a:lnTo>
                    <a:lnTo>
                      <a:pt x="501" y="0"/>
                    </a:lnTo>
                    <a:lnTo>
                      <a:pt x="501" y="2"/>
                    </a:lnTo>
                    <a:lnTo>
                      <a:pt x="501" y="3"/>
                    </a:lnTo>
                    <a:lnTo>
                      <a:pt x="500" y="4"/>
                    </a:lnTo>
                    <a:lnTo>
                      <a:pt x="475" y="4"/>
                    </a:lnTo>
                    <a:lnTo>
                      <a:pt x="474" y="3"/>
                    </a:lnTo>
                    <a:lnTo>
                      <a:pt x="474" y="2"/>
                    </a:lnTo>
                    <a:lnTo>
                      <a:pt x="474" y="0"/>
                    </a:lnTo>
                    <a:lnTo>
                      <a:pt x="475" y="0"/>
                    </a:lnTo>
                    <a:close/>
                    <a:moveTo>
                      <a:pt x="518" y="0"/>
                    </a:moveTo>
                    <a:lnTo>
                      <a:pt x="518" y="0"/>
                    </a:lnTo>
                    <a:lnTo>
                      <a:pt x="519" y="0"/>
                    </a:lnTo>
                    <a:lnTo>
                      <a:pt x="519" y="2"/>
                    </a:lnTo>
                    <a:lnTo>
                      <a:pt x="519" y="3"/>
                    </a:lnTo>
                    <a:lnTo>
                      <a:pt x="518" y="4"/>
                    </a:lnTo>
                    <a:lnTo>
                      <a:pt x="517" y="3"/>
                    </a:lnTo>
                    <a:lnTo>
                      <a:pt x="516" y="3"/>
                    </a:lnTo>
                    <a:lnTo>
                      <a:pt x="516" y="2"/>
                    </a:lnTo>
                    <a:lnTo>
                      <a:pt x="516" y="0"/>
                    </a:lnTo>
                    <a:lnTo>
                      <a:pt x="517" y="0"/>
                    </a:lnTo>
                    <a:lnTo>
                      <a:pt x="518" y="0"/>
                    </a:lnTo>
                    <a:close/>
                    <a:moveTo>
                      <a:pt x="535" y="0"/>
                    </a:moveTo>
                    <a:lnTo>
                      <a:pt x="559" y="0"/>
                    </a:lnTo>
                    <a:lnTo>
                      <a:pt x="560" y="0"/>
                    </a:lnTo>
                    <a:lnTo>
                      <a:pt x="561" y="0"/>
                    </a:lnTo>
                    <a:lnTo>
                      <a:pt x="561" y="2"/>
                    </a:lnTo>
                    <a:lnTo>
                      <a:pt x="561" y="3"/>
                    </a:lnTo>
                    <a:lnTo>
                      <a:pt x="560" y="3"/>
                    </a:lnTo>
                    <a:lnTo>
                      <a:pt x="559" y="4"/>
                    </a:lnTo>
                    <a:lnTo>
                      <a:pt x="535" y="4"/>
                    </a:lnTo>
                    <a:lnTo>
                      <a:pt x="534" y="3"/>
                    </a:lnTo>
                    <a:lnTo>
                      <a:pt x="533" y="3"/>
                    </a:lnTo>
                    <a:lnTo>
                      <a:pt x="533" y="2"/>
                    </a:lnTo>
                    <a:lnTo>
                      <a:pt x="533" y="0"/>
                    </a:lnTo>
                    <a:lnTo>
                      <a:pt x="534" y="0"/>
                    </a:lnTo>
                    <a:lnTo>
                      <a:pt x="535" y="0"/>
                    </a:lnTo>
                    <a:close/>
                    <a:moveTo>
                      <a:pt x="577" y="0"/>
                    </a:moveTo>
                    <a:lnTo>
                      <a:pt x="577" y="0"/>
                    </a:lnTo>
                    <a:lnTo>
                      <a:pt x="578" y="0"/>
                    </a:lnTo>
                    <a:lnTo>
                      <a:pt x="579" y="0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78" y="3"/>
                    </a:lnTo>
                    <a:lnTo>
                      <a:pt x="577" y="4"/>
                    </a:lnTo>
                    <a:lnTo>
                      <a:pt x="576" y="3"/>
                    </a:lnTo>
                    <a:lnTo>
                      <a:pt x="576" y="2"/>
                    </a:lnTo>
                    <a:lnTo>
                      <a:pt x="576" y="0"/>
                    </a:lnTo>
                    <a:lnTo>
                      <a:pt x="577" y="0"/>
                    </a:lnTo>
                    <a:close/>
                    <a:moveTo>
                      <a:pt x="594" y="0"/>
                    </a:moveTo>
                    <a:lnTo>
                      <a:pt x="619" y="0"/>
                    </a:lnTo>
                    <a:lnTo>
                      <a:pt x="620" y="0"/>
                    </a:lnTo>
                    <a:lnTo>
                      <a:pt x="620" y="2"/>
                    </a:lnTo>
                    <a:lnTo>
                      <a:pt x="620" y="3"/>
                    </a:lnTo>
                    <a:lnTo>
                      <a:pt x="619" y="4"/>
                    </a:lnTo>
                    <a:lnTo>
                      <a:pt x="594" y="4"/>
                    </a:lnTo>
                    <a:lnTo>
                      <a:pt x="593" y="3"/>
                    </a:lnTo>
                    <a:lnTo>
                      <a:pt x="593" y="2"/>
                    </a:lnTo>
                    <a:lnTo>
                      <a:pt x="593" y="0"/>
                    </a:lnTo>
                    <a:lnTo>
                      <a:pt x="594" y="0"/>
                    </a:lnTo>
                    <a:close/>
                    <a:moveTo>
                      <a:pt x="637" y="0"/>
                    </a:moveTo>
                    <a:lnTo>
                      <a:pt x="637" y="0"/>
                    </a:lnTo>
                    <a:lnTo>
                      <a:pt x="638" y="0"/>
                    </a:lnTo>
                    <a:lnTo>
                      <a:pt x="638" y="2"/>
                    </a:lnTo>
                    <a:lnTo>
                      <a:pt x="638" y="3"/>
                    </a:lnTo>
                    <a:lnTo>
                      <a:pt x="637" y="4"/>
                    </a:lnTo>
                    <a:lnTo>
                      <a:pt x="634" y="3"/>
                    </a:lnTo>
                    <a:lnTo>
                      <a:pt x="634" y="2"/>
                    </a:lnTo>
                    <a:lnTo>
                      <a:pt x="634" y="0"/>
                    </a:lnTo>
                    <a:lnTo>
                      <a:pt x="635" y="0"/>
                    </a:lnTo>
                    <a:lnTo>
                      <a:pt x="637" y="0"/>
                    </a:lnTo>
                    <a:close/>
                    <a:moveTo>
                      <a:pt x="654" y="0"/>
                    </a:moveTo>
                    <a:lnTo>
                      <a:pt x="678" y="0"/>
                    </a:lnTo>
                    <a:lnTo>
                      <a:pt x="679" y="0"/>
                    </a:lnTo>
                    <a:lnTo>
                      <a:pt x="680" y="2"/>
                    </a:lnTo>
                    <a:lnTo>
                      <a:pt x="679" y="3"/>
                    </a:lnTo>
                    <a:lnTo>
                      <a:pt x="678" y="4"/>
                    </a:lnTo>
                    <a:lnTo>
                      <a:pt x="654" y="4"/>
                    </a:lnTo>
                    <a:lnTo>
                      <a:pt x="652" y="3"/>
                    </a:lnTo>
                    <a:lnTo>
                      <a:pt x="652" y="2"/>
                    </a:lnTo>
                    <a:lnTo>
                      <a:pt x="652" y="0"/>
                    </a:lnTo>
                    <a:lnTo>
                      <a:pt x="653" y="0"/>
                    </a:lnTo>
                    <a:lnTo>
                      <a:pt x="654" y="0"/>
                    </a:lnTo>
                    <a:close/>
                    <a:moveTo>
                      <a:pt x="695" y="0"/>
                    </a:moveTo>
                    <a:lnTo>
                      <a:pt x="695" y="0"/>
                    </a:lnTo>
                    <a:lnTo>
                      <a:pt x="697" y="0"/>
                    </a:lnTo>
                    <a:lnTo>
                      <a:pt x="698" y="2"/>
                    </a:lnTo>
                    <a:lnTo>
                      <a:pt x="697" y="3"/>
                    </a:lnTo>
                    <a:lnTo>
                      <a:pt x="695" y="4"/>
                    </a:lnTo>
                    <a:lnTo>
                      <a:pt x="694" y="3"/>
                    </a:lnTo>
                    <a:lnTo>
                      <a:pt x="693" y="3"/>
                    </a:lnTo>
                    <a:lnTo>
                      <a:pt x="693" y="2"/>
                    </a:lnTo>
                    <a:lnTo>
                      <a:pt x="693" y="0"/>
                    </a:lnTo>
                    <a:lnTo>
                      <a:pt x="694" y="0"/>
                    </a:lnTo>
                    <a:lnTo>
                      <a:pt x="695" y="0"/>
                    </a:lnTo>
                    <a:close/>
                    <a:moveTo>
                      <a:pt x="713" y="0"/>
                    </a:moveTo>
                    <a:lnTo>
                      <a:pt x="737" y="0"/>
                    </a:lnTo>
                    <a:lnTo>
                      <a:pt x="738" y="0"/>
                    </a:lnTo>
                    <a:lnTo>
                      <a:pt x="739" y="2"/>
                    </a:lnTo>
                    <a:lnTo>
                      <a:pt x="738" y="3"/>
                    </a:lnTo>
                    <a:lnTo>
                      <a:pt x="737" y="4"/>
                    </a:lnTo>
                    <a:lnTo>
                      <a:pt x="713" y="4"/>
                    </a:lnTo>
                    <a:lnTo>
                      <a:pt x="712" y="3"/>
                    </a:lnTo>
                    <a:lnTo>
                      <a:pt x="711" y="3"/>
                    </a:lnTo>
                    <a:lnTo>
                      <a:pt x="711" y="2"/>
                    </a:lnTo>
                    <a:lnTo>
                      <a:pt x="711" y="0"/>
                    </a:lnTo>
                    <a:lnTo>
                      <a:pt x="712" y="0"/>
                    </a:lnTo>
                    <a:lnTo>
                      <a:pt x="713" y="0"/>
                    </a:lnTo>
                    <a:close/>
                    <a:moveTo>
                      <a:pt x="754" y="0"/>
                    </a:moveTo>
                    <a:lnTo>
                      <a:pt x="754" y="0"/>
                    </a:lnTo>
                    <a:lnTo>
                      <a:pt x="755" y="0"/>
                    </a:lnTo>
                    <a:lnTo>
                      <a:pt x="756" y="2"/>
                    </a:lnTo>
                    <a:lnTo>
                      <a:pt x="755" y="3"/>
                    </a:lnTo>
                    <a:lnTo>
                      <a:pt x="754" y="4"/>
                    </a:lnTo>
                    <a:lnTo>
                      <a:pt x="753" y="3"/>
                    </a:lnTo>
                    <a:lnTo>
                      <a:pt x="753" y="2"/>
                    </a:lnTo>
                    <a:lnTo>
                      <a:pt x="753" y="0"/>
                    </a:lnTo>
                    <a:lnTo>
                      <a:pt x="754" y="0"/>
                    </a:lnTo>
                    <a:close/>
                    <a:moveTo>
                      <a:pt x="772" y="0"/>
                    </a:moveTo>
                    <a:lnTo>
                      <a:pt x="797" y="0"/>
                    </a:lnTo>
                    <a:lnTo>
                      <a:pt x="798" y="0"/>
                    </a:lnTo>
                    <a:lnTo>
                      <a:pt x="798" y="2"/>
                    </a:lnTo>
                    <a:lnTo>
                      <a:pt x="798" y="3"/>
                    </a:lnTo>
                    <a:lnTo>
                      <a:pt x="797" y="4"/>
                    </a:lnTo>
                    <a:lnTo>
                      <a:pt x="772" y="4"/>
                    </a:lnTo>
                    <a:lnTo>
                      <a:pt x="771" y="3"/>
                    </a:lnTo>
                    <a:lnTo>
                      <a:pt x="771" y="2"/>
                    </a:lnTo>
                    <a:lnTo>
                      <a:pt x="771" y="0"/>
                    </a:lnTo>
                    <a:lnTo>
                      <a:pt x="772" y="0"/>
                    </a:lnTo>
                    <a:close/>
                    <a:moveTo>
                      <a:pt x="814" y="0"/>
                    </a:moveTo>
                    <a:lnTo>
                      <a:pt x="814" y="0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5" y="3"/>
                    </a:lnTo>
                    <a:lnTo>
                      <a:pt x="814" y="4"/>
                    </a:lnTo>
                    <a:lnTo>
                      <a:pt x="813" y="3"/>
                    </a:lnTo>
                    <a:lnTo>
                      <a:pt x="812" y="3"/>
                    </a:lnTo>
                    <a:lnTo>
                      <a:pt x="812" y="2"/>
                    </a:lnTo>
                    <a:lnTo>
                      <a:pt x="812" y="0"/>
                    </a:lnTo>
                    <a:lnTo>
                      <a:pt x="813" y="0"/>
                    </a:lnTo>
                    <a:lnTo>
                      <a:pt x="814" y="0"/>
                    </a:lnTo>
                    <a:close/>
                    <a:moveTo>
                      <a:pt x="832" y="0"/>
                    </a:moveTo>
                    <a:lnTo>
                      <a:pt x="856" y="0"/>
                    </a:lnTo>
                    <a:lnTo>
                      <a:pt x="857" y="0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8" y="3"/>
                    </a:lnTo>
                    <a:lnTo>
                      <a:pt x="857" y="3"/>
                    </a:lnTo>
                    <a:lnTo>
                      <a:pt x="856" y="4"/>
                    </a:lnTo>
                    <a:lnTo>
                      <a:pt x="832" y="4"/>
                    </a:lnTo>
                    <a:lnTo>
                      <a:pt x="831" y="3"/>
                    </a:lnTo>
                    <a:lnTo>
                      <a:pt x="829" y="3"/>
                    </a:lnTo>
                    <a:lnTo>
                      <a:pt x="829" y="2"/>
                    </a:lnTo>
                    <a:lnTo>
                      <a:pt x="829" y="0"/>
                    </a:lnTo>
                    <a:lnTo>
                      <a:pt x="831" y="0"/>
                    </a:lnTo>
                    <a:lnTo>
                      <a:pt x="832" y="0"/>
                    </a:lnTo>
                    <a:close/>
                    <a:moveTo>
                      <a:pt x="873" y="0"/>
                    </a:moveTo>
                    <a:lnTo>
                      <a:pt x="873" y="0"/>
                    </a:lnTo>
                    <a:lnTo>
                      <a:pt x="874" y="0"/>
                    </a:lnTo>
                    <a:lnTo>
                      <a:pt x="875" y="0"/>
                    </a:lnTo>
                    <a:lnTo>
                      <a:pt x="875" y="2"/>
                    </a:lnTo>
                    <a:lnTo>
                      <a:pt x="875" y="3"/>
                    </a:lnTo>
                    <a:lnTo>
                      <a:pt x="874" y="3"/>
                    </a:lnTo>
                    <a:lnTo>
                      <a:pt x="873" y="4"/>
                    </a:lnTo>
                    <a:lnTo>
                      <a:pt x="872" y="3"/>
                    </a:lnTo>
                    <a:lnTo>
                      <a:pt x="872" y="2"/>
                    </a:lnTo>
                    <a:lnTo>
                      <a:pt x="872" y="0"/>
                    </a:lnTo>
                    <a:lnTo>
                      <a:pt x="873" y="0"/>
                    </a:lnTo>
                    <a:close/>
                    <a:moveTo>
                      <a:pt x="891" y="0"/>
                    </a:moveTo>
                    <a:lnTo>
                      <a:pt x="916" y="0"/>
                    </a:lnTo>
                    <a:lnTo>
                      <a:pt x="917" y="0"/>
                    </a:lnTo>
                    <a:lnTo>
                      <a:pt x="917" y="2"/>
                    </a:lnTo>
                    <a:lnTo>
                      <a:pt x="917" y="3"/>
                    </a:lnTo>
                    <a:lnTo>
                      <a:pt x="916" y="4"/>
                    </a:lnTo>
                    <a:lnTo>
                      <a:pt x="891" y="4"/>
                    </a:lnTo>
                    <a:lnTo>
                      <a:pt x="889" y="3"/>
                    </a:lnTo>
                    <a:lnTo>
                      <a:pt x="889" y="2"/>
                    </a:lnTo>
                    <a:lnTo>
                      <a:pt x="889" y="0"/>
                    </a:lnTo>
                    <a:lnTo>
                      <a:pt x="891" y="0"/>
                    </a:lnTo>
                    <a:close/>
                    <a:moveTo>
                      <a:pt x="933" y="0"/>
                    </a:moveTo>
                    <a:lnTo>
                      <a:pt x="933" y="0"/>
                    </a:lnTo>
                    <a:lnTo>
                      <a:pt x="934" y="0"/>
                    </a:lnTo>
                    <a:lnTo>
                      <a:pt x="934" y="2"/>
                    </a:lnTo>
                    <a:lnTo>
                      <a:pt x="934" y="3"/>
                    </a:lnTo>
                    <a:lnTo>
                      <a:pt x="933" y="4"/>
                    </a:lnTo>
                    <a:lnTo>
                      <a:pt x="931" y="3"/>
                    </a:lnTo>
                    <a:lnTo>
                      <a:pt x="931" y="2"/>
                    </a:lnTo>
                    <a:lnTo>
                      <a:pt x="931" y="0"/>
                    </a:lnTo>
                    <a:lnTo>
                      <a:pt x="932" y="0"/>
                    </a:lnTo>
                    <a:lnTo>
                      <a:pt x="933" y="0"/>
                    </a:lnTo>
                    <a:close/>
                    <a:moveTo>
                      <a:pt x="950" y="0"/>
                    </a:moveTo>
                    <a:lnTo>
                      <a:pt x="974" y="0"/>
                    </a:lnTo>
                    <a:lnTo>
                      <a:pt x="976" y="0"/>
                    </a:lnTo>
                    <a:lnTo>
                      <a:pt x="977" y="2"/>
                    </a:lnTo>
                    <a:lnTo>
                      <a:pt x="976" y="3"/>
                    </a:lnTo>
                    <a:lnTo>
                      <a:pt x="974" y="4"/>
                    </a:lnTo>
                    <a:lnTo>
                      <a:pt x="950" y="4"/>
                    </a:lnTo>
                    <a:lnTo>
                      <a:pt x="948" y="3"/>
                    </a:lnTo>
                    <a:lnTo>
                      <a:pt x="948" y="2"/>
                    </a:lnTo>
                    <a:lnTo>
                      <a:pt x="948" y="0"/>
                    </a:lnTo>
                    <a:lnTo>
                      <a:pt x="949" y="0"/>
                    </a:lnTo>
                    <a:lnTo>
                      <a:pt x="950" y="0"/>
                    </a:lnTo>
                    <a:close/>
                    <a:moveTo>
                      <a:pt x="992" y="0"/>
                    </a:moveTo>
                    <a:lnTo>
                      <a:pt x="992" y="0"/>
                    </a:lnTo>
                    <a:lnTo>
                      <a:pt x="993" y="0"/>
                    </a:lnTo>
                    <a:lnTo>
                      <a:pt x="994" y="2"/>
                    </a:lnTo>
                    <a:lnTo>
                      <a:pt x="993" y="3"/>
                    </a:lnTo>
                    <a:lnTo>
                      <a:pt x="992" y="4"/>
                    </a:lnTo>
                    <a:lnTo>
                      <a:pt x="991" y="3"/>
                    </a:lnTo>
                    <a:lnTo>
                      <a:pt x="990" y="3"/>
                    </a:lnTo>
                    <a:lnTo>
                      <a:pt x="990" y="2"/>
                    </a:lnTo>
                    <a:lnTo>
                      <a:pt x="990" y="0"/>
                    </a:lnTo>
                    <a:lnTo>
                      <a:pt x="991" y="0"/>
                    </a:lnTo>
                    <a:lnTo>
                      <a:pt x="992" y="0"/>
                    </a:lnTo>
                    <a:close/>
                    <a:moveTo>
                      <a:pt x="1009" y="0"/>
                    </a:moveTo>
                    <a:lnTo>
                      <a:pt x="1033" y="0"/>
                    </a:lnTo>
                    <a:lnTo>
                      <a:pt x="1034" y="0"/>
                    </a:lnTo>
                    <a:lnTo>
                      <a:pt x="1035" y="2"/>
                    </a:lnTo>
                    <a:lnTo>
                      <a:pt x="1034" y="3"/>
                    </a:lnTo>
                    <a:lnTo>
                      <a:pt x="1033" y="4"/>
                    </a:lnTo>
                    <a:lnTo>
                      <a:pt x="1009" y="4"/>
                    </a:lnTo>
                    <a:lnTo>
                      <a:pt x="1008" y="3"/>
                    </a:lnTo>
                    <a:lnTo>
                      <a:pt x="1007" y="3"/>
                    </a:lnTo>
                    <a:lnTo>
                      <a:pt x="1007" y="2"/>
                    </a:lnTo>
                    <a:lnTo>
                      <a:pt x="1007" y="0"/>
                    </a:lnTo>
                    <a:lnTo>
                      <a:pt x="1008" y="0"/>
                    </a:lnTo>
                    <a:lnTo>
                      <a:pt x="1009" y="0"/>
                    </a:lnTo>
                    <a:close/>
                    <a:moveTo>
                      <a:pt x="1051" y="0"/>
                    </a:moveTo>
                    <a:lnTo>
                      <a:pt x="1051" y="0"/>
                    </a:lnTo>
                    <a:lnTo>
                      <a:pt x="1052" y="0"/>
                    </a:lnTo>
                    <a:lnTo>
                      <a:pt x="1053" y="2"/>
                    </a:lnTo>
                    <a:lnTo>
                      <a:pt x="1052" y="3"/>
                    </a:lnTo>
                    <a:lnTo>
                      <a:pt x="1051" y="4"/>
                    </a:lnTo>
                    <a:lnTo>
                      <a:pt x="1050" y="3"/>
                    </a:lnTo>
                    <a:lnTo>
                      <a:pt x="1050" y="2"/>
                    </a:lnTo>
                    <a:lnTo>
                      <a:pt x="1050" y="0"/>
                    </a:lnTo>
                    <a:lnTo>
                      <a:pt x="1051" y="0"/>
                    </a:lnTo>
                    <a:close/>
                    <a:moveTo>
                      <a:pt x="1068" y="0"/>
                    </a:moveTo>
                    <a:lnTo>
                      <a:pt x="1093" y="0"/>
                    </a:lnTo>
                    <a:lnTo>
                      <a:pt x="1094" y="0"/>
                    </a:lnTo>
                    <a:lnTo>
                      <a:pt x="1094" y="2"/>
                    </a:lnTo>
                    <a:lnTo>
                      <a:pt x="1094" y="3"/>
                    </a:lnTo>
                    <a:lnTo>
                      <a:pt x="1093" y="4"/>
                    </a:lnTo>
                    <a:lnTo>
                      <a:pt x="1068" y="4"/>
                    </a:lnTo>
                    <a:lnTo>
                      <a:pt x="1067" y="3"/>
                    </a:lnTo>
                    <a:lnTo>
                      <a:pt x="1067" y="2"/>
                    </a:lnTo>
                    <a:lnTo>
                      <a:pt x="1067" y="0"/>
                    </a:lnTo>
                    <a:lnTo>
                      <a:pt x="1068" y="0"/>
                    </a:lnTo>
                    <a:close/>
                    <a:moveTo>
                      <a:pt x="1111" y="0"/>
                    </a:moveTo>
                    <a:lnTo>
                      <a:pt x="1111" y="0"/>
                    </a:lnTo>
                    <a:lnTo>
                      <a:pt x="1112" y="0"/>
                    </a:lnTo>
                    <a:lnTo>
                      <a:pt x="1112" y="2"/>
                    </a:lnTo>
                    <a:lnTo>
                      <a:pt x="1112" y="3"/>
                    </a:lnTo>
                    <a:lnTo>
                      <a:pt x="1111" y="4"/>
                    </a:lnTo>
                    <a:lnTo>
                      <a:pt x="1110" y="3"/>
                    </a:lnTo>
                    <a:lnTo>
                      <a:pt x="1108" y="3"/>
                    </a:lnTo>
                    <a:lnTo>
                      <a:pt x="1108" y="2"/>
                    </a:lnTo>
                    <a:lnTo>
                      <a:pt x="1108" y="0"/>
                    </a:lnTo>
                    <a:lnTo>
                      <a:pt x="1110" y="0"/>
                    </a:lnTo>
                    <a:lnTo>
                      <a:pt x="1111" y="0"/>
                    </a:lnTo>
                    <a:close/>
                    <a:moveTo>
                      <a:pt x="1128" y="0"/>
                    </a:moveTo>
                    <a:lnTo>
                      <a:pt x="1152" y="0"/>
                    </a:lnTo>
                    <a:lnTo>
                      <a:pt x="1153" y="0"/>
                    </a:lnTo>
                    <a:lnTo>
                      <a:pt x="1154" y="0"/>
                    </a:lnTo>
                    <a:lnTo>
                      <a:pt x="1154" y="2"/>
                    </a:lnTo>
                    <a:lnTo>
                      <a:pt x="1154" y="3"/>
                    </a:lnTo>
                    <a:lnTo>
                      <a:pt x="1153" y="3"/>
                    </a:lnTo>
                    <a:lnTo>
                      <a:pt x="1152" y="4"/>
                    </a:lnTo>
                    <a:lnTo>
                      <a:pt x="1128" y="4"/>
                    </a:lnTo>
                    <a:lnTo>
                      <a:pt x="1127" y="3"/>
                    </a:lnTo>
                    <a:lnTo>
                      <a:pt x="1126" y="3"/>
                    </a:lnTo>
                    <a:lnTo>
                      <a:pt x="1126" y="2"/>
                    </a:lnTo>
                    <a:lnTo>
                      <a:pt x="1126" y="0"/>
                    </a:lnTo>
                    <a:lnTo>
                      <a:pt x="1127" y="0"/>
                    </a:lnTo>
                    <a:lnTo>
                      <a:pt x="1128" y="0"/>
                    </a:lnTo>
                    <a:close/>
                    <a:moveTo>
                      <a:pt x="1170" y="0"/>
                    </a:moveTo>
                    <a:lnTo>
                      <a:pt x="1170" y="0"/>
                    </a:lnTo>
                    <a:lnTo>
                      <a:pt x="1171" y="0"/>
                    </a:lnTo>
                    <a:lnTo>
                      <a:pt x="1172" y="0"/>
                    </a:lnTo>
                    <a:lnTo>
                      <a:pt x="1172" y="2"/>
                    </a:lnTo>
                    <a:lnTo>
                      <a:pt x="1172" y="3"/>
                    </a:lnTo>
                    <a:lnTo>
                      <a:pt x="1171" y="3"/>
                    </a:lnTo>
                    <a:lnTo>
                      <a:pt x="1170" y="4"/>
                    </a:lnTo>
                    <a:lnTo>
                      <a:pt x="1168" y="3"/>
                    </a:lnTo>
                    <a:lnTo>
                      <a:pt x="1168" y="2"/>
                    </a:lnTo>
                    <a:lnTo>
                      <a:pt x="1168" y="0"/>
                    </a:lnTo>
                    <a:lnTo>
                      <a:pt x="1170" y="0"/>
                    </a:lnTo>
                    <a:close/>
                    <a:moveTo>
                      <a:pt x="1187" y="0"/>
                    </a:moveTo>
                    <a:lnTo>
                      <a:pt x="1212" y="0"/>
                    </a:lnTo>
                    <a:lnTo>
                      <a:pt x="1213" y="0"/>
                    </a:lnTo>
                    <a:lnTo>
                      <a:pt x="1213" y="2"/>
                    </a:lnTo>
                    <a:lnTo>
                      <a:pt x="1213" y="3"/>
                    </a:lnTo>
                    <a:lnTo>
                      <a:pt x="1212" y="4"/>
                    </a:lnTo>
                    <a:lnTo>
                      <a:pt x="1187" y="4"/>
                    </a:lnTo>
                    <a:lnTo>
                      <a:pt x="1186" y="3"/>
                    </a:lnTo>
                    <a:lnTo>
                      <a:pt x="1186" y="2"/>
                    </a:lnTo>
                    <a:lnTo>
                      <a:pt x="1186" y="0"/>
                    </a:lnTo>
                    <a:lnTo>
                      <a:pt x="1187" y="0"/>
                    </a:lnTo>
                    <a:close/>
                    <a:moveTo>
                      <a:pt x="1229" y="0"/>
                    </a:moveTo>
                    <a:lnTo>
                      <a:pt x="1229" y="0"/>
                    </a:lnTo>
                    <a:lnTo>
                      <a:pt x="1231" y="0"/>
                    </a:lnTo>
                    <a:lnTo>
                      <a:pt x="1231" y="2"/>
                    </a:lnTo>
                    <a:lnTo>
                      <a:pt x="1231" y="3"/>
                    </a:lnTo>
                    <a:lnTo>
                      <a:pt x="1229" y="4"/>
                    </a:lnTo>
                    <a:lnTo>
                      <a:pt x="1227" y="3"/>
                    </a:lnTo>
                    <a:lnTo>
                      <a:pt x="1227" y="2"/>
                    </a:lnTo>
                    <a:lnTo>
                      <a:pt x="1227" y="0"/>
                    </a:lnTo>
                    <a:lnTo>
                      <a:pt x="1228" y="0"/>
                    </a:lnTo>
                    <a:lnTo>
                      <a:pt x="1229" y="0"/>
                    </a:lnTo>
                    <a:close/>
                    <a:moveTo>
                      <a:pt x="1247" y="0"/>
                    </a:moveTo>
                    <a:lnTo>
                      <a:pt x="1271" y="0"/>
                    </a:lnTo>
                    <a:lnTo>
                      <a:pt x="1272" y="0"/>
                    </a:lnTo>
                    <a:lnTo>
                      <a:pt x="1273" y="2"/>
                    </a:lnTo>
                    <a:lnTo>
                      <a:pt x="1272" y="3"/>
                    </a:lnTo>
                    <a:lnTo>
                      <a:pt x="1271" y="4"/>
                    </a:lnTo>
                    <a:lnTo>
                      <a:pt x="1247" y="4"/>
                    </a:lnTo>
                    <a:lnTo>
                      <a:pt x="1245" y="3"/>
                    </a:lnTo>
                    <a:lnTo>
                      <a:pt x="1245" y="2"/>
                    </a:lnTo>
                    <a:lnTo>
                      <a:pt x="1245" y="0"/>
                    </a:lnTo>
                    <a:lnTo>
                      <a:pt x="1246" y="0"/>
                    </a:lnTo>
                    <a:lnTo>
                      <a:pt x="1247" y="0"/>
                    </a:lnTo>
                    <a:close/>
                    <a:moveTo>
                      <a:pt x="1288" y="0"/>
                    </a:moveTo>
                    <a:lnTo>
                      <a:pt x="1288" y="0"/>
                    </a:lnTo>
                    <a:lnTo>
                      <a:pt x="1289" y="0"/>
                    </a:lnTo>
                    <a:lnTo>
                      <a:pt x="1290" y="2"/>
                    </a:lnTo>
                    <a:lnTo>
                      <a:pt x="1289" y="3"/>
                    </a:lnTo>
                    <a:lnTo>
                      <a:pt x="1288" y="4"/>
                    </a:lnTo>
                    <a:lnTo>
                      <a:pt x="1287" y="3"/>
                    </a:lnTo>
                    <a:lnTo>
                      <a:pt x="1286" y="3"/>
                    </a:lnTo>
                    <a:lnTo>
                      <a:pt x="1286" y="2"/>
                    </a:lnTo>
                    <a:lnTo>
                      <a:pt x="1286" y="0"/>
                    </a:lnTo>
                    <a:lnTo>
                      <a:pt x="1287" y="0"/>
                    </a:lnTo>
                    <a:lnTo>
                      <a:pt x="1288" y="0"/>
                    </a:lnTo>
                    <a:close/>
                    <a:moveTo>
                      <a:pt x="1306" y="0"/>
                    </a:moveTo>
                    <a:lnTo>
                      <a:pt x="1330" y="0"/>
                    </a:lnTo>
                    <a:lnTo>
                      <a:pt x="1331" y="0"/>
                    </a:lnTo>
                    <a:lnTo>
                      <a:pt x="1332" y="0"/>
                    </a:lnTo>
                    <a:lnTo>
                      <a:pt x="1332" y="2"/>
                    </a:lnTo>
                    <a:lnTo>
                      <a:pt x="1332" y="3"/>
                    </a:lnTo>
                    <a:lnTo>
                      <a:pt x="1330" y="4"/>
                    </a:lnTo>
                    <a:lnTo>
                      <a:pt x="1306" y="4"/>
                    </a:lnTo>
                    <a:lnTo>
                      <a:pt x="1305" y="3"/>
                    </a:lnTo>
                    <a:lnTo>
                      <a:pt x="1304" y="3"/>
                    </a:lnTo>
                    <a:lnTo>
                      <a:pt x="1304" y="2"/>
                    </a:lnTo>
                    <a:lnTo>
                      <a:pt x="1304" y="0"/>
                    </a:lnTo>
                    <a:lnTo>
                      <a:pt x="1305" y="0"/>
                    </a:lnTo>
                    <a:lnTo>
                      <a:pt x="1306" y="0"/>
                    </a:lnTo>
                    <a:close/>
                    <a:moveTo>
                      <a:pt x="1347" y="0"/>
                    </a:moveTo>
                    <a:lnTo>
                      <a:pt x="1347" y="0"/>
                    </a:lnTo>
                    <a:lnTo>
                      <a:pt x="1348" y="0"/>
                    </a:lnTo>
                    <a:lnTo>
                      <a:pt x="1349" y="0"/>
                    </a:lnTo>
                    <a:lnTo>
                      <a:pt x="1349" y="2"/>
                    </a:lnTo>
                    <a:lnTo>
                      <a:pt x="1349" y="3"/>
                    </a:lnTo>
                    <a:lnTo>
                      <a:pt x="1347" y="4"/>
                    </a:lnTo>
                    <a:lnTo>
                      <a:pt x="1346" y="3"/>
                    </a:lnTo>
                    <a:lnTo>
                      <a:pt x="1346" y="2"/>
                    </a:lnTo>
                    <a:lnTo>
                      <a:pt x="1346" y="0"/>
                    </a:lnTo>
                    <a:lnTo>
                      <a:pt x="1347" y="0"/>
                    </a:lnTo>
                    <a:close/>
                    <a:moveTo>
                      <a:pt x="1365" y="0"/>
                    </a:moveTo>
                    <a:lnTo>
                      <a:pt x="1390" y="0"/>
                    </a:lnTo>
                    <a:lnTo>
                      <a:pt x="1391" y="0"/>
                    </a:lnTo>
                    <a:lnTo>
                      <a:pt x="1391" y="2"/>
                    </a:lnTo>
                    <a:lnTo>
                      <a:pt x="1391" y="3"/>
                    </a:lnTo>
                    <a:lnTo>
                      <a:pt x="1390" y="4"/>
                    </a:lnTo>
                    <a:lnTo>
                      <a:pt x="1365" y="4"/>
                    </a:lnTo>
                    <a:lnTo>
                      <a:pt x="1364" y="3"/>
                    </a:lnTo>
                    <a:lnTo>
                      <a:pt x="1364" y="2"/>
                    </a:lnTo>
                    <a:lnTo>
                      <a:pt x="1364" y="0"/>
                    </a:lnTo>
                    <a:lnTo>
                      <a:pt x="1365" y="0"/>
                    </a:lnTo>
                    <a:close/>
                    <a:moveTo>
                      <a:pt x="1407" y="0"/>
                    </a:moveTo>
                    <a:lnTo>
                      <a:pt x="1407" y="0"/>
                    </a:lnTo>
                    <a:lnTo>
                      <a:pt x="1408" y="0"/>
                    </a:lnTo>
                    <a:lnTo>
                      <a:pt x="1408" y="2"/>
                    </a:lnTo>
                    <a:lnTo>
                      <a:pt x="1408" y="3"/>
                    </a:lnTo>
                    <a:lnTo>
                      <a:pt x="1407" y="4"/>
                    </a:lnTo>
                    <a:lnTo>
                      <a:pt x="1406" y="3"/>
                    </a:lnTo>
                    <a:lnTo>
                      <a:pt x="1405" y="3"/>
                    </a:lnTo>
                    <a:lnTo>
                      <a:pt x="1405" y="2"/>
                    </a:lnTo>
                    <a:lnTo>
                      <a:pt x="1405" y="0"/>
                    </a:lnTo>
                    <a:lnTo>
                      <a:pt x="1406" y="0"/>
                    </a:lnTo>
                    <a:lnTo>
                      <a:pt x="1407" y="0"/>
                    </a:lnTo>
                    <a:close/>
                    <a:moveTo>
                      <a:pt x="1425" y="0"/>
                    </a:moveTo>
                    <a:lnTo>
                      <a:pt x="1449" y="0"/>
                    </a:lnTo>
                    <a:lnTo>
                      <a:pt x="1450" y="0"/>
                    </a:lnTo>
                    <a:lnTo>
                      <a:pt x="1451" y="0"/>
                    </a:lnTo>
                    <a:lnTo>
                      <a:pt x="1451" y="2"/>
                    </a:lnTo>
                    <a:lnTo>
                      <a:pt x="1451" y="3"/>
                    </a:lnTo>
                    <a:lnTo>
                      <a:pt x="1450" y="3"/>
                    </a:lnTo>
                    <a:lnTo>
                      <a:pt x="1449" y="4"/>
                    </a:lnTo>
                    <a:lnTo>
                      <a:pt x="1425" y="4"/>
                    </a:lnTo>
                    <a:lnTo>
                      <a:pt x="1423" y="3"/>
                    </a:lnTo>
                    <a:lnTo>
                      <a:pt x="1422" y="3"/>
                    </a:lnTo>
                    <a:lnTo>
                      <a:pt x="1422" y="2"/>
                    </a:lnTo>
                    <a:lnTo>
                      <a:pt x="1422" y="0"/>
                    </a:lnTo>
                    <a:lnTo>
                      <a:pt x="1423" y="0"/>
                    </a:lnTo>
                    <a:lnTo>
                      <a:pt x="1425" y="0"/>
                    </a:lnTo>
                    <a:close/>
                    <a:moveTo>
                      <a:pt x="1466" y="0"/>
                    </a:moveTo>
                    <a:lnTo>
                      <a:pt x="1466" y="0"/>
                    </a:lnTo>
                    <a:lnTo>
                      <a:pt x="1467" y="0"/>
                    </a:lnTo>
                    <a:lnTo>
                      <a:pt x="1468" y="0"/>
                    </a:lnTo>
                    <a:lnTo>
                      <a:pt x="1468" y="2"/>
                    </a:lnTo>
                    <a:lnTo>
                      <a:pt x="1468" y="3"/>
                    </a:lnTo>
                    <a:lnTo>
                      <a:pt x="1467" y="3"/>
                    </a:lnTo>
                    <a:lnTo>
                      <a:pt x="1466" y="4"/>
                    </a:lnTo>
                    <a:lnTo>
                      <a:pt x="1465" y="3"/>
                    </a:lnTo>
                    <a:lnTo>
                      <a:pt x="1465" y="2"/>
                    </a:lnTo>
                    <a:lnTo>
                      <a:pt x="1465" y="0"/>
                    </a:lnTo>
                    <a:lnTo>
                      <a:pt x="1466" y="0"/>
                    </a:lnTo>
                    <a:close/>
                    <a:moveTo>
                      <a:pt x="1483" y="0"/>
                    </a:moveTo>
                    <a:lnTo>
                      <a:pt x="1508" y="0"/>
                    </a:lnTo>
                    <a:lnTo>
                      <a:pt x="1510" y="0"/>
                    </a:lnTo>
                    <a:lnTo>
                      <a:pt x="1510" y="2"/>
                    </a:lnTo>
                    <a:lnTo>
                      <a:pt x="1510" y="3"/>
                    </a:lnTo>
                    <a:lnTo>
                      <a:pt x="1508" y="4"/>
                    </a:lnTo>
                    <a:lnTo>
                      <a:pt x="1483" y="4"/>
                    </a:lnTo>
                    <a:lnTo>
                      <a:pt x="1482" y="3"/>
                    </a:lnTo>
                    <a:lnTo>
                      <a:pt x="1482" y="2"/>
                    </a:lnTo>
                    <a:lnTo>
                      <a:pt x="1482" y="0"/>
                    </a:lnTo>
                    <a:lnTo>
                      <a:pt x="1483" y="0"/>
                    </a:lnTo>
                    <a:close/>
                    <a:moveTo>
                      <a:pt x="1526" y="0"/>
                    </a:moveTo>
                    <a:lnTo>
                      <a:pt x="1526" y="0"/>
                    </a:lnTo>
                    <a:lnTo>
                      <a:pt x="1527" y="0"/>
                    </a:lnTo>
                    <a:lnTo>
                      <a:pt x="1527" y="2"/>
                    </a:lnTo>
                    <a:lnTo>
                      <a:pt x="1527" y="3"/>
                    </a:lnTo>
                    <a:lnTo>
                      <a:pt x="1526" y="4"/>
                    </a:lnTo>
                    <a:lnTo>
                      <a:pt x="1524" y="3"/>
                    </a:lnTo>
                    <a:lnTo>
                      <a:pt x="1524" y="2"/>
                    </a:lnTo>
                    <a:lnTo>
                      <a:pt x="1524" y="0"/>
                    </a:lnTo>
                    <a:lnTo>
                      <a:pt x="1525" y="0"/>
                    </a:lnTo>
                    <a:lnTo>
                      <a:pt x="1526" y="0"/>
                    </a:lnTo>
                    <a:close/>
                    <a:moveTo>
                      <a:pt x="1543" y="0"/>
                    </a:moveTo>
                    <a:lnTo>
                      <a:pt x="1567" y="0"/>
                    </a:lnTo>
                    <a:lnTo>
                      <a:pt x="1568" y="0"/>
                    </a:lnTo>
                    <a:lnTo>
                      <a:pt x="1569" y="2"/>
                    </a:lnTo>
                    <a:lnTo>
                      <a:pt x="1568" y="3"/>
                    </a:lnTo>
                    <a:lnTo>
                      <a:pt x="1567" y="4"/>
                    </a:lnTo>
                    <a:lnTo>
                      <a:pt x="1543" y="4"/>
                    </a:lnTo>
                    <a:lnTo>
                      <a:pt x="1541" y="3"/>
                    </a:lnTo>
                    <a:lnTo>
                      <a:pt x="1541" y="2"/>
                    </a:lnTo>
                    <a:lnTo>
                      <a:pt x="1541" y="0"/>
                    </a:lnTo>
                    <a:lnTo>
                      <a:pt x="1542" y="0"/>
                    </a:lnTo>
                    <a:lnTo>
                      <a:pt x="1543" y="0"/>
                    </a:lnTo>
                    <a:close/>
                    <a:moveTo>
                      <a:pt x="1585" y="0"/>
                    </a:moveTo>
                    <a:lnTo>
                      <a:pt x="1585" y="0"/>
                    </a:lnTo>
                    <a:lnTo>
                      <a:pt x="1586" y="0"/>
                    </a:lnTo>
                    <a:lnTo>
                      <a:pt x="1587" y="2"/>
                    </a:lnTo>
                    <a:lnTo>
                      <a:pt x="1586" y="3"/>
                    </a:lnTo>
                    <a:lnTo>
                      <a:pt x="1585" y="4"/>
                    </a:lnTo>
                    <a:lnTo>
                      <a:pt x="1584" y="3"/>
                    </a:lnTo>
                    <a:lnTo>
                      <a:pt x="1583" y="3"/>
                    </a:lnTo>
                    <a:lnTo>
                      <a:pt x="1583" y="2"/>
                    </a:lnTo>
                    <a:lnTo>
                      <a:pt x="1583" y="0"/>
                    </a:lnTo>
                    <a:lnTo>
                      <a:pt x="1584" y="0"/>
                    </a:lnTo>
                    <a:lnTo>
                      <a:pt x="1585" y="0"/>
                    </a:lnTo>
                    <a:close/>
                    <a:moveTo>
                      <a:pt x="1602" y="0"/>
                    </a:moveTo>
                    <a:lnTo>
                      <a:pt x="1626" y="0"/>
                    </a:lnTo>
                    <a:lnTo>
                      <a:pt x="1627" y="0"/>
                    </a:lnTo>
                    <a:lnTo>
                      <a:pt x="1628" y="0"/>
                    </a:lnTo>
                    <a:lnTo>
                      <a:pt x="1628" y="2"/>
                    </a:lnTo>
                    <a:lnTo>
                      <a:pt x="1628" y="3"/>
                    </a:lnTo>
                    <a:lnTo>
                      <a:pt x="1626" y="4"/>
                    </a:lnTo>
                    <a:lnTo>
                      <a:pt x="1602" y="4"/>
                    </a:lnTo>
                    <a:lnTo>
                      <a:pt x="1601" y="3"/>
                    </a:lnTo>
                    <a:lnTo>
                      <a:pt x="1600" y="3"/>
                    </a:lnTo>
                    <a:lnTo>
                      <a:pt x="1600" y="2"/>
                    </a:lnTo>
                    <a:lnTo>
                      <a:pt x="1600" y="0"/>
                    </a:lnTo>
                    <a:lnTo>
                      <a:pt x="1601" y="0"/>
                    </a:lnTo>
                    <a:lnTo>
                      <a:pt x="1602" y="0"/>
                    </a:lnTo>
                    <a:close/>
                    <a:moveTo>
                      <a:pt x="1644" y="0"/>
                    </a:moveTo>
                    <a:lnTo>
                      <a:pt x="1644" y="0"/>
                    </a:lnTo>
                    <a:lnTo>
                      <a:pt x="1645" y="0"/>
                    </a:lnTo>
                    <a:lnTo>
                      <a:pt x="1646" y="0"/>
                    </a:lnTo>
                    <a:lnTo>
                      <a:pt x="1646" y="2"/>
                    </a:lnTo>
                    <a:lnTo>
                      <a:pt x="1646" y="3"/>
                    </a:lnTo>
                    <a:lnTo>
                      <a:pt x="1644" y="4"/>
                    </a:lnTo>
                    <a:lnTo>
                      <a:pt x="1643" y="3"/>
                    </a:lnTo>
                    <a:lnTo>
                      <a:pt x="1643" y="2"/>
                    </a:lnTo>
                    <a:lnTo>
                      <a:pt x="1643" y="0"/>
                    </a:lnTo>
                    <a:lnTo>
                      <a:pt x="1644" y="0"/>
                    </a:lnTo>
                    <a:close/>
                    <a:moveTo>
                      <a:pt x="1661" y="0"/>
                    </a:moveTo>
                    <a:lnTo>
                      <a:pt x="1686" y="0"/>
                    </a:lnTo>
                    <a:lnTo>
                      <a:pt x="1687" y="0"/>
                    </a:lnTo>
                    <a:lnTo>
                      <a:pt x="1687" y="2"/>
                    </a:lnTo>
                    <a:lnTo>
                      <a:pt x="1687" y="3"/>
                    </a:lnTo>
                    <a:lnTo>
                      <a:pt x="1686" y="4"/>
                    </a:lnTo>
                    <a:lnTo>
                      <a:pt x="1661" y="4"/>
                    </a:lnTo>
                    <a:lnTo>
                      <a:pt x="1660" y="3"/>
                    </a:lnTo>
                    <a:lnTo>
                      <a:pt x="1660" y="2"/>
                    </a:lnTo>
                    <a:lnTo>
                      <a:pt x="1660" y="0"/>
                    </a:lnTo>
                    <a:lnTo>
                      <a:pt x="1661" y="0"/>
                    </a:lnTo>
                    <a:close/>
                    <a:moveTo>
                      <a:pt x="1704" y="0"/>
                    </a:moveTo>
                    <a:lnTo>
                      <a:pt x="1704" y="0"/>
                    </a:lnTo>
                    <a:lnTo>
                      <a:pt x="1705" y="0"/>
                    </a:lnTo>
                    <a:lnTo>
                      <a:pt x="1705" y="2"/>
                    </a:lnTo>
                    <a:lnTo>
                      <a:pt x="1705" y="3"/>
                    </a:lnTo>
                    <a:lnTo>
                      <a:pt x="1704" y="4"/>
                    </a:lnTo>
                    <a:lnTo>
                      <a:pt x="1702" y="3"/>
                    </a:lnTo>
                    <a:lnTo>
                      <a:pt x="1701" y="3"/>
                    </a:lnTo>
                    <a:lnTo>
                      <a:pt x="1701" y="2"/>
                    </a:lnTo>
                    <a:lnTo>
                      <a:pt x="1701" y="0"/>
                    </a:lnTo>
                    <a:lnTo>
                      <a:pt x="1702" y="0"/>
                    </a:lnTo>
                    <a:lnTo>
                      <a:pt x="1704" y="0"/>
                    </a:lnTo>
                    <a:close/>
                    <a:moveTo>
                      <a:pt x="1721" y="0"/>
                    </a:moveTo>
                    <a:lnTo>
                      <a:pt x="1745" y="0"/>
                    </a:lnTo>
                    <a:lnTo>
                      <a:pt x="1746" y="0"/>
                    </a:lnTo>
                    <a:lnTo>
                      <a:pt x="1747" y="0"/>
                    </a:lnTo>
                    <a:lnTo>
                      <a:pt x="1747" y="2"/>
                    </a:lnTo>
                    <a:lnTo>
                      <a:pt x="1747" y="3"/>
                    </a:lnTo>
                    <a:lnTo>
                      <a:pt x="1746" y="3"/>
                    </a:lnTo>
                    <a:lnTo>
                      <a:pt x="1745" y="4"/>
                    </a:lnTo>
                    <a:lnTo>
                      <a:pt x="1721" y="4"/>
                    </a:lnTo>
                    <a:lnTo>
                      <a:pt x="1720" y="3"/>
                    </a:lnTo>
                    <a:lnTo>
                      <a:pt x="1719" y="3"/>
                    </a:lnTo>
                    <a:lnTo>
                      <a:pt x="1719" y="2"/>
                    </a:lnTo>
                    <a:lnTo>
                      <a:pt x="1719" y="0"/>
                    </a:lnTo>
                    <a:lnTo>
                      <a:pt x="1720" y="0"/>
                    </a:lnTo>
                    <a:lnTo>
                      <a:pt x="1721" y="0"/>
                    </a:lnTo>
                    <a:close/>
                    <a:moveTo>
                      <a:pt x="1762" y="0"/>
                    </a:moveTo>
                    <a:lnTo>
                      <a:pt x="1762" y="0"/>
                    </a:lnTo>
                    <a:lnTo>
                      <a:pt x="1763" y="0"/>
                    </a:lnTo>
                    <a:lnTo>
                      <a:pt x="1765" y="0"/>
                    </a:lnTo>
                    <a:lnTo>
                      <a:pt x="1765" y="2"/>
                    </a:lnTo>
                    <a:lnTo>
                      <a:pt x="1765" y="3"/>
                    </a:lnTo>
                    <a:lnTo>
                      <a:pt x="1763" y="3"/>
                    </a:lnTo>
                    <a:lnTo>
                      <a:pt x="1762" y="4"/>
                    </a:lnTo>
                    <a:lnTo>
                      <a:pt x="1761" y="3"/>
                    </a:lnTo>
                    <a:lnTo>
                      <a:pt x="1761" y="2"/>
                    </a:lnTo>
                    <a:lnTo>
                      <a:pt x="1761" y="0"/>
                    </a:lnTo>
                    <a:lnTo>
                      <a:pt x="1762" y="0"/>
                    </a:lnTo>
                    <a:close/>
                    <a:moveTo>
                      <a:pt x="1780" y="0"/>
                    </a:moveTo>
                    <a:lnTo>
                      <a:pt x="1805" y="0"/>
                    </a:lnTo>
                    <a:lnTo>
                      <a:pt x="1806" y="0"/>
                    </a:lnTo>
                    <a:lnTo>
                      <a:pt x="1806" y="2"/>
                    </a:lnTo>
                    <a:lnTo>
                      <a:pt x="1806" y="3"/>
                    </a:lnTo>
                    <a:lnTo>
                      <a:pt x="1805" y="4"/>
                    </a:lnTo>
                    <a:lnTo>
                      <a:pt x="1780" y="4"/>
                    </a:lnTo>
                    <a:lnTo>
                      <a:pt x="1779" y="3"/>
                    </a:lnTo>
                    <a:lnTo>
                      <a:pt x="1779" y="2"/>
                    </a:lnTo>
                    <a:lnTo>
                      <a:pt x="1779" y="0"/>
                    </a:lnTo>
                    <a:lnTo>
                      <a:pt x="1780" y="0"/>
                    </a:lnTo>
                    <a:close/>
                    <a:moveTo>
                      <a:pt x="1822" y="0"/>
                    </a:moveTo>
                    <a:lnTo>
                      <a:pt x="1822" y="0"/>
                    </a:lnTo>
                    <a:lnTo>
                      <a:pt x="1823" y="0"/>
                    </a:lnTo>
                    <a:lnTo>
                      <a:pt x="1823" y="2"/>
                    </a:lnTo>
                    <a:lnTo>
                      <a:pt x="1823" y="3"/>
                    </a:lnTo>
                    <a:lnTo>
                      <a:pt x="1822" y="4"/>
                    </a:lnTo>
                    <a:lnTo>
                      <a:pt x="1820" y="3"/>
                    </a:lnTo>
                    <a:lnTo>
                      <a:pt x="1820" y="2"/>
                    </a:lnTo>
                    <a:lnTo>
                      <a:pt x="1820" y="0"/>
                    </a:lnTo>
                    <a:lnTo>
                      <a:pt x="1821" y="0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92" name="Rectangle 712"/>
              <p:cNvSpPr>
                <a:spLocks noChangeArrowheads="1"/>
              </p:cNvSpPr>
              <p:nvPr/>
            </p:nvSpPr>
            <p:spPr bwMode="auto">
              <a:xfrm>
                <a:off x="1091" y="915"/>
                <a:ext cx="12" cy="4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3" name="Rectangle 713"/>
              <p:cNvSpPr>
                <a:spLocks noChangeArrowheads="1"/>
              </p:cNvSpPr>
              <p:nvPr/>
            </p:nvSpPr>
            <p:spPr bwMode="auto">
              <a:xfrm>
                <a:off x="1091" y="915"/>
                <a:ext cx="12" cy="470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4" name="Freeform 714"/>
              <p:cNvSpPr>
                <a:spLocks noEditPoints="1"/>
              </p:cNvSpPr>
              <p:nvPr/>
            </p:nvSpPr>
            <p:spPr bwMode="auto">
              <a:xfrm>
                <a:off x="1096" y="886"/>
                <a:ext cx="1" cy="524"/>
              </a:xfrm>
              <a:custGeom>
                <a:avLst/>
                <a:gdLst>
                  <a:gd name="T0" fmla="*/ 0 w 3"/>
                  <a:gd name="T1" fmla="*/ 0 h 1573"/>
                  <a:gd name="T2" fmla="*/ 0 w 3"/>
                  <a:gd name="T3" fmla="*/ 0 h 1573"/>
                  <a:gd name="T4" fmla="*/ 0 w 3"/>
                  <a:gd name="T5" fmla="*/ 0 h 1573"/>
                  <a:gd name="T6" fmla="*/ 0 w 3"/>
                  <a:gd name="T7" fmla="*/ 0 h 1573"/>
                  <a:gd name="T8" fmla="*/ 0 w 3"/>
                  <a:gd name="T9" fmla="*/ 0 h 1573"/>
                  <a:gd name="T10" fmla="*/ 0 w 3"/>
                  <a:gd name="T11" fmla="*/ 0 h 1573"/>
                  <a:gd name="T12" fmla="*/ 0 w 3"/>
                  <a:gd name="T13" fmla="*/ 0 h 1573"/>
                  <a:gd name="T14" fmla="*/ 0 w 3"/>
                  <a:gd name="T15" fmla="*/ 0 h 1573"/>
                  <a:gd name="T16" fmla="*/ 0 w 3"/>
                  <a:gd name="T17" fmla="*/ 0 h 1573"/>
                  <a:gd name="T18" fmla="*/ 0 w 3"/>
                  <a:gd name="T19" fmla="*/ 0 h 1573"/>
                  <a:gd name="T20" fmla="*/ 0 w 3"/>
                  <a:gd name="T21" fmla="*/ 0 h 1573"/>
                  <a:gd name="T22" fmla="*/ 0 w 3"/>
                  <a:gd name="T23" fmla="*/ 0 h 1573"/>
                  <a:gd name="T24" fmla="*/ 0 w 3"/>
                  <a:gd name="T25" fmla="*/ 0 h 1573"/>
                  <a:gd name="T26" fmla="*/ 0 w 3"/>
                  <a:gd name="T27" fmla="*/ 0 h 1573"/>
                  <a:gd name="T28" fmla="*/ 0 w 3"/>
                  <a:gd name="T29" fmla="*/ 0 h 1573"/>
                  <a:gd name="T30" fmla="*/ 0 w 3"/>
                  <a:gd name="T31" fmla="*/ 0 h 1573"/>
                  <a:gd name="T32" fmla="*/ 0 w 3"/>
                  <a:gd name="T33" fmla="*/ 0 h 1573"/>
                  <a:gd name="T34" fmla="*/ 0 w 3"/>
                  <a:gd name="T35" fmla="*/ 0 h 1573"/>
                  <a:gd name="T36" fmla="*/ 0 w 3"/>
                  <a:gd name="T37" fmla="*/ 0 h 1573"/>
                  <a:gd name="T38" fmla="*/ 0 w 3"/>
                  <a:gd name="T39" fmla="*/ 0 h 1573"/>
                  <a:gd name="T40" fmla="*/ 0 w 3"/>
                  <a:gd name="T41" fmla="*/ 0 h 1573"/>
                  <a:gd name="T42" fmla="*/ 0 w 3"/>
                  <a:gd name="T43" fmla="*/ 0 h 1573"/>
                  <a:gd name="T44" fmla="*/ 0 w 3"/>
                  <a:gd name="T45" fmla="*/ 0 h 1573"/>
                  <a:gd name="T46" fmla="*/ 0 w 3"/>
                  <a:gd name="T47" fmla="*/ 0 h 1573"/>
                  <a:gd name="T48" fmla="*/ 0 w 3"/>
                  <a:gd name="T49" fmla="*/ 0 h 1573"/>
                  <a:gd name="T50" fmla="*/ 0 w 3"/>
                  <a:gd name="T51" fmla="*/ 0 h 1573"/>
                  <a:gd name="T52" fmla="*/ 0 w 3"/>
                  <a:gd name="T53" fmla="*/ 0 h 1573"/>
                  <a:gd name="T54" fmla="*/ 0 w 3"/>
                  <a:gd name="T55" fmla="*/ 0 h 1573"/>
                  <a:gd name="T56" fmla="*/ 0 w 3"/>
                  <a:gd name="T57" fmla="*/ 0 h 1573"/>
                  <a:gd name="T58" fmla="*/ 0 w 3"/>
                  <a:gd name="T59" fmla="*/ 0 h 1573"/>
                  <a:gd name="T60" fmla="*/ 0 w 3"/>
                  <a:gd name="T61" fmla="*/ 0 h 1573"/>
                  <a:gd name="T62" fmla="*/ 0 w 3"/>
                  <a:gd name="T63" fmla="*/ 0 h 1573"/>
                  <a:gd name="T64" fmla="*/ 0 w 3"/>
                  <a:gd name="T65" fmla="*/ 0 h 1573"/>
                  <a:gd name="T66" fmla="*/ 0 w 3"/>
                  <a:gd name="T67" fmla="*/ 0 h 1573"/>
                  <a:gd name="T68" fmla="*/ 0 w 3"/>
                  <a:gd name="T69" fmla="*/ 0 h 1573"/>
                  <a:gd name="T70" fmla="*/ 0 w 3"/>
                  <a:gd name="T71" fmla="*/ 0 h 1573"/>
                  <a:gd name="T72" fmla="*/ 0 w 3"/>
                  <a:gd name="T73" fmla="*/ 0 h 1573"/>
                  <a:gd name="T74" fmla="*/ 0 w 3"/>
                  <a:gd name="T75" fmla="*/ 0 h 1573"/>
                  <a:gd name="T76" fmla="*/ 0 w 3"/>
                  <a:gd name="T77" fmla="*/ 0 h 1573"/>
                  <a:gd name="T78" fmla="*/ 0 w 3"/>
                  <a:gd name="T79" fmla="*/ 0 h 1573"/>
                  <a:gd name="T80" fmla="*/ 0 w 3"/>
                  <a:gd name="T81" fmla="*/ 0 h 1573"/>
                  <a:gd name="T82" fmla="*/ 0 w 3"/>
                  <a:gd name="T83" fmla="*/ 0 h 1573"/>
                  <a:gd name="T84" fmla="*/ 0 w 3"/>
                  <a:gd name="T85" fmla="*/ 0 h 1573"/>
                  <a:gd name="T86" fmla="*/ 0 w 3"/>
                  <a:gd name="T87" fmla="*/ 0 h 1573"/>
                  <a:gd name="T88" fmla="*/ 0 w 3"/>
                  <a:gd name="T89" fmla="*/ 0 h 1573"/>
                  <a:gd name="T90" fmla="*/ 0 w 3"/>
                  <a:gd name="T91" fmla="*/ 0 h 1573"/>
                  <a:gd name="T92" fmla="*/ 0 w 3"/>
                  <a:gd name="T93" fmla="*/ 0 h 1573"/>
                  <a:gd name="T94" fmla="*/ 0 w 3"/>
                  <a:gd name="T95" fmla="*/ 0 h 1573"/>
                  <a:gd name="T96" fmla="*/ 0 w 3"/>
                  <a:gd name="T97" fmla="*/ 0 h 1573"/>
                  <a:gd name="T98" fmla="*/ 0 w 3"/>
                  <a:gd name="T99" fmla="*/ 0 h 1573"/>
                  <a:gd name="T100" fmla="*/ 0 w 3"/>
                  <a:gd name="T101" fmla="*/ 0 h 1573"/>
                  <a:gd name="T102" fmla="*/ 0 w 3"/>
                  <a:gd name="T103" fmla="*/ 0 h 1573"/>
                  <a:gd name="T104" fmla="*/ 0 w 3"/>
                  <a:gd name="T105" fmla="*/ 0 h 1573"/>
                  <a:gd name="T106" fmla="*/ 0 w 3"/>
                  <a:gd name="T107" fmla="*/ 0 h 1573"/>
                  <a:gd name="T108" fmla="*/ 0 w 3"/>
                  <a:gd name="T109" fmla="*/ 0 h 1573"/>
                  <a:gd name="T110" fmla="*/ 0 w 3"/>
                  <a:gd name="T111" fmla="*/ 0 h 1573"/>
                  <a:gd name="T112" fmla="*/ 0 w 3"/>
                  <a:gd name="T113" fmla="*/ 0 h 1573"/>
                  <a:gd name="T114" fmla="*/ 0 w 3"/>
                  <a:gd name="T115" fmla="*/ 0 h 1573"/>
                  <a:gd name="T116" fmla="*/ 0 w 3"/>
                  <a:gd name="T117" fmla="*/ 0 h 1573"/>
                  <a:gd name="T118" fmla="*/ 0 w 3"/>
                  <a:gd name="T119" fmla="*/ 0 h 1573"/>
                  <a:gd name="T120" fmla="*/ 0 w 3"/>
                  <a:gd name="T121" fmla="*/ 0 h 1573"/>
                  <a:gd name="T122" fmla="*/ 0 w 3"/>
                  <a:gd name="T123" fmla="*/ 0 h 1573"/>
                  <a:gd name="T124" fmla="*/ 0 w 3"/>
                  <a:gd name="T125" fmla="*/ 0 h 157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" h="1573">
                    <a:moveTo>
                      <a:pt x="0" y="1571"/>
                    </a:moveTo>
                    <a:lnTo>
                      <a:pt x="0" y="1546"/>
                    </a:lnTo>
                    <a:lnTo>
                      <a:pt x="1" y="1545"/>
                    </a:lnTo>
                    <a:lnTo>
                      <a:pt x="1" y="1544"/>
                    </a:lnTo>
                    <a:lnTo>
                      <a:pt x="2" y="1544"/>
                    </a:lnTo>
                    <a:lnTo>
                      <a:pt x="3" y="1545"/>
                    </a:lnTo>
                    <a:lnTo>
                      <a:pt x="3" y="1546"/>
                    </a:lnTo>
                    <a:lnTo>
                      <a:pt x="3" y="1571"/>
                    </a:lnTo>
                    <a:lnTo>
                      <a:pt x="3" y="1572"/>
                    </a:lnTo>
                    <a:lnTo>
                      <a:pt x="3" y="1573"/>
                    </a:lnTo>
                    <a:lnTo>
                      <a:pt x="2" y="1573"/>
                    </a:lnTo>
                    <a:lnTo>
                      <a:pt x="1" y="1573"/>
                    </a:lnTo>
                    <a:lnTo>
                      <a:pt x="0" y="1571"/>
                    </a:lnTo>
                    <a:close/>
                    <a:moveTo>
                      <a:pt x="0" y="1528"/>
                    </a:moveTo>
                    <a:lnTo>
                      <a:pt x="0" y="1528"/>
                    </a:lnTo>
                    <a:lnTo>
                      <a:pt x="1" y="1526"/>
                    </a:lnTo>
                    <a:lnTo>
                      <a:pt x="1" y="1525"/>
                    </a:lnTo>
                    <a:lnTo>
                      <a:pt x="2" y="1525"/>
                    </a:lnTo>
                    <a:lnTo>
                      <a:pt x="3" y="1526"/>
                    </a:lnTo>
                    <a:lnTo>
                      <a:pt x="3" y="1528"/>
                    </a:lnTo>
                    <a:lnTo>
                      <a:pt x="3" y="1529"/>
                    </a:lnTo>
                    <a:lnTo>
                      <a:pt x="2" y="1529"/>
                    </a:lnTo>
                    <a:lnTo>
                      <a:pt x="2" y="1530"/>
                    </a:lnTo>
                    <a:lnTo>
                      <a:pt x="1" y="1529"/>
                    </a:lnTo>
                    <a:lnTo>
                      <a:pt x="0" y="1528"/>
                    </a:lnTo>
                    <a:close/>
                    <a:moveTo>
                      <a:pt x="0" y="1509"/>
                    </a:moveTo>
                    <a:lnTo>
                      <a:pt x="0" y="1484"/>
                    </a:lnTo>
                    <a:lnTo>
                      <a:pt x="1" y="1482"/>
                    </a:lnTo>
                    <a:lnTo>
                      <a:pt x="2" y="1482"/>
                    </a:lnTo>
                    <a:lnTo>
                      <a:pt x="3" y="1482"/>
                    </a:lnTo>
                    <a:lnTo>
                      <a:pt x="3" y="1483"/>
                    </a:lnTo>
                    <a:lnTo>
                      <a:pt x="3" y="1484"/>
                    </a:lnTo>
                    <a:lnTo>
                      <a:pt x="3" y="1509"/>
                    </a:lnTo>
                    <a:lnTo>
                      <a:pt x="3" y="1510"/>
                    </a:lnTo>
                    <a:lnTo>
                      <a:pt x="2" y="1510"/>
                    </a:lnTo>
                    <a:lnTo>
                      <a:pt x="2" y="1512"/>
                    </a:lnTo>
                    <a:lnTo>
                      <a:pt x="1" y="1510"/>
                    </a:lnTo>
                    <a:lnTo>
                      <a:pt x="0" y="1509"/>
                    </a:lnTo>
                    <a:close/>
                    <a:moveTo>
                      <a:pt x="0" y="1466"/>
                    </a:moveTo>
                    <a:lnTo>
                      <a:pt x="0" y="1466"/>
                    </a:lnTo>
                    <a:lnTo>
                      <a:pt x="1" y="1464"/>
                    </a:lnTo>
                    <a:lnTo>
                      <a:pt x="2" y="1464"/>
                    </a:lnTo>
                    <a:lnTo>
                      <a:pt x="3" y="1464"/>
                    </a:lnTo>
                    <a:lnTo>
                      <a:pt x="3" y="1465"/>
                    </a:lnTo>
                    <a:lnTo>
                      <a:pt x="3" y="1466"/>
                    </a:lnTo>
                    <a:lnTo>
                      <a:pt x="3" y="1467"/>
                    </a:lnTo>
                    <a:lnTo>
                      <a:pt x="2" y="1467"/>
                    </a:lnTo>
                    <a:lnTo>
                      <a:pt x="1" y="1467"/>
                    </a:lnTo>
                    <a:lnTo>
                      <a:pt x="0" y="1466"/>
                    </a:lnTo>
                    <a:close/>
                    <a:moveTo>
                      <a:pt x="0" y="1448"/>
                    </a:moveTo>
                    <a:lnTo>
                      <a:pt x="0" y="1421"/>
                    </a:lnTo>
                    <a:lnTo>
                      <a:pt x="1" y="1420"/>
                    </a:lnTo>
                    <a:lnTo>
                      <a:pt x="2" y="1420"/>
                    </a:lnTo>
                    <a:lnTo>
                      <a:pt x="3" y="1420"/>
                    </a:lnTo>
                    <a:lnTo>
                      <a:pt x="3" y="1421"/>
                    </a:lnTo>
                    <a:lnTo>
                      <a:pt x="3" y="1448"/>
                    </a:lnTo>
                    <a:lnTo>
                      <a:pt x="3" y="1449"/>
                    </a:lnTo>
                    <a:lnTo>
                      <a:pt x="2" y="1449"/>
                    </a:lnTo>
                    <a:lnTo>
                      <a:pt x="1" y="1449"/>
                    </a:lnTo>
                    <a:lnTo>
                      <a:pt x="0" y="1448"/>
                    </a:lnTo>
                    <a:close/>
                    <a:moveTo>
                      <a:pt x="0" y="1403"/>
                    </a:moveTo>
                    <a:lnTo>
                      <a:pt x="0" y="1403"/>
                    </a:lnTo>
                    <a:lnTo>
                      <a:pt x="1" y="1402"/>
                    </a:lnTo>
                    <a:lnTo>
                      <a:pt x="2" y="1402"/>
                    </a:lnTo>
                    <a:lnTo>
                      <a:pt x="3" y="1402"/>
                    </a:lnTo>
                    <a:lnTo>
                      <a:pt x="3" y="1403"/>
                    </a:lnTo>
                    <a:lnTo>
                      <a:pt x="3" y="1404"/>
                    </a:lnTo>
                    <a:lnTo>
                      <a:pt x="2" y="1405"/>
                    </a:lnTo>
                    <a:lnTo>
                      <a:pt x="1" y="1405"/>
                    </a:lnTo>
                    <a:lnTo>
                      <a:pt x="1" y="1404"/>
                    </a:lnTo>
                    <a:lnTo>
                      <a:pt x="0" y="1403"/>
                    </a:lnTo>
                    <a:close/>
                    <a:moveTo>
                      <a:pt x="0" y="1385"/>
                    </a:moveTo>
                    <a:lnTo>
                      <a:pt x="0" y="1359"/>
                    </a:lnTo>
                    <a:lnTo>
                      <a:pt x="1" y="1358"/>
                    </a:lnTo>
                    <a:lnTo>
                      <a:pt x="1" y="1357"/>
                    </a:lnTo>
                    <a:lnTo>
                      <a:pt x="2" y="1357"/>
                    </a:lnTo>
                    <a:lnTo>
                      <a:pt x="3" y="1358"/>
                    </a:lnTo>
                    <a:lnTo>
                      <a:pt x="3" y="1359"/>
                    </a:lnTo>
                    <a:lnTo>
                      <a:pt x="3" y="1385"/>
                    </a:lnTo>
                    <a:lnTo>
                      <a:pt x="3" y="1386"/>
                    </a:lnTo>
                    <a:lnTo>
                      <a:pt x="2" y="1387"/>
                    </a:lnTo>
                    <a:lnTo>
                      <a:pt x="1" y="1387"/>
                    </a:lnTo>
                    <a:lnTo>
                      <a:pt x="1" y="1386"/>
                    </a:lnTo>
                    <a:lnTo>
                      <a:pt x="0" y="1385"/>
                    </a:lnTo>
                    <a:close/>
                    <a:moveTo>
                      <a:pt x="0" y="1341"/>
                    </a:moveTo>
                    <a:lnTo>
                      <a:pt x="0" y="1341"/>
                    </a:lnTo>
                    <a:lnTo>
                      <a:pt x="1" y="1340"/>
                    </a:lnTo>
                    <a:lnTo>
                      <a:pt x="1" y="1339"/>
                    </a:lnTo>
                    <a:lnTo>
                      <a:pt x="2" y="1339"/>
                    </a:lnTo>
                    <a:lnTo>
                      <a:pt x="3" y="1340"/>
                    </a:lnTo>
                    <a:lnTo>
                      <a:pt x="3" y="1341"/>
                    </a:lnTo>
                    <a:lnTo>
                      <a:pt x="3" y="1342"/>
                    </a:lnTo>
                    <a:lnTo>
                      <a:pt x="2" y="1342"/>
                    </a:lnTo>
                    <a:lnTo>
                      <a:pt x="1" y="1342"/>
                    </a:lnTo>
                    <a:lnTo>
                      <a:pt x="0" y="1341"/>
                    </a:lnTo>
                    <a:close/>
                    <a:moveTo>
                      <a:pt x="0" y="1323"/>
                    </a:moveTo>
                    <a:lnTo>
                      <a:pt x="0" y="1297"/>
                    </a:lnTo>
                    <a:lnTo>
                      <a:pt x="1" y="1295"/>
                    </a:lnTo>
                    <a:lnTo>
                      <a:pt x="2" y="1295"/>
                    </a:lnTo>
                    <a:lnTo>
                      <a:pt x="3" y="1295"/>
                    </a:lnTo>
                    <a:lnTo>
                      <a:pt x="3" y="1297"/>
                    </a:lnTo>
                    <a:lnTo>
                      <a:pt x="3" y="1323"/>
                    </a:lnTo>
                    <a:lnTo>
                      <a:pt x="3" y="1324"/>
                    </a:lnTo>
                    <a:lnTo>
                      <a:pt x="2" y="1324"/>
                    </a:lnTo>
                    <a:lnTo>
                      <a:pt x="1" y="1324"/>
                    </a:lnTo>
                    <a:lnTo>
                      <a:pt x="0" y="1323"/>
                    </a:lnTo>
                    <a:close/>
                    <a:moveTo>
                      <a:pt x="0" y="1278"/>
                    </a:moveTo>
                    <a:lnTo>
                      <a:pt x="0" y="1278"/>
                    </a:lnTo>
                    <a:lnTo>
                      <a:pt x="1" y="1277"/>
                    </a:lnTo>
                    <a:lnTo>
                      <a:pt x="2" y="1277"/>
                    </a:lnTo>
                    <a:lnTo>
                      <a:pt x="3" y="1277"/>
                    </a:lnTo>
                    <a:lnTo>
                      <a:pt x="3" y="1278"/>
                    </a:lnTo>
                    <a:lnTo>
                      <a:pt x="3" y="1279"/>
                    </a:lnTo>
                    <a:lnTo>
                      <a:pt x="3" y="1281"/>
                    </a:lnTo>
                    <a:lnTo>
                      <a:pt x="2" y="1281"/>
                    </a:lnTo>
                    <a:lnTo>
                      <a:pt x="1" y="1281"/>
                    </a:lnTo>
                    <a:lnTo>
                      <a:pt x="0" y="1278"/>
                    </a:lnTo>
                    <a:close/>
                    <a:moveTo>
                      <a:pt x="0" y="1260"/>
                    </a:moveTo>
                    <a:lnTo>
                      <a:pt x="0" y="1235"/>
                    </a:lnTo>
                    <a:lnTo>
                      <a:pt x="1" y="1234"/>
                    </a:lnTo>
                    <a:lnTo>
                      <a:pt x="1" y="1233"/>
                    </a:lnTo>
                    <a:lnTo>
                      <a:pt x="2" y="1233"/>
                    </a:lnTo>
                    <a:lnTo>
                      <a:pt x="3" y="1234"/>
                    </a:lnTo>
                    <a:lnTo>
                      <a:pt x="3" y="1235"/>
                    </a:lnTo>
                    <a:lnTo>
                      <a:pt x="3" y="1260"/>
                    </a:lnTo>
                    <a:lnTo>
                      <a:pt x="3" y="1261"/>
                    </a:lnTo>
                    <a:lnTo>
                      <a:pt x="3" y="1262"/>
                    </a:lnTo>
                    <a:lnTo>
                      <a:pt x="2" y="1262"/>
                    </a:lnTo>
                    <a:lnTo>
                      <a:pt x="1" y="1262"/>
                    </a:lnTo>
                    <a:lnTo>
                      <a:pt x="0" y="1260"/>
                    </a:lnTo>
                    <a:close/>
                    <a:moveTo>
                      <a:pt x="0" y="1217"/>
                    </a:moveTo>
                    <a:lnTo>
                      <a:pt x="0" y="1217"/>
                    </a:lnTo>
                    <a:lnTo>
                      <a:pt x="1" y="1215"/>
                    </a:lnTo>
                    <a:lnTo>
                      <a:pt x="1" y="1214"/>
                    </a:lnTo>
                    <a:lnTo>
                      <a:pt x="2" y="1214"/>
                    </a:lnTo>
                    <a:lnTo>
                      <a:pt x="3" y="1215"/>
                    </a:lnTo>
                    <a:lnTo>
                      <a:pt x="3" y="1217"/>
                    </a:lnTo>
                    <a:lnTo>
                      <a:pt x="3" y="1218"/>
                    </a:lnTo>
                    <a:lnTo>
                      <a:pt x="2" y="1218"/>
                    </a:lnTo>
                    <a:lnTo>
                      <a:pt x="2" y="1219"/>
                    </a:lnTo>
                    <a:lnTo>
                      <a:pt x="1" y="1218"/>
                    </a:lnTo>
                    <a:lnTo>
                      <a:pt x="0" y="1217"/>
                    </a:lnTo>
                    <a:close/>
                    <a:moveTo>
                      <a:pt x="0" y="1198"/>
                    </a:moveTo>
                    <a:lnTo>
                      <a:pt x="0" y="1173"/>
                    </a:lnTo>
                    <a:lnTo>
                      <a:pt x="1" y="1171"/>
                    </a:lnTo>
                    <a:lnTo>
                      <a:pt x="2" y="1171"/>
                    </a:lnTo>
                    <a:lnTo>
                      <a:pt x="3" y="1171"/>
                    </a:lnTo>
                    <a:lnTo>
                      <a:pt x="3" y="1172"/>
                    </a:lnTo>
                    <a:lnTo>
                      <a:pt x="3" y="1173"/>
                    </a:lnTo>
                    <a:lnTo>
                      <a:pt x="3" y="1198"/>
                    </a:lnTo>
                    <a:lnTo>
                      <a:pt x="3" y="1199"/>
                    </a:lnTo>
                    <a:lnTo>
                      <a:pt x="2" y="1199"/>
                    </a:lnTo>
                    <a:lnTo>
                      <a:pt x="2" y="1201"/>
                    </a:lnTo>
                    <a:lnTo>
                      <a:pt x="1" y="1199"/>
                    </a:lnTo>
                    <a:lnTo>
                      <a:pt x="0" y="1198"/>
                    </a:lnTo>
                    <a:close/>
                    <a:moveTo>
                      <a:pt x="0" y="1155"/>
                    </a:moveTo>
                    <a:lnTo>
                      <a:pt x="0" y="1155"/>
                    </a:lnTo>
                    <a:lnTo>
                      <a:pt x="1" y="1153"/>
                    </a:lnTo>
                    <a:lnTo>
                      <a:pt x="2" y="1153"/>
                    </a:lnTo>
                    <a:lnTo>
                      <a:pt x="3" y="1153"/>
                    </a:lnTo>
                    <a:lnTo>
                      <a:pt x="3" y="1154"/>
                    </a:lnTo>
                    <a:lnTo>
                      <a:pt x="3" y="1155"/>
                    </a:lnTo>
                    <a:lnTo>
                      <a:pt x="3" y="1156"/>
                    </a:lnTo>
                    <a:lnTo>
                      <a:pt x="2" y="1156"/>
                    </a:lnTo>
                    <a:lnTo>
                      <a:pt x="1" y="1156"/>
                    </a:lnTo>
                    <a:lnTo>
                      <a:pt x="0" y="1155"/>
                    </a:lnTo>
                    <a:close/>
                    <a:moveTo>
                      <a:pt x="0" y="1137"/>
                    </a:moveTo>
                    <a:lnTo>
                      <a:pt x="0" y="1110"/>
                    </a:lnTo>
                    <a:lnTo>
                      <a:pt x="1" y="1109"/>
                    </a:lnTo>
                    <a:lnTo>
                      <a:pt x="2" y="1109"/>
                    </a:lnTo>
                    <a:lnTo>
                      <a:pt x="3" y="1109"/>
                    </a:lnTo>
                    <a:lnTo>
                      <a:pt x="3" y="1110"/>
                    </a:lnTo>
                    <a:lnTo>
                      <a:pt x="3" y="1137"/>
                    </a:lnTo>
                    <a:lnTo>
                      <a:pt x="3" y="1138"/>
                    </a:lnTo>
                    <a:lnTo>
                      <a:pt x="2" y="1138"/>
                    </a:lnTo>
                    <a:lnTo>
                      <a:pt x="1" y="1138"/>
                    </a:lnTo>
                    <a:lnTo>
                      <a:pt x="0" y="1137"/>
                    </a:lnTo>
                    <a:close/>
                    <a:moveTo>
                      <a:pt x="0" y="1092"/>
                    </a:moveTo>
                    <a:lnTo>
                      <a:pt x="0" y="1092"/>
                    </a:lnTo>
                    <a:lnTo>
                      <a:pt x="1" y="1091"/>
                    </a:lnTo>
                    <a:lnTo>
                      <a:pt x="2" y="1091"/>
                    </a:lnTo>
                    <a:lnTo>
                      <a:pt x="3" y="1091"/>
                    </a:lnTo>
                    <a:lnTo>
                      <a:pt x="3" y="1092"/>
                    </a:lnTo>
                    <a:lnTo>
                      <a:pt x="3" y="1093"/>
                    </a:lnTo>
                    <a:lnTo>
                      <a:pt x="2" y="1094"/>
                    </a:lnTo>
                    <a:lnTo>
                      <a:pt x="1" y="1094"/>
                    </a:lnTo>
                    <a:lnTo>
                      <a:pt x="1" y="1093"/>
                    </a:lnTo>
                    <a:lnTo>
                      <a:pt x="0" y="1092"/>
                    </a:lnTo>
                    <a:close/>
                    <a:moveTo>
                      <a:pt x="0" y="1074"/>
                    </a:moveTo>
                    <a:lnTo>
                      <a:pt x="0" y="1048"/>
                    </a:lnTo>
                    <a:lnTo>
                      <a:pt x="1" y="1047"/>
                    </a:lnTo>
                    <a:lnTo>
                      <a:pt x="1" y="1046"/>
                    </a:lnTo>
                    <a:lnTo>
                      <a:pt x="2" y="1046"/>
                    </a:lnTo>
                    <a:lnTo>
                      <a:pt x="3" y="1047"/>
                    </a:lnTo>
                    <a:lnTo>
                      <a:pt x="3" y="1048"/>
                    </a:lnTo>
                    <a:lnTo>
                      <a:pt x="3" y="1074"/>
                    </a:lnTo>
                    <a:lnTo>
                      <a:pt x="3" y="1075"/>
                    </a:lnTo>
                    <a:lnTo>
                      <a:pt x="2" y="1076"/>
                    </a:lnTo>
                    <a:lnTo>
                      <a:pt x="1" y="1076"/>
                    </a:lnTo>
                    <a:lnTo>
                      <a:pt x="1" y="1075"/>
                    </a:lnTo>
                    <a:lnTo>
                      <a:pt x="0" y="1074"/>
                    </a:lnTo>
                    <a:close/>
                    <a:moveTo>
                      <a:pt x="0" y="1030"/>
                    </a:moveTo>
                    <a:lnTo>
                      <a:pt x="0" y="1030"/>
                    </a:lnTo>
                    <a:lnTo>
                      <a:pt x="1" y="1029"/>
                    </a:lnTo>
                    <a:lnTo>
                      <a:pt x="1" y="1028"/>
                    </a:lnTo>
                    <a:lnTo>
                      <a:pt x="2" y="1028"/>
                    </a:lnTo>
                    <a:lnTo>
                      <a:pt x="3" y="1029"/>
                    </a:lnTo>
                    <a:lnTo>
                      <a:pt x="3" y="1030"/>
                    </a:lnTo>
                    <a:lnTo>
                      <a:pt x="3" y="1031"/>
                    </a:lnTo>
                    <a:lnTo>
                      <a:pt x="2" y="1031"/>
                    </a:lnTo>
                    <a:lnTo>
                      <a:pt x="1" y="1031"/>
                    </a:lnTo>
                    <a:lnTo>
                      <a:pt x="0" y="1030"/>
                    </a:lnTo>
                    <a:close/>
                    <a:moveTo>
                      <a:pt x="0" y="1012"/>
                    </a:moveTo>
                    <a:lnTo>
                      <a:pt x="0" y="986"/>
                    </a:lnTo>
                    <a:lnTo>
                      <a:pt x="1" y="984"/>
                    </a:lnTo>
                    <a:lnTo>
                      <a:pt x="2" y="984"/>
                    </a:lnTo>
                    <a:lnTo>
                      <a:pt x="3" y="984"/>
                    </a:lnTo>
                    <a:lnTo>
                      <a:pt x="3" y="986"/>
                    </a:lnTo>
                    <a:lnTo>
                      <a:pt x="3" y="1012"/>
                    </a:lnTo>
                    <a:lnTo>
                      <a:pt x="3" y="1013"/>
                    </a:lnTo>
                    <a:lnTo>
                      <a:pt x="2" y="1013"/>
                    </a:lnTo>
                    <a:lnTo>
                      <a:pt x="1" y="1013"/>
                    </a:lnTo>
                    <a:lnTo>
                      <a:pt x="0" y="1012"/>
                    </a:lnTo>
                    <a:close/>
                    <a:moveTo>
                      <a:pt x="0" y="967"/>
                    </a:moveTo>
                    <a:lnTo>
                      <a:pt x="0" y="967"/>
                    </a:lnTo>
                    <a:lnTo>
                      <a:pt x="1" y="966"/>
                    </a:lnTo>
                    <a:lnTo>
                      <a:pt x="2" y="966"/>
                    </a:lnTo>
                    <a:lnTo>
                      <a:pt x="3" y="966"/>
                    </a:lnTo>
                    <a:lnTo>
                      <a:pt x="3" y="967"/>
                    </a:lnTo>
                    <a:lnTo>
                      <a:pt x="3" y="968"/>
                    </a:lnTo>
                    <a:lnTo>
                      <a:pt x="2" y="970"/>
                    </a:lnTo>
                    <a:lnTo>
                      <a:pt x="1" y="968"/>
                    </a:lnTo>
                    <a:lnTo>
                      <a:pt x="0" y="967"/>
                    </a:lnTo>
                    <a:close/>
                    <a:moveTo>
                      <a:pt x="0" y="949"/>
                    </a:moveTo>
                    <a:lnTo>
                      <a:pt x="0" y="924"/>
                    </a:lnTo>
                    <a:lnTo>
                      <a:pt x="1" y="923"/>
                    </a:lnTo>
                    <a:lnTo>
                      <a:pt x="1" y="922"/>
                    </a:lnTo>
                    <a:lnTo>
                      <a:pt x="2" y="922"/>
                    </a:lnTo>
                    <a:lnTo>
                      <a:pt x="3" y="923"/>
                    </a:lnTo>
                    <a:lnTo>
                      <a:pt x="3" y="924"/>
                    </a:lnTo>
                    <a:lnTo>
                      <a:pt x="3" y="949"/>
                    </a:lnTo>
                    <a:lnTo>
                      <a:pt x="3" y="950"/>
                    </a:lnTo>
                    <a:lnTo>
                      <a:pt x="2" y="951"/>
                    </a:lnTo>
                    <a:lnTo>
                      <a:pt x="1" y="950"/>
                    </a:lnTo>
                    <a:lnTo>
                      <a:pt x="0" y="949"/>
                    </a:lnTo>
                    <a:close/>
                    <a:moveTo>
                      <a:pt x="0" y="906"/>
                    </a:moveTo>
                    <a:lnTo>
                      <a:pt x="0" y="906"/>
                    </a:lnTo>
                    <a:lnTo>
                      <a:pt x="1" y="904"/>
                    </a:lnTo>
                    <a:lnTo>
                      <a:pt x="1" y="903"/>
                    </a:lnTo>
                    <a:lnTo>
                      <a:pt x="2" y="903"/>
                    </a:lnTo>
                    <a:lnTo>
                      <a:pt x="3" y="904"/>
                    </a:lnTo>
                    <a:lnTo>
                      <a:pt x="3" y="906"/>
                    </a:lnTo>
                    <a:lnTo>
                      <a:pt x="3" y="907"/>
                    </a:lnTo>
                    <a:lnTo>
                      <a:pt x="2" y="907"/>
                    </a:lnTo>
                    <a:lnTo>
                      <a:pt x="2" y="908"/>
                    </a:lnTo>
                    <a:lnTo>
                      <a:pt x="1" y="907"/>
                    </a:lnTo>
                    <a:lnTo>
                      <a:pt x="0" y="906"/>
                    </a:lnTo>
                    <a:close/>
                    <a:moveTo>
                      <a:pt x="0" y="887"/>
                    </a:moveTo>
                    <a:lnTo>
                      <a:pt x="0" y="862"/>
                    </a:lnTo>
                    <a:lnTo>
                      <a:pt x="1" y="860"/>
                    </a:lnTo>
                    <a:lnTo>
                      <a:pt x="2" y="860"/>
                    </a:lnTo>
                    <a:lnTo>
                      <a:pt x="3" y="860"/>
                    </a:lnTo>
                    <a:lnTo>
                      <a:pt x="3" y="861"/>
                    </a:lnTo>
                    <a:lnTo>
                      <a:pt x="3" y="862"/>
                    </a:lnTo>
                    <a:lnTo>
                      <a:pt x="3" y="887"/>
                    </a:lnTo>
                    <a:lnTo>
                      <a:pt x="3" y="888"/>
                    </a:lnTo>
                    <a:lnTo>
                      <a:pt x="2" y="888"/>
                    </a:lnTo>
                    <a:lnTo>
                      <a:pt x="2" y="890"/>
                    </a:lnTo>
                    <a:lnTo>
                      <a:pt x="1" y="888"/>
                    </a:lnTo>
                    <a:lnTo>
                      <a:pt x="0" y="887"/>
                    </a:lnTo>
                    <a:close/>
                    <a:moveTo>
                      <a:pt x="0" y="844"/>
                    </a:moveTo>
                    <a:lnTo>
                      <a:pt x="0" y="844"/>
                    </a:lnTo>
                    <a:lnTo>
                      <a:pt x="1" y="842"/>
                    </a:lnTo>
                    <a:lnTo>
                      <a:pt x="2" y="842"/>
                    </a:lnTo>
                    <a:lnTo>
                      <a:pt x="3" y="842"/>
                    </a:lnTo>
                    <a:lnTo>
                      <a:pt x="3" y="843"/>
                    </a:lnTo>
                    <a:lnTo>
                      <a:pt x="3" y="844"/>
                    </a:lnTo>
                    <a:lnTo>
                      <a:pt x="3" y="845"/>
                    </a:lnTo>
                    <a:lnTo>
                      <a:pt x="2" y="845"/>
                    </a:lnTo>
                    <a:lnTo>
                      <a:pt x="1" y="845"/>
                    </a:lnTo>
                    <a:lnTo>
                      <a:pt x="0" y="844"/>
                    </a:lnTo>
                    <a:close/>
                    <a:moveTo>
                      <a:pt x="0" y="826"/>
                    </a:moveTo>
                    <a:lnTo>
                      <a:pt x="0" y="799"/>
                    </a:lnTo>
                    <a:lnTo>
                      <a:pt x="1" y="798"/>
                    </a:lnTo>
                    <a:lnTo>
                      <a:pt x="2" y="798"/>
                    </a:lnTo>
                    <a:lnTo>
                      <a:pt x="3" y="798"/>
                    </a:lnTo>
                    <a:lnTo>
                      <a:pt x="3" y="799"/>
                    </a:lnTo>
                    <a:lnTo>
                      <a:pt x="3" y="826"/>
                    </a:lnTo>
                    <a:lnTo>
                      <a:pt x="3" y="827"/>
                    </a:lnTo>
                    <a:lnTo>
                      <a:pt x="2" y="827"/>
                    </a:lnTo>
                    <a:lnTo>
                      <a:pt x="1" y="827"/>
                    </a:lnTo>
                    <a:lnTo>
                      <a:pt x="0" y="826"/>
                    </a:lnTo>
                    <a:close/>
                    <a:moveTo>
                      <a:pt x="0" y="781"/>
                    </a:moveTo>
                    <a:lnTo>
                      <a:pt x="0" y="781"/>
                    </a:lnTo>
                    <a:lnTo>
                      <a:pt x="1" y="780"/>
                    </a:lnTo>
                    <a:lnTo>
                      <a:pt x="2" y="780"/>
                    </a:lnTo>
                    <a:lnTo>
                      <a:pt x="3" y="780"/>
                    </a:lnTo>
                    <a:lnTo>
                      <a:pt x="3" y="781"/>
                    </a:lnTo>
                    <a:lnTo>
                      <a:pt x="3" y="782"/>
                    </a:lnTo>
                    <a:lnTo>
                      <a:pt x="2" y="783"/>
                    </a:lnTo>
                    <a:lnTo>
                      <a:pt x="1" y="783"/>
                    </a:lnTo>
                    <a:lnTo>
                      <a:pt x="1" y="782"/>
                    </a:lnTo>
                    <a:lnTo>
                      <a:pt x="0" y="781"/>
                    </a:lnTo>
                    <a:close/>
                    <a:moveTo>
                      <a:pt x="0" y="763"/>
                    </a:moveTo>
                    <a:lnTo>
                      <a:pt x="0" y="737"/>
                    </a:lnTo>
                    <a:lnTo>
                      <a:pt x="1" y="736"/>
                    </a:lnTo>
                    <a:lnTo>
                      <a:pt x="1" y="735"/>
                    </a:lnTo>
                    <a:lnTo>
                      <a:pt x="2" y="735"/>
                    </a:lnTo>
                    <a:lnTo>
                      <a:pt x="3" y="736"/>
                    </a:lnTo>
                    <a:lnTo>
                      <a:pt x="3" y="737"/>
                    </a:lnTo>
                    <a:lnTo>
                      <a:pt x="3" y="763"/>
                    </a:lnTo>
                    <a:lnTo>
                      <a:pt x="3" y="764"/>
                    </a:lnTo>
                    <a:lnTo>
                      <a:pt x="2" y="765"/>
                    </a:lnTo>
                    <a:lnTo>
                      <a:pt x="1" y="765"/>
                    </a:lnTo>
                    <a:lnTo>
                      <a:pt x="1" y="764"/>
                    </a:lnTo>
                    <a:lnTo>
                      <a:pt x="0" y="763"/>
                    </a:lnTo>
                    <a:close/>
                    <a:moveTo>
                      <a:pt x="0" y="719"/>
                    </a:moveTo>
                    <a:lnTo>
                      <a:pt x="0" y="719"/>
                    </a:lnTo>
                    <a:lnTo>
                      <a:pt x="1" y="718"/>
                    </a:lnTo>
                    <a:lnTo>
                      <a:pt x="1" y="717"/>
                    </a:lnTo>
                    <a:lnTo>
                      <a:pt x="2" y="717"/>
                    </a:lnTo>
                    <a:lnTo>
                      <a:pt x="3" y="718"/>
                    </a:lnTo>
                    <a:lnTo>
                      <a:pt x="3" y="719"/>
                    </a:lnTo>
                    <a:lnTo>
                      <a:pt x="3" y="720"/>
                    </a:lnTo>
                    <a:lnTo>
                      <a:pt x="2" y="720"/>
                    </a:lnTo>
                    <a:lnTo>
                      <a:pt x="1" y="720"/>
                    </a:lnTo>
                    <a:lnTo>
                      <a:pt x="0" y="719"/>
                    </a:lnTo>
                    <a:close/>
                    <a:moveTo>
                      <a:pt x="0" y="701"/>
                    </a:moveTo>
                    <a:lnTo>
                      <a:pt x="0" y="675"/>
                    </a:lnTo>
                    <a:lnTo>
                      <a:pt x="1" y="673"/>
                    </a:lnTo>
                    <a:lnTo>
                      <a:pt x="2" y="673"/>
                    </a:lnTo>
                    <a:lnTo>
                      <a:pt x="3" y="673"/>
                    </a:lnTo>
                    <a:lnTo>
                      <a:pt x="3" y="675"/>
                    </a:lnTo>
                    <a:lnTo>
                      <a:pt x="3" y="701"/>
                    </a:lnTo>
                    <a:lnTo>
                      <a:pt x="3" y="702"/>
                    </a:lnTo>
                    <a:lnTo>
                      <a:pt x="2" y="702"/>
                    </a:lnTo>
                    <a:lnTo>
                      <a:pt x="1" y="702"/>
                    </a:lnTo>
                    <a:lnTo>
                      <a:pt x="0" y="701"/>
                    </a:lnTo>
                    <a:close/>
                    <a:moveTo>
                      <a:pt x="0" y="656"/>
                    </a:moveTo>
                    <a:lnTo>
                      <a:pt x="0" y="656"/>
                    </a:lnTo>
                    <a:lnTo>
                      <a:pt x="1" y="655"/>
                    </a:lnTo>
                    <a:lnTo>
                      <a:pt x="2" y="655"/>
                    </a:lnTo>
                    <a:lnTo>
                      <a:pt x="3" y="655"/>
                    </a:lnTo>
                    <a:lnTo>
                      <a:pt x="3" y="656"/>
                    </a:lnTo>
                    <a:lnTo>
                      <a:pt x="3" y="657"/>
                    </a:lnTo>
                    <a:lnTo>
                      <a:pt x="2" y="659"/>
                    </a:lnTo>
                    <a:lnTo>
                      <a:pt x="1" y="657"/>
                    </a:lnTo>
                    <a:lnTo>
                      <a:pt x="0" y="656"/>
                    </a:lnTo>
                    <a:close/>
                    <a:moveTo>
                      <a:pt x="0" y="638"/>
                    </a:moveTo>
                    <a:lnTo>
                      <a:pt x="0" y="613"/>
                    </a:lnTo>
                    <a:lnTo>
                      <a:pt x="1" y="612"/>
                    </a:lnTo>
                    <a:lnTo>
                      <a:pt x="1" y="611"/>
                    </a:lnTo>
                    <a:lnTo>
                      <a:pt x="2" y="611"/>
                    </a:lnTo>
                    <a:lnTo>
                      <a:pt x="3" y="612"/>
                    </a:lnTo>
                    <a:lnTo>
                      <a:pt x="3" y="613"/>
                    </a:lnTo>
                    <a:lnTo>
                      <a:pt x="3" y="638"/>
                    </a:lnTo>
                    <a:lnTo>
                      <a:pt x="3" y="639"/>
                    </a:lnTo>
                    <a:lnTo>
                      <a:pt x="2" y="640"/>
                    </a:lnTo>
                    <a:lnTo>
                      <a:pt x="1" y="639"/>
                    </a:lnTo>
                    <a:lnTo>
                      <a:pt x="0" y="638"/>
                    </a:lnTo>
                    <a:close/>
                    <a:moveTo>
                      <a:pt x="0" y="595"/>
                    </a:moveTo>
                    <a:lnTo>
                      <a:pt x="0" y="595"/>
                    </a:lnTo>
                    <a:lnTo>
                      <a:pt x="1" y="593"/>
                    </a:lnTo>
                    <a:lnTo>
                      <a:pt x="1" y="592"/>
                    </a:lnTo>
                    <a:lnTo>
                      <a:pt x="2" y="592"/>
                    </a:lnTo>
                    <a:lnTo>
                      <a:pt x="3" y="593"/>
                    </a:lnTo>
                    <a:lnTo>
                      <a:pt x="3" y="595"/>
                    </a:lnTo>
                    <a:lnTo>
                      <a:pt x="3" y="596"/>
                    </a:lnTo>
                    <a:lnTo>
                      <a:pt x="2" y="596"/>
                    </a:lnTo>
                    <a:lnTo>
                      <a:pt x="2" y="597"/>
                    </a:lnTo>
                    <a:lnTo>
                      <a:pt x="1" y="596"/>
                    </a:lnTo>
                    <a:lnTo>
                      <a:pt x="0" y="595"/>
                    </a:lnTo>
                    <a:close/>
                    <a:moveTo>
                      <a:pt x="0" y="576"/>
                    </a:moveTo>
                    <a:lnTo>
                      <a:pt x="0" y="551"/>
                    </a:lnTo>
                    <a:lnTo>
                      <a:pt x="1" y="549"/>
                    </a:lnTo>
                    <a:lnTo>
                      <a:pt x="2" y="549"/>
                    </a:lnTo>
                    <a:lnTo>
                      <a:pt x="3" y="549"/>
                    </a:lnTo>
                    <a:lnTo>
                      <a:pt x="3" y="550"/>
                    </a:lnTo>
                    <a:lnTo>
                      <a:pt x="3" y="551"/>
                    </a:lnTo>
                    <a:lnTo>
                      <a:pt x="3" y="576"/>
                    </a:lnTo>
                    <a:lnTo>
                      <a:pt x="3" y="577"/>
                    </a:lnTo>
                    <a:lnTo>
                      <a:pt x="2" y="577"/>
                    </a:lnTo>
                    <a:lnTo>
                      <a:pt x="2" y="579"/>
                    </a:lnTo>
                    <a:lnTo>
                      <a:pt x="1" y="577"/>
                    </a:lnTo>
                    <a:lnTo>
                      <a:pt x="0" y="576"/>
                    </a:lnTo>
                    <a:close/>
                    <a:moveTo>
                      <a:pt x="0" y="533"/>
                    </a:moveTo>
                    <a:lnTo>
                      <a:pt x="0" y="533"/>
                    </a:lnTo>
                    <a:lnTo>
                      <a:pt x="1" y="531"/>
                    </a:lnTo>
                    <a:lnTo>
                      <a:pt x="2" y="531"/>
                    </a:lnTo>
                    <a:lnTo>
                      <a:pt x="3" y="531"/>
                    </a:lnTo>
                    <a:lnTo>
                      <a:pt x="3" y="532"/>
                    </a:lnTo>
                    <a:lnTo>
                      <a:pt x="3" y="533"/>
                    </a:lnTo>
                    <a:lnTo>
                      <a:pt x="3" y="534"/>
                    </a:lnTo>
                    <a:lnTo>
                      <a:pt x="2" y="534"/>
                    </a:lnTo>
                    <a:lnTo>
                      <a:pt x="1" y="534"/>
                    </a:lnTo>
                    <a:lnTo>
                      <a:pt x="0" y="533"/>
                    </a:lnTo>
                    <a:close/>
                    <a:moveTo>
                      <a:pt x="0" y="515"/>
                    </a:moveTo>
                    <a:lnTo>
                      <a:pt x="0" y="488"/>
                    </a:lnTo>
                    <a:lnTo>
                      <a:pt x="1" y="487"/>
                    </a:lnTo>
                    <a:lnTo>
                      <a:pt x="2" y="487"/>
                    </a:lnTo>
                    <a:lnTo>
                      <a:pt x="3" y="487"/>
                    </a:lnTo>
                    <a:lnTo>
                      <a:pt x="3" y="488"/>
                    </a:lnTo>
                    <a:lnTo>
                      <a:pt x="3" y="515"/>
                    </a:lnTo>
                    <a:lnTo>
                      <a:pt x="3" y="516"/>
                    </a:lnTo>
                    <a:lnTo>
                      <a:pt x="2" y="516"/>
                    </a:lnTo>
                    <a:lnTo>
                      <a:pt x="1" y="516"/>
                    </a:lnTo>
                    <a:lnTo>
                      <a:pt x="0" y="515"/>
                    </a:lnTo>
                    <a:close/>
                    <a:moveTo>
                      <a:pt x="0" y="470"/>
                    </a:moveTo>
                    <a:lnTo>
                      <a:pt x="0" y="470"/>
                    </a:lnTo>
                    <a:lnTo>
                      <a:pt x="1" y="469"/>
                    </a:lnTo>
                    <a:lnTo>
                      <a:pt x="2" y="469"/>
                    </a:lnTo>
                    <a:lnTo>
                      <a:pt x="3" y="469"/>
                    </a:lnTo>
                    <a:lnTo>
                      <a:pt x="3" y="470"/>
                    </a:lnTo>
                    <a:lnTo>
                      <a:pt x="3" y="471"/>
                    </a:lnTo>
                    <a:lnTo>
                      <a:pt x="2" y="472"/>
                    </a:lnTo>
                    <a:lnTo>
                      <a:pt x="1" y="472"/>
                    </a:lnTo>
                    <a:lnTo>
                      <a:pt x="1" y="471"/>
                    </a:lnTo>
                    <a:lnTo>
                      <a:pt x="0" y="470"/>
                    </a:lnTo>
                    <a:close/>
                    <a:moveTo>
                      <a:pt x="0" y="452"/>
                    </a:moveTo>
                    <a:lnTo>
                      <a:pt x="0" y="426"/>
                    </a:lnTo>
                    <a:lnTo>
                      <a:pt x="1" y="425"/>
                    </a:lnTo>
                    <a:lnTo>
                      <a:pt x="1" y="424"/>
                    </a:lnTo>
                    <a:lnTo>
                      <a:pt x="2" y="424"/>
                    </a:lnTo>
                    <a:lnTo>
                      <a:pt x="3" y="425"/>
                    </a:lnTo>
                    <a:lnTo>
                      <a:pt x="3" y="426"/>
                    </a:lnTo>
                    <a:lnTo>
                      <a:pt x="3" y="452"/>
                    </a:lnTo>
                    <a:lnTo>
                      <a:pt x="3" y="453"/>
                    </a:lnTo>
                    <a:lnTo>
                      <a:pt x="2" y="454"/>
                    </a:lnTo>
                    <a:lnTo>
                      <a:pt x="1" y="454"/>
                    </a:lnTo>
                    <a:lnTo>
                      <a:pt x="1" y="453"/>
                    </a:lnTo>
                    <a:lnTo>
                      <a:pt x="0" y="452"/>
                    </a:lnTo>
                    <a:close/>
                    <a:moveTo>
                      <a:pt x="0" y="408"/>
                    </a:moveTo>
                    <a:lnTo>
                      <a:pt x="0" y="408"/>
                    </a:lnTo>
                    <a:lnTo>
                      <a:pt x="1" y="407"/>
                    </a:lnTo>
                    <a:lnTo>
                      <a:pt x="1" y="406"/>
                    </a:lnTo>
                    <a:lnTo>
                      <a:pt x="2" y="406"/>
                    </a:lnTo>
                    <a:lnTo>
                      <a:pt x="3" y="407"/>
                    </a:lnTo>
                    <a:lnTo>
                      <a:pt x="3" y="408"/>
                    </a:lnTo>
                    <a:lnTo>
                      <a:pt x="3" y="409"/>
                    </a:lnTo>
                    <a:lnTo>
                      <a:pt x="2" y="409"/>
                    </a:lnTo>
                    <a:lnTo>
                      <a:pt x="1" y="409"/>
                    </a:lnTo>
                    <a:lnTo>
                      <a:pt x="0" y="408"/>
                    </a:lnTo>
                    <a:close/>
                    <a:moveTo>
                      <a:pt x="0" y="390"/>
                    </a:moveTo>
                    <a:lnTo>
                      <a:pt x="0" y="364"/>
                    </a:lnTo>
                    <a:lnTo>
                      <a:pt x="1" y="362"/>
                    </a:lnTo>
                    <a:lnTo>
                      <a:pt x="2" y="362"/>
                    </a:lnTo>
                    <a:lnTo>
                      <a:pt x="3" y="362"/>
                    </a:lnTo>
                    <a:lnTo>
                      <a:pt x="3" y="364"/>
                    </a:lnTo>
                    <a:lnTo>
                      <a:pt x="3" y="390"/>
                    </a:lnTo>
                    <a:lnTo>
                      <a:pt x="3" y="391"/>
                    </a:lnTo>
                    <a:lnTo>
                      <a:pt x="2" y="391"/>
                    </a:lnTo>
                    <a:lnTo>
                      <a:pt x="1" y="391"/>
                    </a:lnTo>
                    <a:lnTo>
                      <a:pt x="0" y="390"/>
                    </a:lnTo>
                    <a:close/>
                    <a:moveTo>
                      <a:pt x="0" y="345"/>
                    </a:moveTo>
                    <a:lnTo>
                      <a:pt x="0" y="345"/>
                    </a:lnTo>
                    <a:lnTo>
                      <a:pt x="1" y="344"/>
                    </a:lnTo>
                    <a:lnTo>
                      <a:pt x="2" y="344"/>
                    </a:lnTo>
                    <a:lnTo>
                      <a:pt x="3" y="344"/>
                    </a:lnTo>
                    <a:lnTo>
                      <a:pt x="3" y="345"/>
                    </a:lnTo>
                    <a:lnTo>
                      <a:pt x="3" y="346"/>
                    </a:lnTo>
                    <a:lnTo>
                      <a:pt x="2" y="348"/>
                    </a:lnTo>
                    <a:lnTo>
                      <a:pt x="1" y="348"/>
                    </a:lnTo>
                    <a:lnTo>
                      <a:pt x="1" y="346"/>
                    </a:lnTo>
                    <a:lnTo>
                      <a:pt x="0" y="345"/>
                    </a:lnTo>
                    <a:close/>
                    <a:moveTo>
                      <a:pt x="0" y="327"/>
                    </a:moveTo>
                    <a:lnTo>
                      <a:pt x="0" y="302"/>
                    </a:lnTo>
                    <a:lnTo>
                      <a:pt x="1" y="301"/>
                    </a:lnTo>
                    <a:lnTo>
                      <a:pt x="1" y="300"/>
                    </a:lnTo>
                    <a:lnTo>
                      <a:pt x="2" y="300"/>
                    </a:lnTo>
                    <a:lnTo>
                      <a:pt x="3" y="301"/>
                    </a:lnTo>
                    <a:lnTo>
                      <a:pt x="3" y="302"/>
                    </a:lnTo>
                    <a:lnTo>
                      <a:pt x="3" y="327"/>
                    </a:lnTo>
                    <a:lnTo>
                      <a:pt x="3" y="328"/>
                    </a:lnTo>
                    <a:lnTo>
                      <a:pt x="2" y="329"/>
                    </a:lnTo>
                    <a:lnTo>
                      <a:pt x="1" y="329"/>
                    </a:lnTo>
                    <a:lnTo>
                      <a:pt x="1" y="328"/>
                    </a:lnTo>
                    <a:lnTo>
                      <a:pt x="0" y="327"/>
                    </a:lnTo>
                    <a:close/>
                    <a:moveTo>
                      <a:pt x="0" y="284"/>
                    </a:moveTo>
                    <a:lnTo>
                      <a:pt x="0" y="284"/>
                    </a:lnTo>
                    <a:lnTo>
                      <a:pt x="1" y="282"/>
                    </a:lnTo>
                    <a:lnTo>
                      <a:pt x="1" y="281"/>
                    </a:lnTo>
                    <a:lnTo>
                      <a:pt x="2" y="281"/>
                    </a:lnTo>
                    <a:lnTo>
                      <a:pt x="3" y="282"/>
                    </a:lnTo>
                    <a:lnTo>
                      <a:pt x="3" y="284"/>
                    </a:lnTo>
                    <a:lnTo>
                      <a:pt x="3" y="285"/>
                    </a:lnTo>
                    <a:lnTo>
                      <a:pt x="2" y="285"/>
                    </a:lnTo>
                    <a:lnTo>
                      <a:pt x="2" y="286"/>
                    </a:lnTo>
                    <a:lnTo>
                      <a:pt x="1" y="285"/>
                    </a:lnTo>
                    <a:lnTo>
                      <a:pt x="0" y="284"/>
                    </a:lnTo>
                    <a:close/>
                    <a:moveTo>
                      <a:pt x="0" y="265"/>
                    </a:moveTo>
                    <a:lnTo>
                      <a:pt x="0" y="240"/>
                    </a:lnTo>
                    <a:lnTo>
                      <a:pt x="1" y="238"/>
                    </a:lnTo>
                    <a:lnTo>
                      <a:pt x="2" y="238"/>
                    </a:lnTo>
                    <a:lnTo>
                      <a:pt x="3" y="238"/>
                    </a:lnTo>
                    <a:lnTo>
                      <a:pt x="3" y="239"/>
                    </a:lnTo>
                    <a:lnTo>
                      <a:pt x="3" y="240"/>
                    </a:lnTo>
                    <a:lnTo>
                      <a:pt x="3" y="265"/>
                    </a:lnTo>
                    <a:lnTo>
                      <a:pt x="3" y="266"/>
                    </a:lnTo>
                    <a:lnTo>
                      <a:pt x="2" y="266"/>
                    </a:lnTo>
                    <a:lnTo>
                      <a:pt x="2" y="268"/>
                    </a:lnTo>
                    <a:lnTo>
                      <a:pt x="1" y="266"/>
                    </a:lnTo>
                    <a:lnTo>
                      <a:pt x="0" y="265"/>
                    </a:lnTo>
                    <a:close/>
                    <a:moveTo>
                      <a:pt x="0" y="222"/>
                    </a:moveTo>
                    <a:lnTo>
                      <a:pt x="0" y="222"/>
                    </a:lnTo>
                    <a:lnTo>
                      <a:pt x="1" y="220"/>
                    </a:lnTo>
                    <a:lnTo>
                      <a:pt x="2" y="220"/>
                    </a:lnTo>
                    <a:lnTo>
                      <a:pt x="3" y="220"/>
                    </a:lnTo>
                    <a:lnTo>
                      <a:pt x="3" y="221"/>
                    </a:lnTo>
                    <a:lnTo>
                      <a:pt x="3" y="222"/>
                    </a:lnTo>
                    <a:lnTo>
                      <a:pt x="3" y="223"/>
                    </a:lnTo>
                    <a:lnTo>
                      <a:pt x="2" y="223"/>
                    </a:lnTo>
                    <a:lnTo>
                      <a:pt x="1" y="223"/>
                    </a:lnTo>
                    <a:lnTo>
                      <a:pt x="0" y="222"/>
                    </a:lnTo>
                    <a:close/>
                    <a:moveTo>
                      <a:pt x="0" y="204"/>
                    </a:moveTo>
                    <a:lnTo>
                      <a:pt x="0" y="177"/>
                    </a:lnTo>
                    <a:lnTo>
                      <a:pt x="1" y="176"/>
                    </a:lnTo>
                    <a:lnTo>
                      <a:pt x="2" y="176"/>
                    </a:lnTo>
                    <a:lnTo>
                      <a:pt x="3" y="176"/>
                    </a:lnTo>
                    <a:lnTo>
                      <a:pt x="3" y="177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2" y="205"/>
                    </a:lnTo>
                    <a:lnTo>
                      <a:pt x="1" y="205"/>
                    </a:lnTo>
                    <a:lnTo>
                      <a:pt x="0" y="204"/>
                    </a:lnTo>
                    <a:close/>
                    <a:moveTo>
                      <a:pt x="0" y="159"/>
                    </a:moveTo>
                    <a:lnTo>
                      <a:pt x="0" y="159"/>
                    </a:lnTo>
                    <a:lnTo>
                      <a:pt x="1" y="158"/>
                    </a:lnTo>
                    <a:lnTo>
                      <a:pt x="2" y="158"/>
                    </a:lnTo>
                    <a:lnTo>
                      <a:pt x="3" y="158"/>
                    </a:lnTo>
                    <a:lnTo>
                      <a:pt x="3" y="159"/>
                    </a:lnTo>
                    <a:lnTo>
                      <a:pt x="3" y="160"/>
                    </a:lnTo>
                    <a:lnTo>
                      <a:pt x="2" y="161"/>
                    </a:lnTo>
                    <a:lnTo>
                      <a:pt x="1" y="161"/>
                    </a:lnTo>
                    <a:lnTo>
                      <a:pt x="1" y="160"/>
                    </a:lnTo>
                    <a:lnTo>
                      <a:pt x="0" y="159"/>
                    </a:lnTo>
                    <a:close/>
                    <a:moveTo>
                      <a:pt x="0" y="141"/>
                    </a:moveTo>
                    <a:lnTo>
                      <a:pt x="0" y="115"/>
                    </a:lnTo>
                    <a:lnTo>
                      <a:pt x="1" y="113"/>
                    </a:lnTo>
                    <a:lnTo>
                      <a:pt x="2" y="113"/>
                    </a:lnTo>
                    <a:lnTo>
                      <a:pt x="3" y="113"/>
                    </a:lnTo>
                    <a:lnTo>
                      <a:pt x="3" y="114"/>
                    </a:lnTo>
                    <a:lnTo>
                      <a:pt x="3" y="115"/>
                    </a:lnTo>
                    <a:lnTo>
                      <a:pt x="3" y="141"/>
                    </a:lnTo>
                    <a:lnTo>
                      <a:pt x="3" y="142"/>
                    </a:lnTo>
                    <a:lnTo>
                      <a:pt x="2" y="143"/>
                    </a:lnTo>
                    <a:lnTo>
                      <a:pt x="1" y="142"/>
                    </a:lnTo>
                    <a:lnTo>
                      <a:pt x="0" y="141"/>
                    </a:lnTo>
                    <a:close/>
                    <a:moveTo>
                      <a:pt x="0" y="97"/>
                    </a:moveTo>
                    <a:lnTo>
                      <a:pt x="0" y="97"/>
                    </a:lnTo>
                    <a:lnTo>
                      <a:pt x="1" y="95"/>
                    </a:lnTo>
                    <a:lnTo>
                      <a:pt x="2" y="95"/>
                    </a:lnTo>
                    <a:lnTo>
                      <a:pt x="3" y="95"/>
                    </a:lnTo>
                    <a:lnTo>
                      <a:pt x="3" y="96"/>
                    </a:lnTo>
                    <a:lnTo>
                      <a:pt x="3" y="97"/>
                    </a:lnTo>
                    <a:lnTo>
                      <a:pt x="3" y="98"/>
                    </a:lnTo>
                    <a:lnTo>
                      <a:pt x="2" y="98"/>
                    </a:lnTo>
                    <a:lnTo>
                      <a:pt x="1" y="98"/>
                    </a:lnTo>
                    <a:lnTo>
                      <a:pt x="0" y="97"/>
                    </a:lnTo>
                    <a:close/>
                    <a:moveTo>
                      <a:pt x="0" y="79"/>
                    </a:moveTo>
                    <a:lnTo>
                      <a:pt x="0" y="53"/>
                    </a:lnTo>
                    <a:lnTo>
                      <a:pt x="1" y="51"/>
                    </a:lnTo>
                    <a:lnTo>
                      <a:pt x="2" y="51"/>
                    </a:lnTo>
                    <a:lnTo>
                      <a:pt x="3" y="51"/>
                    </a:lnTo>
                    <a:lnTo>
                      <a:pt x="3" y="53"/>
                    </a:lnTo>
                    <a:lnTo>
                      <a:pt x="3" y="79"/>
                    </a:lnTo>
                    <a:lnTo>
                      <a:pt x="3" y="80"/>
                    </a:lnTo>
                    <a:lnTo>
                      <a:pt x="2" y="80"/>
                    </a:lnTo>
                    <a:lnTo>
                      <a:pt x="1" y="80"/>
                    </a:lnTo>
                    <a:lnTo>
                      <a:pt x="0" y="79"/>
                    </a:lnTo>
                    <a:close/>
                    <a:moveTo>
                      <a:pt x="0" y="34"/>
                    </a:moveTo>
                    <a:lnTo>
                      <a:pt x="0" y="34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3" y="34"/>
                    </a:lnTo>
                    <a:lnTo>
                      <a:pt x="3" y="35"/>
                    </a:lnTo>
                    <a:lnTo>
                      <a:pt x="2" y="37"/>
                    </a:lnTo>
                    <a:lnTo>
                      <a:pt x="1" y="37"/>
                    </a:lnTo>
                    <a:lnTo>
                      <a:pt x="1" y="35"/>
                    </a:lnTo>
                    <a:lnTo>
                      <a:pt x="0" y="34"/>
                    </a:lnTo>
                    <a:close/>
                    <a:moveTo>
                      <a:pt x="0" y="16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95" name="Rectangle 715"/>
              <p:cNvSpPr>
                <a:spLocks noChangeArrowheads="1"/>
              </p:cNvSpPr>
              <p:nvPr/>
            </p:nvSpPr>
            <p:spPr bwMode="auto">
              <a:xfrm>
                <a:off x="1022" y="917"/>
                <a:ext cx="12" cy="4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6" name="Rectangle 716"/>
              <p:cNvSpPr>
                <a:spLocks noChangeArrowheads="1"/>
              </p:cNvSpPr>
              <p:nvPr/>
            </p:nvSpPr>
            <p:spPr bwMode="auto">
              <a:xfrm>
                <a:off x="1022" y="917"/>
                <a:ext cx="12" cy="469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7" name="Freeform 717"/>
              <p:cNvSpPr>
                <a:spLocks noEditPoints="1"/>
              </p:cNvSpPr>
              <p:nvPr/>
            </p:nvSpPr>
            <p:spPr bwMode="auto">
              <a:xfrm>
                <a:off x="1028" y="888"/>
                <a:ext cx="1" cy="524"/>
              </a:xfrm>
              <a:custGeom>
                <a:avLst/>
                <a:gdLst>
                  <a:gd name="T0" fmla="*/ 0 w 4"/>
                  <a:gd name="T1" fmla="*/ 0 h 1574"/>
                  <a:gd name="T2" fmla="*/ 0 w 4"/>
                  <a:gd name="T3" fmla="*/ 0 h 1574"/>
                  <a:gd name="T4" fmla="*/ 0 w 4"/>
                  <a:gd name="T5" fmla="*/ 0 h 1574"/>
                  <a:gd name="T6" fmla="*/ 0 w 4"/>
                  <a:gd name="T7" fmla="*/ 0 h 1574"/>
                  <a:gd name="T8" fmla="*/ 0 w 4"/>
                  <a:gd name="T9" fmla="*/ 0 h 1574"/>
                  <a:gd name="T10" fmla="*/ 0 w 4"/>
                  <a:gd name="T11" fmla="*/ 0 h 1574"/>
                  <a:gd name="T12" fmla="*/ 0 w 4"/>
                  <a:gd name="T13" fmla="*/ 0 h 1574"/>
                  <a:gd name="T14" fmla="*/ 0 w 4"/>
                  <a:gd name="T15" fmla="*/ 0 h 1574"/>
                  <a:gd name="T16" fmla="*/ 0 w 4"/>
                  <a:gd name="T17" fmla="*/ 0 h 1574"/>
                  <a:gd name="T18" fmla="*/ 0 w 4"/>
                  <a:gd name="T19" fmla="*/ 0 h 1574"/>
                  <a:gd name="T20" fmla="*/ 0 w 4"/>
                  <a:gd name="T21" fmla="*/ 0 h 1574"/>
                  <a:gd name="T22" fmla="*/ 0 w 4"/>
                  <a:gd name="T23" fmla="*/ 0 h 1574"/>
                  <a:gd name="T24" fmla="*/ 0 w 4"/>
                  <a:gd name="T25" fmla="*/ 0 h 1574"/>
                  <a:gd name="T26" fmla="*/ 0 w 4"/>
                  <a:gd name="T27" fmla="*/ 0 h 1574"/>
                  <a:gd name="T28" fmla="*/ 0 w 4"/>
                  <a:gd name="T29" fmla="*/ 0 h 1574"/>
                  <a:gd name="T30" fmla="*/ 0 w 4"/>
                  <a:gd name="T31" fmla="*/ 0 h 1574"/>
                  <a:gd name="T32" fmla="*/ 0 w 4"/>
                  <a:gd name="T33" fmla="*/ 0 h 1574"/>
                  <a:gd name="T34" fmla="*/ 0 w 4"/>
                  <a:gd name="T35" fmla="*/ 0 h 1574"/>
                  <a:gd name="T36" fmla="*/ 0 w 4"/>
                  <a:gd name="T37" fmla="*/ 0 h 1574"/>
                  <a:gd name="T38" fmla="*/ 0 w 4"/>
                  <a:gd name="T39" fmla="*/ 0 h 1574"/>
                  <a:gd name="T40" fmla="*/ 0 w 4"/>
                  <a:gd name="T41" fmla="*/ 0 h 1574"/>
                  <a:gd name="T42" fmla="*/ 0 w 4"/>
                  <a:gd name="T43" fmla="*/ 0 h 1574"/>
                  <a:gd name="T44" fmla="*/ 0 w 4"/>
                  <a:gd name="T45" fmla="*/ 0 h 1574"/>
                  <a:gd name="T46" fmla="*/ 0 w 4"/>
                  <a:gd name="T47" fmla="*/ 0 h 1574"/>
                  <a:gd name="T48" fmla="*/ 0 w 4"/>
                  <a:gd name="T49" fmla="*/ 0 h 1574"/>
                  <a:gd name="T50" fmla="*/ 0 w 4"/>
                  <a:gd name="T51" fmla="*/ 0 h 1574"/>
                  <a:gd name="T52" fmla="*/ 0 w 4"/>
                  <a:gd name="T53" fmla="*/ 0 h 1574"/>
                  <a:gd name="T54" fmla="*/ 0 w 4"/>
                  <a:gd name="T55" fmla="*/ 0 h 1574"/>
                  <a:gd name="T56" fmla="*/ 0 w 4"/>
                  <a:gd name="T57" fmla="*/ 0 h 1574"/>
                  <a:gd name="T58" fmla="*/ 0 w 4"/>
                  <a:gd name="T59" fmla="*/ 0 h 1574"/>
                  <a:gd name="T60" fmla="*/ 0 w 4"/>
                  <a:gd name="T61" fmla="*/ 0 h 1574"/>
                  <a:gd name="T62" fmla="*/ 0 w 4"/>
                  <a:gd name="T63" fmla="*/ 0 h 1574"/>
                  <a:gd name="T64" fmla="*/ 0 w 4"/>
                  <a:gd name="T65" fmla="*/ 0 h 1574"/>
                  <a:gd name="T66" fmla="*/ 0 w 4"/>
                  <a:gd name="T67" fmla="*/ 0 h 1574"/>
                  <a:gd name="T68" fmla="*/ 0 w 4"/>
                  <a:gd name="T69" fmla="*/ 0 h 1574"/>
                  <a:gd name="T70" fmla="*/ 0 w 4"/>
                  <a:gd name="T71" fmla="*/ 0 h 1574"/>
                  <a:gd name="T72" fmla="*/ 0 w 4"/>
                  <a:gd name="T73" fmla="*/ 0 h 1574"/>
                  <a:gd name="T74" fmla="*/ 0 w 4"/>
                  <a:gd name="T75" fmla="*/ 0 h 1574"/>
                  <a:gd name="T76" fmla="*/ 0 w 4"/>
                  <a:gd name="T77" fmla="*/ 0 h 1574"/>
                  <a:gd name="T78" fmla="*/ 0 w 4"/>
                  <a:gd name="T79" fmla="*/ 0 h 1574"/>
                  <a:gd name="T80" fmla="*/ 0 w 4"/>
                  <a:gd name="T81" fmla="*/ 0 h 1574"/>
                  <a:gd name="T82" fmla="*/ 0 w 4"/>
                  <a:gd name="T83" fmla="*/ 0 h 1574"/>
                  <a:gd name="T84" fmla="*/ 0 w 4"/>
                  <a:gd name="T85" fmla="*/ 0 h 1574"/>
                  <a:gd name="T86" fmla="*/ 0 w 4"/>
                  <a:gd name="T87" fmla="*/ 0 h 1574"/>
                  <a:gd name="T88" fmla="*/ 0 w 4"/>
                  <a:gd name="T89" fmla="*/ 0 h 1574"/>
                  <a:gd name="T90" fmla="*/ 0 w 4"/>
                  <a:gd name="T91" fmla="*/ 0 h 1574"/>
                  <a:gd name="T92" fmla="*/ 0 w 4"/>
                  <a:gd name="T93" fmla="*/ 0 h 1574"/>
                  <a:gd name="T94" fmla="*/ 0 w 4"/>
                  <a:gd name="T95" fmla="*/ 0 h 1574"/>
                  <a:gd name="T96" fmla="*/ 0 w 4"/>
                  <a:gd name="T97" fmla="*/ 0 h 1574"/>
                  <a:gd name="T98" fmla="*/ 0 w 4"/>
                  <a:gd name="T99" fmla="*/ 0 h 1574"/>
                  <a:gd name="T100" fmla="*/ 0 w 4"/>
                  <a:gd name="T101" fmla="*/ 0 h 1574"/>
                  <a:gd name="T102" fmla="*/ 0 w 4"/>
                  <a:gd name="T103" fmla="*/ 0 h 1574"/>
                  <a:gd name="T104" fmla="*/ 0 w 4"/>
                  <a:gd name="T105" fmla="*/ 0 h 1574"/>
                  <a:gd name="T106" fmla="*/ 0 w 4"/>
                  <a:gd name="T107" fmla="*/ 0 h 1574"/>
                  <a:gd name="T108" fmla="*/ 0 w 4"/>
                  <a:gd name="T109" fmla="*/ 0 h 1574"/>
                  <a:gd name="T110" fmla="*/ 0 w 4"/>
                  <a:gd name="T111" fmla="*/ 0 h 1574"/>
                  <a:gd name="T112" fmla="*/ 0 w 4"/>
                  <a:gd name="T113" fmla="*/ 0 h 1574"/>
                  <a:gd name="T114" fmla="*/ 0 w 4"/>
                  <a:gd name="T115" fmla="*/ 0 h 1574"/>
                  <a:gd name="T116" fmla="*/ 0 w 4"/>
                  <a:gd name="T117" fmla="*/ 0 h 1574"/>
                  <a:gd name="T118" fmla="*/ 0 w 4"/>
                  <a:gd name="T119" fmla="*/ 0 h 1574"/>
                  <a:gd name="T120" fmla="*/ 0 w 4"/>
                  <a:gd name="T121" fmla="*/ 0 h 1574"/>
                  <a:gd name="T122" fmla="*/ 0 w 4"/>
                  <a:gd name="T123" fmla="*/ 0 h 157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" h="1574">
                    <a:moveTo>
                      <a:pt x="0" y="1572"/>
                    </a:moveTo>
                    <a:lnTo>
                      <a:pt x="0" y="1547"/>
                    </a:lnTo>
                    <a:lnTo>
                      <a:pt x="0" y="1545"/>
                    </a:lnTo>
                    <a:lnTo>
                      <a:pt x="2" y="1544"/>
                    </a:lnTo>
                    <a:lnTo>
                      <a:pt x="3" y="1544"/>
                    </a:lnTo>
                    <a:lnTo>
                      <a:pt x="4" y="1545"/>
                    </a:lnTo>
                    <a:lnTo>
                      <a:pt x="4" y="1547"/>
                    </a:lnTo>
                    <a:lnTo>
                      <a:pt x="4" y="1572"/>
                    </a:lnTo>
                    <a:lnTo>
                      <a:pt x="4" y="1573"/>
                    </a:lnTo>
                    <a:lnTo>
                      <a:pt x="3" y="1574"/>
                    </a:lnTo>
                    <a:lnTo>
                      <a:pt x="2" y="1574"/>
                    </a:lnTo>
                    <a:lnTo>
                      <a:pt x="0" y="1573"/>
                    </a:lnTo>
                    <a:lnTo>
                      <a:pt x="0" y="1572"/>
                    </a:lnTo>
                    <a:close/>
                    <a:moveTo>
                      <a:pt x="0" y="1528"/>
                    </a:moveTo>
                    <a:lnTo>
                      <a:pt x="0" y="1528"/>
                    </a:lnTo>
                    <a:lnTo>
                      <a:pt x="0" y="1527"/>
                    </a:lnTo>
                    <a:lnTo>
                      <a:pt x="2" y="1526"/>
                    </a:lnTo>
                    <a:lnTo>
                      <a:pt x="3" y="1526"/>
                    </a:lnTo>
                    <a:lnTo>
                      <a:pt x="4" y="1527"/>
                    </a:lnTo>
                    <a:lnTo>
                      <a:pt x="4" y="1528"/>
                    </a:lnTo>
                    <a:lnTo>
                      <a:pt x="4" y="1529"/>
                    </a:lnTo>
                    <a:lnTo>
                      <a:pt x="3" y="1529"/>
                    </a:lnTo>
                    <a:lnTo>
                      <a:pt x="2" y="1529"/>
                    </a:lnTo>
                    <a:lnTo>
                      <a:pt x="0" y="1529"/>
                    </a:lnTo>
                    <a:lnTo>
                      <a:pt x="0" y="1528"/>
                    </a:lnTo>
                    <a:close/>
                    <a:moveTo>
                      <a:pt x="0" y="1510"/>
                    </a:moveTo>
                    <a:lnTo>
                      <a:pt x="0" y="1484"/>
                    </a:lnTo>
                    <a:lnTo>
                      <a:pt x="0" y="1483"/>
                    </a:lnTo>
                    <a:lnTo>
                      <a:pt x="2" y="1483"/>
                    </a:lnTo>
                    <a:lnTo>
                      <a:pt x="4" y="1483"/>
                    </a:lnTo>
                    <a:lnTo>
                      <a:pt x="4" y="1484"/>
                    </a:lnTo>
                    <a:lnTo>
                      <a:pt x="4" y="1510"/>
                    </a:lnTo>
                    <a:lnTo>
                      <a:pt x="4" y="1511"/>
                    </a:lnTo>
                    <a:lnTo>
                      <a:pt x="3" y="1511"/>
                    </a:lnTo>
                    <a:lnTo>
                      <a:pt x="2" y="1511"/>
                    </a:lnTo>
                    <a:lnTo>
                      <a:pt x="0" y="1511"/>
                    </a:lnTo>
                    <a:lnTo>
                      <a:pt x="0" y="1510"/>
                    </a:lnTo>
                    <a:close/>
                    <a:moveTo>
                      <a:pt x="0" y="1465"/>
                    </a:moveTo>
                    <a:lnTo>
                      <a:pt x="0" y="1465"/>
                    </a:lnTo>
                    <a:lnTo>
                      <a:pt x="0" y="1464"/>
                    </a:lnTo>
                    <a:lnTo>
                      <a:pt x="2" y="1464"/>
                    </a:lnTo>
                    <a:lnTo>
                      <a:pt x="4" y="1464"/>
                    </a:lnTo>
                    <a:lnTo>
                      <a:pt x="4" y="1465"/>
                    </a:lnTo>
                    <a:lnTo>
                      <a:pt x="4" y="1467"/>
                    </a:lnTo>
                    <a:lnTo>
                      <a:pt x="3" y="1468"/>
                    </a:lnTo>
                    <a:lnTo>
                      <a:pt x="2" y="1468"/>
                    </a:lnTo>
                    <a:lnTo>
                      <a:pt x="0" y="1467"/>
                    </a:lnTo>
                    <a:lnTo>
                      <a:pt x="0" y="1465"/>
                    </a:lnTo>
                    <a:close/>
                    <a:moveTo>
                      <a:pt x="0" y="1447"/>
                    </a:moveTo>
                    <a:lnTo>
                      <a:pt x="0" y="1422"/>
                    </a:lnTo>
                    <a:lnTo>
                      <a:pt x="0" y="1421"/>
                    </a:lnTo>
                    <a:lnTo>
                      <a:pt x="2" y="1420"/>
                    </a:lnTo>
                    <a:lnTo>
                      <a:pt x="3" y="1420"/>
                    </a:lnTo>
                    <a:lnTo>
                      <a:pt x="4" y="1421"/>
                    </a:lnTo>
                    <a:lnTo>
                      <a:pt x="4" y="1422"/>
                    </a:lnTo>
                    <a:lnTo>
                      <a:pt x="4" y="1447"/>
                    </a:lnTo>
                    <a:lnTo>
                      <a:pt x="4" y="1448"/>
                    </a:lnTo>
                    <a:lnTo>
                      <a:pt x="3" y="1449"/>
                    </a:lnTo>
                    <a:lnTo>
                      <a:pt x="2" y="1449"/>
                    </a:lnTo>
                    <a:lnTo>
                      <a:pt x="0" y="1448"/>
                    </a:lnTo>
                    <a:lnTo>
                      <a:pt x="0" y="1447"/>
                    </a:lnTo>
                    <a:close/>
                    <a:moveTo>
                      <a:pt x="0" y="1404"/>
                    </a:moveTo>
                    <a:lnTo>
                      <a:pt x="0" y="1404"/>
                    </a:lnTo>
                    <a:lnTo>
                      <a:pt x="0" y="1403"/>
                    </a:lnTo>
                    <a:lnTo>
                      <a:pt x="2" y="1401"/>
                    </a:lnTo>
                    <a:lnTo>
                      <a:pt x="3" y="1401"/>
                    </a:lnTo>
                    <a:lnTo>
                      <a:pt x="4" y="1403"/>
                    </a:lnTo>
                    <a:lnTo>
                      <a:pt x="4" y="1404"/>
                    </a:lnTo>
                    <a:lnTo>
                      <a:pt x="4" y="1405"/>
                    </a:lnTo>
                    <a:lnTo>
                      <a:pt x="3" y="1405"/>
                    </a:lnTo>
                    <a:lnTo>
                      <a:pt x="2" y="1406"/>
                    </a:lnTo>
                    <a:lnTo>
                      <a:pt x="2" y="1405"/>
                    </a:lnTo>
                    <a:lnTo>
                      <a:pt x="0" y="1405"/>
                    </a:lnTo>
                    <a:lnTo>
                      <a:pt x="0" y="1404"/>
                    </a:lnTo>
                    <a:close/>
                    <a:moveTo>
                      <a:pt x="0" y="1385"/>
                    </a:moveTo>
                    <a:lnTo>
                      <a:pt x="0" y="1360"/>
                    </a:lnTo>
                    <a:lnTo>
                      <a:pt x="0" y="1359"/>
                    </a:lnTo>
                    <a:lnTo>
                      <a:pt x="0" y="1358"/>
                    </a:lnTo>
                    <a:lnTo>
                      <a:pt x="2" y="1358"/>
                    </a:lnTo>
                    <a:lnTo>
                      <a:pt x="3" y="1358"/>
                    </a:lnTo>
                    <a:lnTo>
                      <a:pt x="4" y="1358"/>
                    </a:lnTo>
                    <a:lnTo>
                      <a:pt x="4" y="1359"/>
                    </a:lnTo>
                    <a:lnTo>
                      <a:pt x="4" y="1360"/>
                    </a:lnTo>
                    <a:lnTo>
                      <a:pt x="4" y="1385"/>
                    </a:lnTo>
                    <a:lnTo>
                      <a:pt x="4" y="1386"/>
                    </a:lnTo>
                    <a:lnTo>
                      <a:pt x="3" y="1386"/>
                    </a:lnTo>
                    <a:lnTo>
                      <a:pt x="2" y="1388"/>
                    </a:lnTo>
                    <a:lnTo>
                      <a:pt x="2" y="1386"/>
                    </a:lnTo>
                    <a:lnTo>
                      <a:pt x="0" y="1386"/>
                    </a:lnTo>
                    <a:lnTo>
                      <a:pt x="0" y="1385"/>
                    </a:lnTo>
                    <a:close/>
                    <a:moveTo>
                      <a:pt x="0" y="1342"/>
                    </a:moveTo>
                    <a:lnTo>
                      <a:pt x="0" y="1342"/>
                    </a:lnTo>
                    <a:lnTo>
                      <a:pt x="0" y="1341"/>
                    </a:lnTo>
                    <a:lnTo>
                      <a:pt x="0" y="1340"/>
                    </a:lnTo>
                    <a:lnTo>
                      <a:pt x="2" y="1340"/>
                    </a:lnTo>
                    <a:lnTo>
                      <a:pt x="3" y="1340"/>
                    </a:lnTo>
                    <a:lnTo>
                      <a:pt x="4" y="1340"/>
                    </a:lnTo>
                    <a:lnTo>
                      <a:pt x="4" y="1341"/>
                    </a:lnTo>
                    <a:lnTo>
                      <a:pt x="4" y="1342"/>
                    </a:lnTo>
                    <a:lnTo>
                      <a:pt x="4" y="1343"/>
                    </a:lnTo>
                    <a:lnTo>
                      <a:pt x="3" y="1343"/>
                    </a:lnTo>
                    <a:lnTo>
                      <a:pt x="2" y="1343"/>
                    </a:lnTo>
                    <a:lnTo>
                      <a:pt x="0" y="1343"/>
                    </a:lnTo>
                    <a:lnTo>
                      <a:pt x="0" y="1342"/>
                    </a:lnTo>
                    <a:close/>
                    <a:moveTo>
                      <a:pt x="0" y="1324"/>
                    </a:moveTo>
                    <a:lnTo>
                      <a:pt x="0" y="1297"/>
                    </a:lnTo>
                    <a:lnTo>
                      <a:pt x="0" y="1296"/>
                    </a:lnTo>
                    <a:lnTo>
                      <a:pt x="2" y="1296"/>
                    </a:lnTo>
                    <a:lnTo>
                      <a:pt x="3" y="1296"/>
                    </a:lnTo>
                    <a:lnTo>
                      <a:pt x="4" y="1296"/>
                    </a:lnTo>
                    <a:lnTo>
                      <a:pt x="4" y="1297"/>
                    </a:lnTo>
                    <a:lnTo>
                      <a:pt x="4" y="1324"/>
                    </a:lnTo>
                    <a:lnTo>
                      <a:pt x="4" y="1325"/>
                    </a:lnTo>
                    <a:lnTo>
                      <a:pt x="3" y="1325"/>
                    </a:lnTo>
                    <a:lnTo>
                      <a:pt x="2" y="1325"/>
                    </a:lnTo>
                    <a:lnTo>
                      <a:pt x="0" y="1325"/>
                    </a:lnTo>
                    <a:lnTo>
                      <a:pt x="0" y="1324"/>
                    </a:lnTo>
                    <a:close/>
                    <a:moveTo>
                      <a:pt x="0" y="1279"/>
                    </a:moveTo>
                    <a:lnTo>
                      <a:pt x="0" y="1279"/>
                    </a:lnTo>
                    <a:lnTo>
                      <a:pt x="0" y="1278"/>
                    </a:lnTo>
                    <a:lnTo>
                      <a:pt x="2" y="1278"/>
                    </a:lnTo>
                    <a:lnTo>
                      <a:pt x="3" y="1278"/>
                    </a:lnTo>
                    <a:lnTo>
                      <a:pt x="4" y="1278"/>
                    </a:lnTo>
                    <a:lnTo>
                      <a:pt x="4" y="1279"/>
                    </a:lnTo>
                    <a:lnTo>
                      <a:pt x="4" y="1280"/>
                    </a:lnTo>
                    <a:lnTo>
                      <a:pt x="2" y="1281"/>
                    </a:lnTo>
                    <a:lnTo>
                      <a:pt x="0" y="1280"/>
                    </a:lnTo>
                    <a:lnTo>
                      <a:pt x="0" y="1279"/>
                    </a:lnTo>
                    <a:close/>
                    <a:moveTo>
                      <a:pt x="0" y="1261"/>
                    </a:moveTo>
                    <a:lnTo>
                      <a:pt x="0" y="1236"/>
                    </a:lnTo>
                    <a:lnTo>
                      <a:pt x="0" y="1234"/>
                    </a:lnTo>
                    <a:lnTo>
                      <a:pt x="0" y="1233"/>
                    </a:lnTo>
                    <a:lnTo>
                      <a:pt x="2" y="1233"/>
                    </a:lnTo>
                    <a:lnTo>
                      <a:pt x="3" y="1233"/>
                    </a:lnTo>
                    <a:lnTo>
                      <a:pt x="4" y="1233"/>
                    </a:lnTo>
                    <a:lnTo>
                      <a:pt x="4" y="1234"/>
                    </a:lnTo>
                    <a:lnTo>
                      <a:pt x="4" y="1236"/>
                    </a:lnTo>
                    <a:lnTo>
                      <a:pt x="4" y="1261"/>
                    </a:lnTo>
                    <a:lnTo>
                      <a:pt x="4" y="1262"/>
                    </a:lnTo>
                    <a:lnTo>
                      <a:pt x="2" y="1263"/>
                    </a:lnTo>
                    <a:lnTo>
                      <a:pt x="0" y="1262"/>
                    </a:lnTo>
                    <a:lnTo>
                      <a:pt x="0" y="1261"/>
                    </a:lnTo>
                    <a:close/>
                    <a:moveTo>
                      <a:pt x="0" y="1217"/>
                    </a:moveTo>
                    <a:lnTo>
                      <a:pt x="0" y="1217"/>
                    </a:lnTo>
                    <a:lnTo>
                      <a:pt x="0" y="1216"/>
                    </a:lnTo>
                    <a:lnTo>
                      <a:pt x="0" y="1215"/>
                    </a:lnTo>
                    <a:lnTo>
                      <a:pt x="2" y="1215"/>
                    </a:lnTo>
                    <a:lnTo>
                      <a:pt x="3" y="1215"/>
                    </a:lnTo>
                    <a:lnTo>
                      <a:pt x="4" y="1215"/>
                    </a:lnTo>
                    <a:lnTo>
                      <a:pt x="4" y="1216"/>
                    </a:lnTo>
                    <a:lnTo>
                      <a:pt x="4" y="1217"/>
                    </a:lnTo>
                    <a:lnTo>
                      <a:pt x="4" y="1218"/>
                    </a:lnTo>
                    <a:lnTo>
                      <a:pt x="3" y="1218"/>
                    </a:lnTo>
                    <a:lnTo>
                      <a:pt x="2" y="1218"/>
                    </a:lnTo>
                    <a:lnTo>
                      <a:pt x="0" y="1218"/>
                    </a:lnTo>
                    <a:lnTo>
                      <a:pt x="0" y="1217"/>
                    </a:lnTo>
                    <a:close/>
                    <a:moveTo>
                      <a:pt x="0" y="1199"/>
                    </a:moveTo>
                    <a:lnTo>
                      <a:pt x="0" y="1173"/>
                    </a:lnTo>
                    <a:lnTo>
                      <a:pt x="0" y="1172"/>
                    </a:lnTo>
                    <a:lnTo>
                      <a:pt x="2" y="1172"/>
                    </a:lnTo>
                    <a:lnTo>
                      <a:pt x="3" y="1172"/>
                    </a:lnTo>
                    <a:lnTo>
                      <a:pt x="4" y="1172"/>
                    </a:lnTo>
                    <a:lnTo>
                      <a:pt x="4" y="1173"/>
                    </a:lnTo>
                    <a:lnTo>
                      <a:pt x="4" y="1199"/>
                    </a:lnTo>
                    <a:lnTo>
                      <a:pt x="4" y="1200"/>
                    </a:lnTo>
                    <a:lnTo>
                      <a:pt x="3" y="1200"/>
                    </a:lnTo>
                    <a:lnTo>
                      <a:pt x="2" y="1200"/>
                    </a:lnTo>
                    <a:lnTo>
                      <a:pt x="0" y="1200"/>
                    </a:lnTo>
                    <a:lnTo>
                      <a:pt x="0" y="1199"/>
                    </a:lnTo>
                    <a:close/>
                    <a:moveTo>
                      <a:pt x="0" y="1154"/>
                    </a:moveTo>
                    <a:lnTo>
                      <a:pt x="0" y="1154"/>
                    </a:lnTo>
                    <a:lnTo>
                      <a:pt x="0" y="1153"/>
                    </a:lnTo>
                    <a:lnTo>
                      <a:pt x="2" y="1153"/>
                    </a:lnTo>
                    <a:lnTo>
                      <a:pt x="3" y="1153"/>
                    </a:lnTo>
                    <a:lnTo>
                      <a:pt x="4" y="1153"/>
                    </a:lnTo>
                    <a:lnTo>
                      <a:pt x="4" y="1154"/>
                    </a:lnTo>
                    <a:lnTo>
                      <a:pt x="4" y="1156"/>
                    </a:lnTo>
                    <a:lnTo>
                      <a:pt x="3" y="1157"/>
                    </a:lnTo>
                    <a:lnTo>
                      <a:pt x="2" y="1157"/>
                    </a:lnTo>
                    <a:lnTo>
                      <a:pt x="0" y="1156"/>
                    </a:lnTo>
                    <a:lnTo>
                      <a:pt x="0" y="1154"/>
                    </a:lnTo>
                    <a:close/>
                    <a:moveTo>
                      <a:pt x="0" y="1136"/>
                    </a:moveTo>
                    <a:lnTo>
                      <a:pt x="0" y="1111"/>
                    </a:lnTo>
                    <a:lnTo>
                      <a:pt x="0" y="1110"/>
                    </a:lnTo>
                    <a:lnTo>
                      <a:pt x="2" y="1109"/>
                    </a:lnTo>
                    <a:lnTo>
                      <a:pt x="3" y="1109"/>
                    </a:lnTo>
                    <a:lnTo>
                      <a:pt x="4" y="1110"/>
                    </a:lnTo>
                    <a:lnTo>
                      <a:pt x="4" y="1111"/>
                    </a:lnTo>
                    <a:lnTo>
                      <a:pt x="4" y="1136"/>
                    </a:lnTo>
                    <a:lnTo>
                      <a:pt x="4" y="1137"/>
                    </a:lnTo>
                    <a:lnTo>
                      <a:pt x="3" y="1138"/>
                    </a:lnTo>
                    <a:lnTo>
                      <a:pt x="2" y="1138"/>
                    </a:lnTo>
                    <a:lnTo>
                      <a:pt x="0" y="1137"/>
                    </a:lnTo>
                    <a:lnTo>
                      <a:pt x="0" y="1136"/>
                    </a:lnTo>
                    <a:close/>
                    <a:moveTo>
                      <a:pt x="0" y="1093"/>
                    </a:moveTo>
                    <a:lnTo>
                      <a:pt x="0" y="1093"/>
                    </a:lnTo>
                    <a:lnTo>
                      <a:pt x="0" y="1092"/>
                    </a:lnTo>
                    <a:lnTo>
                      <a:pt x="2" y="1090"/>
                    </a:lnTo>
                    <a:lnTo>
                      <a:pt x="3" y="1090"/>
                    </a:lnTo>
                    <a:lnTo>
                      <a:pt x="4" y="1092"/>
                    </a:lnTo>
                    <a:lnTo>
                      <a:pt x="4" y="1093"/>
                    </a:lnTo>
                    <a:lnTo>
                      <a:pt x="4" y="1094"/>
                    </a:lnTo>
                    <a:lnTo>
                      <a:pt x="3" y="1094"/>
                    </a:lnTo>
                    <a:lnTo>
                      <a:pt x="2" y="1095"/>
                    </a:lnTo>
                    <a:lnTo>
                      <a:pt x="2" y="1094"/>
                    </a:lnTo>
                    <a:lnTo>
                      <a:pt x="0" y="1094"/>
                    </a:lnTo>
                    <a:lnTo>
                      <a:pt x="0" y="1093"/>
                    </a:lnTo>
                    <a:close/>
                    <a:moveTo>
                      <a:pt x="0" y="1074"/>
                    </a:moveTo>
                    <a:lnTo>
                      <a:pt x="0" y="1049"/>
                    </a:lnTo>
                    <a:lnTo>
                      <a:pt x="0" y="1048"/>
                    </a:lnTo>
                    <a:lnTo>
                      <a:pt x="0" y="1047"/>
                    </a:lnTo>
                    <a:lnTo>
                      <a:pt x="2" y="1047"/>
                    </a:lnTo>
                    <a:lnTo>
                      <a:pt x="3" y="1047"/>
                    </a:lnTo>
                    <a:lnTo>
                      <a:pt x="4" y="1047"/>
                    </a:lnTo>
                    <a:lnTo>
                      <a:pt x="4" y="1048"/>
                    </a:lnTo>
                    <a:lnTo>
                      <a:pt x="4" y="1049"/>
                    </a:lnTo>
                    <a:lnTo>
                      <a:pt x="4" y="1074"/>
                    </a:lnTo>
                    <a:lnTo>
                      <a:pt x="4" y="1075"/>
                    </a:lnTo>
                    <a:lnTo>
                      <a:pt x="3" y="1075"/>
                    </a:lnTo>
                    <a:lnTo>
                      <a:pt x="2" y="1077"/>
                    </a:lnTo>
                    <a:lnTo>
                      <a:pt x="2" y="1075"/>
                    </a:lnTo>
                    <a:lnTo>
                      <a:pt x="0" y="1075"/>
                    </a:lnTo>
                    <a:lnTo>
                      <a:pt x="0" y="1074"/>
                    </a:lnTo>
                    <a:close/>
                    <a:moveTo>
                      <a:pt x="0" y="1031"/>
                    </a:moveTo>
                    <a:lnTo>
                      <a:pt x="0" y="1031"/>
                    </a:lnTo>
                    <a:lnTo>
                      <a:pt x="0" y="1030"/>
                    </a:lnTo>
                    <a:lnTo>
                      <a:pt x="0" y="1029"/>
                    </a:lnTo>
                    <a:lnTo>
                      <a:pt x="2" y="1029"/>
                    </a:lnTo>
                    <a:lnTo>
                      <a:pt x="3" y="1029"/>
                    </a:lnTo>
                    <a:lnTo>
                      <a:pt x="4" y="1029"/>
                    </a:lnTo>
                    <a:lnTo>
                      <a:pt x="4" y="1030"/>
                    </a:lnTo>
                    <a:lnTo>
                      <a:pt x="4" y="1031"/>
                    </a:lnTo>
                    <a:lnTo>
                      <a:pt x="4" y="1032"/>
                    </a:lnTo>
                    <a:lnTo>
                      <a:pt x="3" y="1032"/>
                    </a:lnTo>
                    <a:lnTo>
                      <a:pt x="2" y="1032"/>
                    </a:lnTo>
                    <a:lnTo>
                      <a:pt x="0" y="1032"/>
                    </a:lnTo>
                    <a:lnTo>
                      <a:pt x="0" y="1031"/>
                    </a:lnTo>
                    <a:close/>
                    <a:moveTo>
                      <a:pt x="0" y="1013"/>
                    </a:moveTo>
                    <a:lnTo>
                      <a:pt x="0" y="986"/>
                    </a:lnTo>
                    <a:lnTo>
                      <a:pt x="0" y="985"/>
                    </a:lnTo>
                    <a:lnTo>
                      <a:pt x="2" y="985"/>
                    </a:lnTo>
                    <a:lnTo>
                      <a:pt x="4" y="985"/>
                    </a:lnTo>
                    <a:lnTo>
                      <a:pt x="4" y="986"/>
                    </a:lnTo>
                    <a:lnTo>
                      <a:pt x="4" y="1013"/>
                    </a:lnTo>
                    <a:lnTo>
                      <a:pt x="4" y="1014"/>
                    </a:lnTo>
                    <a:lnTo>
                      <a:pt x="3" y="1014"/>
                    </a:lnTo>
                    <a:lnTo>
                      <a:pt x="2" y="1014"/>
                    </a:lnTo>
                    <a:lnTo>
                      <a:pt x="0" y="1014"/>
                    </a:lnTo>
                    <a:lnTo>
                      <a:pt x="0" y="1013"/>
                    </a:lnTo>
                    <a:close/>
                    <a:moveTo>
                      <a:pt x="0" y="968"/>
                    </a:moveTo>
                    <a:lnTo>
                      <a:pt x="0" y="968"/>
                    </a:lnTo>
                    <a:lnTo>
                      <a:pt x="0" y="967"/>
                    </a:lnTo>
                    <a:lnTo>
                      <a:pt x="2" y="967"/>
                    </a:lnTo>
                    <a:lnTo>
                      <a:pt x="4" y="967"/>
                    </a:lnTo>
                    <a:lnTo>
                      <a:pt x="4" y="968"/>
                    </a:lnTo>
                    <a:lnTo>
                      <a:pt x="4" y="969"/>
                    </a:lnTo>
                    <a:lnTo>
                      <a:pt x="2" y="970"/>
                    </a:lnTo>
                    <a:lnTo>
                      <a:pt x="0" y="969"/>
                    </a:lnTo>
                    <a:lnTo>
                      <a:pt x="0" y="968"/>
                    </a:lnTo>
                    <a:close/>
                    <a:moveTo>
                      <a:pt x="0" y="950"/>
                    </a:moveTo>
                    <a:lnTo>
                      <a:pt x="0" y="925"/>
                    </a:lnTo>
                    <a:lnTo>
                      <a:pt x="0" y="923"/>
                    </a:lnTo>
                    <a:lnTo>
                      <a:pt x="0" y="922"/>
                    </a:lnTo>
                    <a:lnTo>
                      <a:pt x="2" y="922"/>
                    </a:lnTo>
                    <a:lnTo>
                      <a:pt x="3" y="922"/>
                    </a:lnTo>
                    <a:lnTo>
                      <a:pt x="4" y="922"/>
                    </a:lnTo>
                    <a:lnTo>
                      <a:pt x="4" y="923"/>
                    </a:lnTo>
                    <a:lnTo>
                      <a:pt x="4" y="925"/>
                    </a:lnTo>
                    <a:lnTo>
                      <a:pt x="4" y="950"/>
                    </a:lnTo>
                    <a:lnTo>
                      <a:pt x="4" y="951"/>
                    </a:lnTo>
                    <a:lnTo>
                      <a:pt x="2" y="952"/>
                    </a:lnTo>
                    <a:lnTo>
                      <a:pt x="0" y="951"/>
                    </a:lnTo>
                    <a:lnTo>
                      <a:pt x="0" y="950"/>
                    </a:lnTo>
                    <a:close/>
                    <a:moveTo>
                      <a:pt x="0" y="906"/>
                    </a:moveTo>
                    <a:lnTo>
                      <a:pt x="0" y="906"/>
                    </a:lnTo>
                    <a:lnTo>
                      <a:pt x="0" y="905"/>
                    </a:lnTo>
                    <a:lnTo>
                      <a:pt x="0" y="904"/>
                    </a:lnTo>
                    <a:lnTo>
                      <a:pt x="2" y="904"/>
                    </a:lnTo>
                    <a:lnTo>
                      <a:pt x="3" y="904"/>
                    </a:lnTo>
                    <a:lnTo>
                      <a:pt x="4" y="904"/>
                    </a:lnTo>
                    <a:lnTo>
                      <a:pt x="4" y="905"/>
                    </a:lnTo>
                    <a:lnTo>
                      <a:pt x="4" y="906"/>
                    </a:lnTo>
                    <a:lnTo>
                      <a:pt x="4" y="907"/>
                    </a:lnTo>
                    <a:lnTo>
                      <a:pt x="3" y="907"/>
                    </a:lnTo>
                    <a:lnTo>
                      <a:pt x="2" y="907"/>
                    </a:lnTo>
                    <a:lnTo>
                      <a:pt x="0" y="907"/>
                    </a:lnTo>
                    <a:lnTo>
                      <a:pt x="0" y="906"/>
                    </a:lnTo>
                    <a:close/>
                    <a:moveTo>
                      <a:pt x="0" y="888"/>
                    </a:moveTo>
                    <a:lnTo>
                      <a:pt x="0" y="862"/>
                    </a:lnTo>
                    <a:lnTo>
                      <a:pt x="0" y="861"/>
                    </a:lnTo>
                    <a:lnTo>
                      <a:pt x="2" y="861"/>
                    </a:lnTo>
                    <a:lnTo>
                      <a:pt x="3" y="861"/>
                    </a:lnTo>
                    <a:lnTo>
                      <a:pt x="4" y="861"/>
                    </a:lnTo>
                    <a:lnTo>
                      <a:pt x="4" y="862"/>
                    </a:lnTo>
                    <a:lnTo>
                      <a:pt x="4" y="888"/>
                    </a:lnTo>
                    <a:lnTo>
                      <a:pt x="4" y="889"/>
                    </a:lnTo>
                    <a:lnTo>
                      <a:pt x="3" y="889"/>
                    </a:lnTo>
                    <a:lnTo>
                      <a:pt x="2" y="889"/>
                    </a:lnTo>
                    <a:lnTo>
                      <a:pt x="0" y="889"/>
                    </a:lnTo>
                    <a:lnTo>
                      <a:pt x="0" y="888"/>
                    </a:lnTo>
                    <a:close/>
                    <a:moveTo>
                      <a:pt x="0" y="843"/>
                    </a:moveTo>
                    <a:lnTo>
                      <a:pt x="0" y="843"/>
                    </a:lnTo>
                    <a:lnTo>
                      <a:pt x="0" y="842"/>
                    </a:lnTo>
                    <a:lnTo>
                      <a:pt x="2" y="842"/>
                    </a:lnTo>
                    <a:lnTo>
                      <a:pt x="3" y="842"/>
                    </a:lnTo>
                    <a:lnTo>
                      <a:pt x="4" y="842"/>
                    </a:lnTo>
                    <a:lnTo>
                      <a:pt x="4" y="843"/>
                    </a:lnTo>
                    <a:lnTo>
                      <a:pt x="4" y="845"/>
                    </a:lnTo>
                    <a:lnTo>
                      <a:pt x="3" y="846"/>
                    </a:lnTo>
                    <a:lnTo>
                      <a:pt x="2" y="846"/>
                    </a:lnTo>
                    <a:lnTo>
                      <a:pt x="0" y="845"/>
                    </a:lnTo>
                    <a:lnTo>
                      <a:pt x="0" y="843"/>
                    </a:lnTo>
                    <a:close/>
                    <a:moveTo>
                      <a:pt x="0" y="825"/>
                    </a:moveTo>
                    <a:lnTo>
                      <a:pt x="0" y="800"/>
                    </a:lnTo>
                    <a:lnTo>
                      <a:pt x="0" y="799"/>
                    </a:lnTo>
                    <a:lnTo>
                      <a:pt x="2" y="798"/>
                    </a:lnTo>
                    <a:lnTo>
                      <a:pt x="3" y="798"/>
                    </a:lnTo>
                    <a:lnTo>
                      <a:pt x="4" y="799"/>
                    </a:lnTo>
                    <a:lnTo>
                      <a:pt x="4" y="800"/>
                    </a:lnTo>
                    <a:lnTo>
                      <a:pt x="4" y="825"/>
                    </a:lnTo>
                    <a:lnTo>
                      <a:pt x="4" y="826"/>
                    </a:lnTo>
                    <a:lnTo>
                      <a:pt x="3" y="827"/>
                    </a:lnTo>
                    <a:lnTo>
                      <a:pt x="2" y="827"/>
                    </a:lnTo>
                    <a:lnTo>
                      <a:pt x="0" y="826"/>
                    </a:lnTo>
                    <a:lnTo>
                      <a:pt x="0" y="825"/>
                    </a:lnTo>
                    <a:close/>
                    <a:moveTo>
                      <a:pt x="0" y="782"/>
                    </a:moveTo>
                    <a:lnTo>
                      <a:pt x="0" y="782"/>
                    </a:lnTo>
                    <a:lnTo>
                      <a:pt x="0" y="781"/>
                    </a:lnTo>
                    <a:lnTo>
                      <a:pt x="2" y="779"/>
                    </a:lnTo>
                    <a:lnTo>
                      <a:pt x="3" y="779"/>
                    </a:lnTo>
                    <a:lnTo>
                      <a:pt x="4" y="781"/>
                    </a:lnTo>
                    <a:lnTo>
                      <a:pt x="4" y="782"/>
                    </a:lnTo>
                    <a:lnTo>
                      <a:pt x="4" y="783"/>
                    </a:lnTo>
                    <a:lnTo>
                      <a:pt x="3" y="783"/>
                    </a:lnTo>
                    <a:lnTo>
                      <a:pt x="2" y="784"/>
                    </a:lnTo>
                    <a:lnTo>
                      <a:pt x="2" y="783"/>
                    </a:lnTo>
                    <a:lnTo>
                      <a:pt x="0" y="783"/>
                    </a:lnTo>
                    <a:lnTo>
                      <a:pt x="0" y="782"/>
                    </a:lnTo>
                    <a:close/>
                    <a:moveTo>
                      <a:pt x="0" y="763"/>
                    </a:moveTo>
                    <a:lnTo>
                      <a:pt x="0" y="738"/>
                    </a:lnTo>
                    <a:lnTo>
                      <a:pt x="0" y="737"/>
                    </a:lnTo>
                    <a:lnTo>
                      <a:pt x="0" y="736"/>
                    </a:lnTo>
                    <a:lnTo>
                      <a:pt x="2" y="736"/>
                    </a:lnTo>
                    <a:lnTo>
                      <a:pt x="3" y="736"/>
                    </a:lnTo>
                    <a:lnTo>
                      <a:pt x="4" y="736"/>
                    </a:lnTo>
                    <a:lnTo>
                      <a:pt x="4" y="737"/>
                    </a:lnTo>
                    <a:lnTo>
                      <a:pt x="4" y="738"/>
                    </a:lnTo>
                    <a:lnTo>
                      <a:pt x="4" y="763"/>
                    </a:lnTo>
                    <a:lnTo>
                      <a:pt x="4" y="765"/>
                    </a:lnTo>
                    <a:lnTo>
                      <a:pt x="3" y="765"/>
                    </a:lnTo>
                    <a:lnTo>
                      <a:pt x="2" y="766"/>
                    </a:lnTo>
                    <a:lnTo>
                      <a:pt x="2" y="765"/>
                    </a:lnTo>
                    <a:lnTo>
                      <a:pt x="0" y="765"/>
                    </a:lnTo>
                    <a:lnTo>
                      <a:pt x="0" y="763"/>
                    </a:lnTo>
                    <a:close/>
                    <a:moveTo>
                      <a:pt x="0" y="720"/>
                    </a:moveTo>
                    <a:lnTo>
                      <a:pt x="0" y="720"/>
                    </a:lnTo>
                    <a:lnTo>
                      <a:pt x="0" y="719"/>
                    </a:lnTo>
                    <a:lnTo>
                      <a:pt x="0" y="718"/>
                    </a:lnTo>
                    <a:lnTo>
                      <a:pt x="2" y="718"/>
                    </a:lnTo>
                    <a:lnTo>
                      <a:pt x="3" y="718"/>
                    </a:lnTo>
                    <a:lnTo>
                      <a:pt x="4" y="718"/>
                    </a:lnTo>
                    <a:lnTo>
                      <a:pt x="4" y="719"/>
                    </a:lnTo>
                    <a:lnTo>
                      <a:pt x="4" y="720"/>
                    </a:lnTo>
                    <a:lnTo>
                      <a:pt x="4" y="721"/>
                    </a:lnTo>
                    <a:lnTo>
                      <a:pt x="3" y="721"/>
                    </a:lnTo>
                    <a:lnTo>
                      <a:pt x="2" y="721"/>
                    </a:lnTo>
                    <a:lnTo>
                      <a:pt x="0" y="721"/>
                    </a:lnTo>
                    <a:lnTo>
                      <a:pt x="0" y="720"/>
                    </a:lnTo>
                    <a:close/>
                    <a:moveTo>
                      <a:pt x="0" y="702"/>
                    </a:moveTo>
                    <a:lnTo>
                      <a:pt x="0" y="675"/>
                    </a:lnTo>
                    <a:lnTo>
                      <a:pt x="0" y="674"/>
                    </a:lnTo>
                    <a:lnTo>
                      <a:pt x="2" y="674"/>
                    </a:lnTo>
                    <a:lnTo>
                      <a:pt x="4" y="674"/>
                    </a:lnTo>
                    <a:lnTo>
                      <a:pt x="4" y="675"/>
                    </a:lnTo>
                    <a:lnTo>
                      <a:pt x="4" y="702"/>
                    </a:lnTo>
                    <a:lnTo>
                      <a:pt x="4" y="703"/>
                    </a:lnTo>
                    <a:lnTo>
                      <a:pt x="3" y="703"/>
                    </a:lnTo>
                    <a:lnTo>
                      <a:pt x="2" y="703"/>
                    </a:lnTo>
                    <a:lnTo>
                      <a:pt x="0" y="703"/>
                    </a:lnTo>
                    <a:lnTo>
                      <a:pt x="0" y="702"/>
                    </a:lnTo>
                    <a:close/>
                    <a:moveTo>
                      <a:pt x="0" y="657"/>
                    </a:moveTo>
                    <a:lnTo>
                      <a:pt x="0" y="657"/>
                    </a:lnTo>
                    <a:lnTo>
                      <a:pt x="0" y="656"/>
                    </a:lnTo>
                    <a:lnTo>
                      <a:pt x="2" y="656"/>
                    </a:lnTo>
                    <a:lnTo>
                      <a:pt x="4" y="656"/>
                    </a:lnTo>
                    <a:lnTo>
                      <a:pt x="4" y="657"/>
                    </a:lnTo>
                    <a:lnTo>
                      <a:pt x="4" y="658"/>
                    </a:lnTo>
                    <a:lnTo>
                      <a:pt x="3" y="658"/>
                    </a:lnTo>
                    <a:lnTo>
                      <a:pt x="2" y="659"/>
                    </a:lnTo>
                    <a:lnTo>
                      <a:pt x="2" y="658"/>
                    </a:lnTo>
                    <a:lnTo>
                      <a:pt x="0" y="658"/>
                    </a:lnTo>
                    <a:lnTo>
                      <a:pt x="0" y="657"/>
                    </a:lnTo>
                    <a:close/>
                    <a:moveTo>
                      <a:pt x="0" y="639"/>
                    </a:moveTo>
                    <a:lnTo>
                      <a:pt x="0" y="614"/>
                    </a:lnTo>
                    <a:lnTo>
                      <a:pt x="0" y="612"/>
                    </a:lnTo>
                    <a:lnTo>
                      <a:pt x="0" y="611"/>
                    </a:lnTo>
                    <a:lnTo>
                      <a:pt x="2" y="611"/>
                    </a:lnTo>
                    <a:lnTo>
                      <a:pt x="3" y="611"/>
                    </a:lnTo>
                    <a:lnTo>
                      <a:pt x="4" y="611"/>
                    </a:lnTo>
                    <a:lnTo>
                      <a:pt x="4" y="612"/>
                    </a:lnTo>
                    <a:lnTo>
                      <a:pt x="4" y="614"/>
                    </a:lnTo>
                    <a:lnTo>
                      <a:pt x="4" y="639"/>
                    </a:lnTo>
                    <a:lnTo>
                      <a:pt x="4" y="640"/>
                    </a:lnTo>
                    <a:lnTo>
                      <a:pt x="3" y="640"/>
                    </a:lnTo>
                    <a:lnTo>
                      <a:pt x="2" y="641"/>
                    </a:lnTo>
                    <a:lnTo>
                      <a:pt x="2" y="640"/>
                    </a:lnTo>
                    <a:lnTo>
                      <a:pt x="0" y="640"/>
                    </a:lnTo>
                    <a:lnTo>
                      <a:pt x="0" y="639"/>
                    </a:lnTo>
                    <a:close/>
                    <a:moveTo>
                      <a:pt x="0" y="595"/>
                    </a:moveTo>
                    <a:lnTo>
                      <a:pt x="0" y="595"/>
                    </a:lnTo>
                    <a:lnTo>
                      <a:pt x="0" y="594"/>
                    </a:lnTo>
                    <a:lnTo>
                      <a:pt x="0" y="593"/>
                    </a:lnTo>
                    <a:lnTo>
                      <a:pt x="2" y="593"/>
                    </a:lnTo>
                    <a:lnTo>
                      <a:pt x="3" y="593"/>
                    </a:lnTo>
                    <a:lnTo>
                      <a:pt x="4" y="593"/>
                    </a:lnTo>
                    <a:lnTo>
                      <a:pt x="4" y="594"/>
                    </a:lnTo>
                    <a:lnTo>
                      <a:pt x="4" y="595"/>
                    </a:lnTo>
                    <a:lnTo>
                      <a:pt x="4" y="596"/>
                    </a:lnTo>
                    <a:lnTo>
                      <a:pt x="3" y="596"/>
                    </a:lnTo>
                    <a:lnTo>
                      <a:pt x="2" y="596"/>
                    </a:lnTo>
                    <a:lnTo>
                      <a:pt x="0" y="596"/>
                    </a:lnTo>
                    <a:lnTo>
                      <a:pt x="0" y="595"/>
                    </a:lnTo>
                    <a:close/>
                    <a:moveTo>
                      <a:pt x="0" y="577"/>
                    </a:moveTo>
                    <a:lnTo>
                      <a:pt x="0" y="551"/>
                    </a:lnTo>
                    <a:lnTo>
                      <a:pt x="0" y="550"/>
                    </a:lnTo>
                    <a:lnTo>
                      <a:pt x="2" y="550"/>
                    </a:lnTo>
                    <a:lnTo>
                      <a:pt x="3" y="550"/>
                    </a:lnTo>
                    <a:lnTo>
                      <a:pt x="4" y="550"/>
                    </a:lnTo>
                    <a:lnTo>
                      <a:pt x="4" y="551"/>
                    </a:lnTo>
                    <a:lnTo>
                      <a:pt x="4" y="577"/>
                    </a:lnTo>
                    <a:lnTo>
                      <a:pt x="4" y="578"/>
                    </a:lnTo>
                    <a:lnTo>
                      <a:pt x="3" y="578"/>
                    </a:lnTo>
                    <a:lnTo>
                      <a:pt x="2" y="578"/>
                    </a:lnTo>
                    <a:lnTo>
                      <a:pt x="0" y="578"/>
                    </a:lnTo>
                    <a:lnTo>
                      <a:pt x="0" y="577"/>
                    </a:lnTo>
                    <a:close/>
                    <a:moveTo>
                      <a:pt x="0" y="532"/>
                    </a:moveTo>
                    <a:lnTo>
                      <a:pt x="0" y="532"/>
                    </a:lnTo>
                    <a:lnTo>
                      <a:pt x="0" y="531"/>
                    </a:lnTo>
                    <a:lnTo>
                      <a:pt x="2" y="531"/>
                    </a:lnTo>
                    <a:lnTo>
                      <a:pt x="3" y="531"/>
                    </a:lnTo>
                    <a:lnTo>
                      <a:pt x="4" y="531"/>
                    </a:lnTo>
                    <a:lnTo>
                      <a:pt x="4" y="532"/>
                    </a:lnTo>
                    <a:lnTo>
                      <a:pt x="4" y="534"/>
                    </a:lnTo>
                    <a:lnTo>
                      <a:pt x="3" y="535"/>
                    </a:lnTo>
                    <a:lnTo>
                      <a:pt x="2" y="535"/>
                    </a:lnTo>
                    <a:lnTo>
                      <a:pt x="0" y="534"/>
                    </a:lnTo>
                    <a:lnTo>
                      <a:pt x="0" y="532"/>
                    </a:lnTo>
                    <a:close/>
                    <a:moveTo>
                      <a:pt x="0" y="514"/>
                    </a:moveTo>
                    <a:lnTo>
                      <a:pt x="0" y="489"/>
                    </a:lnTo>
                    <a:lnTo>
                      <a:pt x="0" y="488"/>
                    </a:lnTo>
                    <a:lnTo>
                      <a:pt x="2" y="487"/>
                    </a:lnTo>
                    <a:lnTo>
                      <a:pt x="3" y="487"/>
                    </a:lnTo>
                    <a:lnTo>
                      <a:pt x="4" y="488"/>
                    </a:lnTo>
                    <a:lnTo>
                      <a:pt x="4" y="489"/>
                    </a:lnTo>
                    <a:lnTo>
                      <a:pt x="4" y="514"/>
                    </a:lnTo>
                    <a:lnTo>
                      <a:pt x="4" y="515"/>
                    </a:lnTo>
                    <a:lnTo>
                      <a:pt x="3" y="516"/>
                    </a:lnTo>
                    <a:lnTo>
                      <a:pt x="2" y="516"/>
                    </a:lnTo>
                    <a:lnTo>
                      <a:pt x="0" y="515"/>
                    </a:lnTo>
                    <a:lnTo>
                      <a:pt x="0" y="514"/>
                    </a:lnTo>
                    <a:close/>
                    <a:moveTo>
                      <a:pt x="0" y="471"/>
                    </a:moveTo>
                    <a:lnTo>
                      <a:pt x="0" y="471"/>
                    </a:lnTo>
                    <a:lnTo>
                      <a:pt x="0" y="470"/>
                    </a:lnTo>
                    <a:lnTo>
                      <a:pt x="2" y="468"/>
                    </a:lnTo>
                    <a:lnTo>
                      <a:pt x="3" y="468"/>
                    </a:lnTo>
                    <a:lnTo>
                      <a:pt x="4" y="470"/>
                    </a:lnTo>
                    <a:lnTo>
                      <a:pt x="4" y="471"/>
                    </a:lnTo>
                    <a:lnTo>
                      <a:pt x="4" y="472"/>
                    </a:lnTo>
                    <a:lnTo>
                      <a:pt x="3" y="472"/>
                    </a:lnTo>
                    <a:lnTo>
                      <a:pt x="2" y="473"/>
                    </a:lnTo>
                    <a:lnTo>
                      <a:pt x="2" y="472"/>
                    </a:lnTo>
                    <a:lnTo>
                      <a:pt x="0" y="472"/>
                    </a:lnTo>
                    <a:lnTo>
                      <a:pt x="0" y="471"/>
                    </a:lnTo>
                    <a:close/>
                    <a:moveTo>
                      <a:pt x="0" y="452"/>
                    </a:moveTo>
                    <a:lnTo>
                      <a:pt x="0" y="426"/>
                    </a:lnTo>
                    <a:lnTo>
                      <a:pt x="0" y="425"/>
                    </a:lnTo>
                    <a:lnTo>
                      <a:pt x="2" y="425"/>
                    </a:lnTo>
                    <a:lnTo>
                      <a:pt x="3" y="425"/>
                    </a:lnTo>
                    <a:lnTo>
                      <a:pt x="4" y="425"/>
                    </a:lnTo>
                    <a:lnTo>
                      <a:pt x="4" y="426"/>
                    </a:lnTo>
                    <a:lnTo>
                      <a:pt x="4" y="452"/>
                    </a:lnTo>
                    <a:lnTo>
                      <a:pt x="4" y="454"/>
                    </a:lnTo>
                    <a:lnTo>
                      <a:pt x="2" y="454"/>
                    </a:lnTo>
                    <a:lnTo>
                      <a:pt x="0" y="454"/>
                    </a:lnTo>
                    <a:lnTo>
                      <a:pt x="0" y="452"/>
                    </a:lnTo>
                    <a:close/>
                    <a:moveTo>
                      <a:pt x="0" y="408"/>
                    </a:moveTo>
                    <a:lnTo>
                      <a:pt x="0" y="408"/>
                    </a:lnTo>
                    <a:lnTo>
                      <a:pt x="0" y="407"/>
                    </a:lnTo>
                    <a:lnTo>
                      <a:pt x="2" y="407"/>
                    </a:lnTo>
                    <a:lnTo>
                      <a:pt x="3" y="407"/>
                    </a:lnTo>
                    <a:lnTo>
                      <a:pt x="4" y="407"/>
                    </a:lnTo>
                    <a:lnTo>
                      <a:pt x="4" y="408"/>
                    </a:lnTo>
                    <a:lnTo>
                      <a:pt x="4" y="409"/>
                    </a:lnTo>
                    <a:lnTo>
                      <a:pt x="4" y="410"/>
                    </a:lnTo>
                    <a:lnTo>
                      <a:pt x="3" y="410"/>
                    </a:lnTo>
                    <a:lnTo>
                      <a:pt x="2" y="410"/>
                    </a:lnTo>
                    <a:lnTo>
                      <a:pt x="0" y="410"/>
                    </a:lnTo>
                    <a:lnTo>
                      <a:pt x="0" y="409"/>
                    </a:lnTo>
                    <a:lnTo>
                      <a:pt x="0" y="408"/>
                    </a:lnTo>
                    <a:close/>
                    <a:moveTo>
                      <a:pt x="0" y="389"/>
                    </a:moveTo>
                    <a:lnTo>
                      <a:pt x="0" y="364"/>
                    </a:lnTo>
                    <a:lnTo>
                      <a:pt x="0" y="363"/>
                    </a:lnTo>
                    <a:lnTo>
                      <a:pt x="2" y="362"/>
                    </a:lnTo>
                    <a:lnTo>
                      <a:pt x="3" y="362"/>
                    </a:lnTo>
                    <a:lnTo>
                      <a:pt x="4" y="363"/>
                    </a:lnTo>
                    <a:lnTo>
                      <a:pt x="4" y="364"/>
                    </a:lnTo>
                    <a:lnTo>
                      <a:pt x="4" y="389"/>
                    </a:lnTo>
                    <a:lnTo>
                      <a:pt x="4" y="391"/>
                    </a:lnTo>
                    <a:lnTo>
                      <a:pt x="4" y="392"/>
                    </a:lnTo>
                    <a:lnTo>
                      <a:pt x="3" y="392"/>
                    </a:lnTo>
                    <a:lnTo>
                      <a:pt x="2" y="392"/>
                    </a:lnTo>
                    <a:lnTo>
                      <a:pt x="0" y="392"/>
                    </a:lnTo>
                    <a:lnTo>
                      <a:pt x="0" y="391"/>
                    </a:lnTo>
                    <a:lnTo>
                      <a:pt x="0" y="389"/>
                    </a:lnTo>
                    <a:close/>
                    <a:moveTo>
                      <a:pt x="0" y="346"/>
                    </a:moveTo>
                    <a:lnTo>
                      <a:pt x="0" y="346"/>
                    </a:lnTo>
                    <a:lnTo>
                      <a:pt x="0" y="345"/>
                    </a:lnTo>
                    <a:lnTo>
                      <a:pt x="2" y="344"/>
                    </a:lnTo>
                    <a:lnTo>
                      <a:pt x="3" y="344"/>
                    </a:lnTo>
                    <a:lnTo>
                      <a:pt x="4" y="345"/>
                    </a:lnTo>
                    <a:lnTo>
                      <a:pt x="4" y="346"/>
                    </a:lnTo>
                    <a:lnTo>
                      <a:pt x="4" y="347"/>
                    </a:lnTo>
                    <a:lnTo>
                      <a:pt x="3" y="347"/>
                    </a:lnTo>
                    <a:lnTo>
                      <a:pt x="2" y="348"/>
                    </a:lnTo>
                    <a:lnTo>
                      <a:pt x="2" y="347"/>
                    </a:lnTo>
                    <a:lnTo>
                      <a:pt x="0" y="347"/>
                    </a:lnTo>
                    <a:lnTo>
                      <a:pt x="0" y="346"/>
                    </a:lnTo>
                    <a:close/>
                    <a:moveTo>
                      <a:pt x="0" y="328"/>
                    </a:moveTo>
                    <a:lnTo>
                      <a:pt x="0" y="303"/>
                    </a:lnTo>
                    <a:lnTo>
                      <a:pt x="0" y="301"/>
                    </a:lnTo>
                    <a:lnTo>
                      <a:pt x="0" y="300"/>
                    </a:lnTo>
                    <a:lnTo>
                      <a:pt x="2" y="300"/>
                    </a:lnTo>
                    <a:lnTo>
                      <a:pt x="3" y="300"/>
                    </a:lnTo>
                    <a:lnTo>
                      <a:pt x="4" y="300"/>
                    </a:lnTo>
                    <a:lnTo>
                      <a:pt x="4" y="301"/>
                    </a:lnTo>
                    <a:lnTo>
                      <a:pt x="4" y="303"/>
                    </a:lnTo>
                    <a:lnTo>
                      <a:pt x="4" y="328"/>
                    </a:lnTo>
                    <a:lnTo>
                      <a:pt x="4" y="329"/>
                    </a:lnTo>
                    <a:lnTo>
                      <a:pt x="3" y="329"/>
                    </a:lnTo>
                    <a:lnTo>
                      <a:pt x="2" y="330"/>
                    </a:lnTo>
                    <a:lnTo>
                      <a:pt x="2" y="329"/>
                    </a:lnTo>
                    <a:lnTo>
                      <a:pt x="0" y="329"/>
                    </a:lnTo>
                    <a:lnTo>
                      <a:pt x="0" y="328"/>
                    </a:lnTo>
                    <a:close/>
                    <a:moveTo>
                      <a:pt x="0" y="284"/>
                    </a:moveTo>
                    <a:lnTo>
                      <a:pt x="0" y="284"/>
                    </a:lnTo>
                    <a:lnTo>
                      <a:pt x="0" y="283"/>
                    </a:lnTo>
                    <a:lnTo>
                      <a:pt x="0" y="282"/>
                    </a:lnTo>
                    <a:lnTo>
                      <a:pt x="2" y="282"/>
                    </a:lnTo>
                    <a:lnTo>
                      <a:pt x="3" y="282"/>
                    </a:lnTo>
                    <a:lnTo>
                      <a:pt x="4" y="282"/>
                    </a:lnTo>
                    <a:lnTo>
                      <a:pt x="4" y="283"/>
                    </a:lnTo>
                    <a:lnTo>
                      <a:pt x="4" y="284"/>
                    </a:lnTo>
                    <a:lnTo>
                      <a:pt x="4" y="285"/>
                    </a:lnTo>
                    <a:lnTo>
                      <a:pt x="3" y="285"/>
                    </a:lnTo>
                    <a:lnTo>
                      <a:pt x="2" y="285"/>
                    </a:lnTo>
                    <a:lnTo>
                      <a:pt x="0" y="285"/>
                    </a:lnTo>
                    <a:lnTo>
                      <a:pt x="0" y="284"/>
                    </a:lnTo>
                    <a:close/>
                    <a:moveTo>
                      <a:pt x="0" y="266"/>
                    </a:moveTo>
                    <a:lnTo>
                      <a:pt x="0" y="240"/>
                    </a:lnTo>
                    <a:lnTo>
                      <a:pt x="0" y="239"/>
                    </a:lnTo>
                    <a:lnTo>
                      <a:pt x="2" y="239"/>
                    </a:lnTo>
                    <a:lnTo>
                      <a:pt x="3" y="239"/>
                    </a:lnTo>
                    <a:lnTo>
                      <a:pt x="4" y="239"/>
                    </a:lnTo>
                    <a:lnTo>
                      <a:pt x="4" y="240"/>
                    </a:lnTo>
                    <a:lnTo>
                      <a:pt x="4" y="266"/>
                    </a:lnTo>
                    <a:lnTo>
                      <a:pt x="4" y="267"/>
                    </a:lnTo>
                    <a:lnTo>
                      <a:pt x="3" y="267"/>
                    </a:lnTo>
                    <a:lnTo>
                      <a:pt x="2" y="267"/>
                    </a:lnTo>
                    <a:lnTo>
                      <a:pt x="0" y="267"/>
                    </a:lnTo>
                    <a:lnTo>
                      <a:pt x="0" y="266"/>
                    </a:lnTo>
                    <a:close/>
                    <a:moveTo>
                      <a:pt x="0" y="221"/>
                    </a:moveTo>
                    <a:lnTo>
                      <a:pt x="0" y="221"/>
                    </a:lnTo>
                    <a:lnTo>
                      <a:pt x="0" y="220"/>
                    </a:lnTo>
                    <a:lnTo>
                      <a:pt x="2" y="220"/>
                    </a:lnTo>
                    <a:lnTo>
                      <a:pt x="3" y="220"/>
                    </a:lnTo>
                    <a:lnTo>
                      <a:pt x="4" y="220"/>
                    </a:lnTo>
                    <a:lnTo>
                      <a:pt x="4" y="221"/>
                    </a:lnTo>
                    <a:lnTo>
                      <a:pt x="4" y="223"/>
                    </a:lnTo>
                    <a:lnTo>
                      <a:pt x="3" y="224"/>
                    </a:lnTo>
                    <a:lnTo>
                      <a:pt x="2" y="224"/>
                    </a:lnTo>
                    <a:lnTo>
                      <a:pt x="0" y="223"/>
                    </a:lnTo>
                    <a:lnTo>
                      <a:pt x="0" y="221"/>
                    </a:lnTo>
                    <a:close/>
                    <a:moveTo>
                      <a:pt x="0" y="203"/>
                    </a:moveTo>
                    <a:lnTo>
                      <a:pt x="0" y="178"/>
                    </a:lnTo>
                    <a:lnTo>
                      <a:pt x="0" y="177"/>
                    </a:lnTo>
                    <a:lnTo>
                      <a:pt x="2" y="176"/>
                    </a:lnTo>
                    <a:lnTo>
                      <a:pt x="3" y="176"/>
                    </a:lnTo>
                    <a:lnTo>
                      <a:pt x="4" y="177"/>
                    </a:lnTo>
                    <a:lnTo>
                      <a:pt x="4" y="178"/>
                    </a:lnTo>
                    <a:lnTo>
                      <a:pt x="4" y="203"/>
                    </a:lnTo>
                    <a:lnTo>
                      <a:pt x="4" y="204"/>
                    </a:lnTo>
                    <a:lnTo>
                      <a:pt x="3" y="205"/>
                    </a:lnTo>
                    <a:lnTo>
                      <a:pt x="2" y="205"/>
                    </a:lnTo>
                    <a:lnTo>
                      <a:pt x="0" y="204"/>
                    </a:lnTo>
                    <a:lnTo>
                      <a:pt x="0" y="203"/>
                    </a:lnTo>
                    <a:close/>
                    <a:moveTo>
                      <a:pt x="0" y="160"/>
                    </a:moveTo>
                    <a:lnTo>
                      <a:pt x="0" y="160"/>
                    </a:lnTo>
                    <a:lnTo>
                      <a:pt x="0" y="159"/>
                    </a:lnTo>
                    <a:lnTo>
                      <a:pt x="2" y="157"/>
                    </a:lnTo>
                    <a:lnTo>
                      <a:pt x="4" y="159"/>
                    </a:lnTo>
                    <a:lnTo>
                      <a:pt x="4" y="160"/>
                    </a:lnTo>
                    <a:lnTo>
                      <a:pt x="4" y="161"/>
                    </a:lnTo>
                    <a:lnTo>
                      <a:pt x="2" y="161"/>
                    </a:lnTo>
                    <a:lnTo>
                      <a:pt x="0" y="161"/>
                    </a:lnTo>
                    <a:lnTo>
                      <a:pt x="0" y="160"/>
                    </a:lnTo>
                    <a:close/>
                    <a:moveTo>
                      <a:pt x="0" y="141"/>
                    </a:moveTo>
                    <a:lnTo>
                      <a:pt x="0" y="115"/>
                    </a:lnTo>
                    <a:lnTo>
                      <a:pt x="0" y="114"/>
                    </a:lnTo>
                    <a:lnTo>
                      <a:pt x="2" y="114"/>
                    </a:lnTo>
                    <a:lnTo>
                      <a:pt x="3" y="114"/>
                    </a:lnTo>
                    <a:lnTo>
                      <a:pt x="4" y="114"/>
                    </a:lnTo>
                    <a:lnTo>
                      <a:pt x="4" y="115"/>
                    </a:lnTo>
                    <a:lnTo>
                      <a:pt x="4" y="141"/>
                    </a:lnTo>
                    <a:lnTo>
                      <a:pt x="4" y="143"/>
                    </a:lnTo>
                    <a:lnTo>
                      <a:pt x="2" y="143"/>
                    </a:lnTo>
                    <a:lnTo>
                      <a:pt x="0" y="143"/>
                    </a:lnTo>
                    <a:lnTo>
                      <a:pt x="0" y="141"/>
                    </a:lnTo>
                    <a:close/>
                    <a:moveTo>
                      <a:pt x="0" y="97"/>
                    </a:moveTo>
                    <a:lnTo>
                      <a:pt x="0" y="97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3" y="96"/>
                    </a:lnTo>
                    <a:lnTo>
                      <a:pt x="4" y="96"/>
                    </a:lnTo>
                    <a:lnTo>
                      <a:pt x="4" y="97"/>
                    </a:lnTo>
                    <a:lnTo>
                      <a:pt x="4" y="98"/>
                    </a:lnTo>
                    <a:lnTo>
                      <a:pt x="4" y="99"/>
                    </a:lnTo>
                    <a:lnTo>
                      <a:pt x="3" y="99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close/>
                    <a:moveTo>
                      <a:pt x="0" y="78"/>
                    </a:moveTo>
                    <a:lnTo>
                      <a:pt x="0" y="53"/>
                    </a:lnTo>
                    <a:lnTo>
                      <a:pt x="0" y="52"/>
                    </a:lnTo>
                    <a:lnTo>
                      <a:pt x="2" y="51"/>
                    </a:lnTo>
                    <a:lnTo>
                      <a:pt x="3" y="51"/>
                    </a:lnTo>
                    <a:lnTo>
                      <a:pt x="4" y="52"/>
                    </a:lnTo>
                    <a:lnTo>
                      <a:pt x="4" y="53"/>
                    </a:lnTo>
                    <a:lnTo>
                      <a:pt x="4" y="78"/>
                    </a:lnTo>
                    <a:lnTo>
                      <a:pt x="4" y="80"/>
                    </a:lnTo>
                    <a:lnTo>
                      <a:pt x="4" y="81"/>
                    </a:lnTo>
                    <a:lnTo>
                      <a:pt x="3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80"/>
                    </a:lnTo>
                    <a:lnTo>
                      <a:pt x="0" y="78"/>
                    </a:lnTo>
                    <a:close/>
                    <a:moveTo>
                      <a:pt x="0" y="35"/>
                    </a:moveTo>
                    <a:lnTo>
                      <a:pt x="0" y="35"/>
                    </a:lnTo>
                    <a:lnTo>
                      <a:pt x="0" y="34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4" y="36"/>
                    </a:lnTo>
                    <a:lnTo>
                      <a:pt x="3" y="36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35"/>
                    </a:lnTo>
                    <a:close/>
                    <a:moveTo>
                      <a:pt x="0" y="17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98" name="Rectangle 718"/>
              <p:cNvSpPr>
                <a:spLocks noChangeArrowheads="1"/>
              </p:cNvSpPr>
              <p:nvPr/>
            </p:nvSpPr>
            <p:spPr bwMode="auto">
              <a:xfrm>
                <a:off x="1006" y="1096"/>
                <a:ext cx="114" cy="1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9" name="Rectangle 719"/>
              <p:cNvSpPr>
                <a:spLocks noChangeArrowheads="1"/>
              </p:cNvSpPr>
              <p:nvPr/>
            </p:nvSpPr>
            <p:spPr bwMode="auto">
              <a:xfrm>
                <a:off x="1006" y="1096"/>
                <a:ext cx="114" cy="10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" name="Freeform 720"/>
              <p:cNvSpPr>
                <a:spLocks/>
              </p:cNvSpPr>
              <p:nvPr/>
            </p:nvSpPr>
            <p:spPr bwMode="auto">
              <a:xfrm>
                <a:off x="983" y="1096"/>
                <a:ext cx="23" cy="108"/>
              </a:xfrm>
              <a:custGeom>
                <a:avLst/>
                <a:gdLst>
                  <a:gd name="T0" fmla="*/ 0 w 91"/>
                  <a:gd name="T1" fmla="*/ 0 h 325"/>
                  <a:gd name="T2" fmla="*/ 0 w 91"/>
                  <a:gd name="T3" fmla="*/ 0 h 325"/>
                  <a:gd name="T4" fmla="*/ 0 w 91"/>
                  <a:gd name="T5" fmla="*/ 0 h 325"/>
                  <a:gd name="T6" fmla="*/ 0 w 91"/>
                  <a:gd name="T7" fmla="*/ 0 h 325"/>
                  <a:gd name="T8" fmla="*/ 0 w 91"/>
                  <a:gd name="T9" fmla="*/ 0 h 325"/>
                  <a:gd name="T10" fmla="*/ 0 w 91"/>
                  <a:gd name="T11" fmla="*/ 0 h 325"/>
                  <a:gd name="T12" fmla="*/ 0 w 91"/>
                  <a:gd name="T13" fmla="*/ 0 h 325"/>
                  <a:gd name="T14" fmla="*/ 0 w 91"/>
                  <a:gd name="T15" fmla="*/ 0 h 325"/>
                  <a:gd name="T16" fmla="*/ 0 w 91"/>
                  <a:gd name="T17" fmla="*/ 0 h 325"/>
                  <a:gd name="T18" fmla="*/ 0 w 91"/>
                  <a:gd name="T19" fmla="*/ 0 h 325"/>
                  <a:gd name="T20" fmla="*/ 0 w 91"/>
                  <a:gd name="T21" fmla="*/ 0 h 325"/>
                  <a:gd name="T22" fmla="*/ 0 w 91"/>
                  <a:gd name="T23" fmla="*/ 0 h 325"/>
                  <a:gd name="T24" fmla="*/ 0 w 91"/>
                  <a:gd name="T25" fmla="*/ 0 h 325"/>
                  <a:gd name="T26" fmla="*/ 0 w 91"/>
                  <a:gd name="T27" fmla="*/ 0 h 325"/>
                  <a:gd name="T28" fmla="*/ 0 w 91"/>
                  <a:gd name="T29" fmla="*/ 0 h 325"/>
                  <a:gd name="T30" fmla="*/ 0 w 91"/>
                  <a:gd name="T31" fmla="*/ 0 h 325"/>
                  <a:gd name="T32" fmla="*/ 0 w 91"/>
                  <a:gd name="T33" fmla="*/ 0 h 325"/>
                  <a:gd name="T34" fmla="*/ 0 w 91"/>
                  <a:gd name="T35" fmla="*/ 0 h 325"/>
                  <a:gd name="T36" fmla="*/ 0 w 91"/>
                  <a:gd name="T37" fmla="*/ 0 h 325"/>
                  <a:gd name="T38" fmla="*/ 0 w 91"/>
                  <a:gd name="T39" fmla="*/ 0 h 325"/>
                  <a:gd name="T40" fmla="*/ 0 w 91"/>
                  <a:gd name="T41" fmla="*/ 0 h 325"/>
                  <a:gd name="T42" fmla="*/ 0 w 91"/>
                  <a:gd name="T43" fmla="*/ 0 h 325"/>
                  <a:gd name="T44" fmla="*/ 0 w 91"/>
                  <a:gd name="T45" fmla="*/ 0 h 325"/>
                  <a:gd name="T46" fmla="*/ 0 w 91"/>
                  <a:gd name="T47" fmla="*/ 0 h 325"/>
                  <a:gd name="T48" fmla="*/ 0 w 91"/>
                  <a:gd name="T49" fmla="*/ 0 h 325"/>
                  <a:gd name="T50" fmla="*/ 0 w 91"/>
                  <a:gd name="T51" fmla="*/ 0 h 325"/>
                  <a:gd name="T52" fmla="*/ 0 w 91"/>
                  <a:gd name="T53" fmla="*/ 0 h 325"/>
                  <a:gd name="T54" fmla="*/ 0 w 91"/>
                  <a:gd name="T55" fmla="*/ 0 h 325"/>
                  <a:gd name="T56" fmla="*/ 0 w 91"/>
                  <a:gd name="T57" fmla="*/ 0 h 325"/>
                  <a:gd name="T58" fmla="*/ 0 w 91"/>
                  <a:gd name="T59" fmla="*/ 0 h 325"/>
                  <a:gd name="T60" fmla="*/ 0 w 91"/>
                  <a:gd name="T61" fmla="*/ 0 h 325"/>
                  <a:gd name="T62" fmla="*/ 0 w 91"/>
                  <a:gd name="T63" fmla="*/ 0 h 325"/>
                  <a:gd name="T64" fmla="*/ 0 w 91"/>
                  <a:gd name="T65" fmla="*/ 0 h 325"/>
                  <a:gd name="T66" fmla="*/ 0 w 91"/>
                  <a:gd name="T67" fmla="*/ 0 h 325"/>
                  <a:gd name="T68" fmla="*/ 0 w 91"/>
                  <a:gd name="T69" fmla="*/ 0 h 325"/>
                  <a:gd name="T70" fmla="*/ 0 w 91"/>
                  <a:gd name="T71" fmla="*/ 0 h 325"/>
                  <a:gd name="T72" fmla="*/ 0 w 91"/>
                  <a:gd name="T73" fmla="*/ 0 h 325"/>
                  <a:gd name="T74" fmla="*/ 0 w 91"/>
                  <a:gd name="T75" fmla="*/ 0 h 325"/>
                  <a:gd name="T76" fmla="*/ 0 w 91"/>
                  <a:gd name="T77" fmla="*/ 0 h 325"/>
                  <a:gd name="T78" fmla="*/ 0 w 91"/>
                  <a:gd name="T79" fmla="*/ 0 h 325"/>
                  <a:gd name="T80" fmla="*/ 0 w 91"/>
                  <a:gd name="T81" fmla="*/ 0 h 325"/>
                  <a:gd name="T82" fmla="*/ 0 w 91"/>
                  <a:gd name="T83" fmla="*/ 0 h 325"/>
                  <a:gd name="T84" fmla="*/ 0 w 91"/>
                  <a:gd name="T85" fmla="*/ 0 h 325"/>
                  <a:gd name="T86" fmla="*/ 0 w 91"/>
                  <a:gd name="T87" fmla="*/ 0 h 325"/>
                  <a:gd name="T88" fmla="*/ 0 w 91"/>
                  <a:gd name="T89" fmla="*/ 0 h 325"/>
                  <a:gd name="T90" fmla="*/ 0 w 91"/>
                  <a:gd name="T91" fmla="*/ 0 h 325"/>
                  <a:gd name="T92" fmla="*/ 0 w 91"/>
                  <a:gd name="T93" fmla="*/ 0 h 325"/>
                  <a:gd name="T94" fmla="*/ 0 w 91"/>
                  <a:gd name="T95" fmla="*/ 0 h 32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91" h="325">
                    <a:moveTo>
                      <a:pt x="91" y="325"/>
                    </a:moveTo>
                    <a:lnTo>
                      <a:pt x="86" y="324"/>
                    </a:lnTo>
                    <a:lnTo>
                      <a:pt x="81" y="324"/>
                    </a:lnTo>
                    <a:lnTo>
                      <a:pt x="77" y="322"/>
                    </a:lnTo>
                    <a:lnTo>
                      <a:pt x="73" y="321"/>
                    </a:lnTo>
                    <a:lnTo>
                      <a:pt x="68" y="319"/>
                    </a:lnTo>
                    <a:lnTo>
                      <a:pt x="64" y="317"/>
                    </a:lnTo>
                    <a:lnTo>
                      <a:pt x="60" y="314"/>
                    </a:lnTo>
                    <a:lnTo>
                      <a:pt x="55" y="311"/>
                    </a:lnTo>
                    <a:lnTo>
                      <a:pt x="51" y="309"/>
                    </a:lnTo>
                    <a:lnTo>
                      <a:pt x="48" y="304"/>
                    </a:lnTo>
                    <a:lnTo>
                      <a:pt x="43" y="301"/>
                    </a:lnTo>
                    <a:lnTo>
                      <a:pt x="40" y="296"/>
                    </a:lnTo>
                    <a:lnTo>
                      <a:pt x="36" y="292"/>
                    </a:lnTo>
                    <a:lnTo>
                      <a:pt x="32" y="287"/>
                    </a:lnTo>
                    <a:lnTo>
                      <a:pt x="26" y="277"/>
                    </a:lnTo>
                    <a:lnTo>
                      <a:pt x="20" y="265"/>
                    </a:lnTo>
                    <a:lnTo>
                      <a:pt x="15" y="253"/>
                    </a:lnTo>
                    <a:lnTo>
                      <a:pt x="10" y="239"/>
                    </a:lnTo>
                    <a:lnTo>
                      <a:pt x="6" y="225"/>
                    </a:lnTo>
                    <a:lnTo>
                      <a:pt x="4" y="210"/>
                    </a:lnTo>
                    <a:lnTo>
                      <a:pt x="1" y="194"/>
                    </a:lnTo>
                    <a:lnTo>
                      <a:pt x="0" y="178"/>
                    </a:lnTo>
                    <a:lnTo>
                      <a:pt x="0" y="162"/>
                    </a:lnTo>
                    <a:lnTo>
                      <a:pt x="0" y="145"/>
                    </a:lnTo>
                    <a:lnTo>
                      <a:pt x="1" y="129"/>
                    </a:lnTo>
                    <a:lnTo>
                      <a:pt x="4" y="113"/>
                    </a:lnTo>
                    <a:lnTo>
                      <a:pt x="6" y="98"/>
                    </a:lnTo>
                    <a:lnTo>
                      <a:pt x="10" y="85"/>
                    </a:lnTo>
                    <a:lnTo>
                      <a:pt x="15" y="71"/>
                    </a:lnTo>
                    <a:lnTo>
                      <a:pt x="20" y="58"/>
                    </a:lnTo>
                    <a:lnTo>
                      <a:pt x="26" y="47"/>
                    </a:lnTo>
                    <a:lnTo>
                      <a:pt x="32" y="37"/>
                    </a:lnTo>
                    <a:lnTo>
                      <a:pt x="36" y="32"/>
                    </a:lnTo>
                    <a:lnTo>
                      <a:pt x="40" y="27"/>
                    </a:lnTo>
                    <a:lnTo>
                      <a:pt x="43" y="23"/>
                    </a:lnTo>
                    <a:lnTo>
                      <a:pt x="48" y="19"/>
                    </a:lnTo>
                    <a:lnTo>
                      <a:pt x="51" y="16"/>
                    </a:lnTo>
                    <a:lnTo>
                      <a:pt x="55" y="13"/>
                    </a:lnTo>
                    <a:lnTo>
                      <a:pt x="60" y="9"/>
                    </a:lnTo>
                    <a:lnTo>
                      <a:pt x="64" y="7"/>
                    </a:lnTo>
                    <a:lnTo>
                      <a:pt x="68" y="5"/>
                    </a:lnTo>
                    <a:lnTo>
                      <a:pt x="73" y="2"/>
                    </a:lnTo>
                    <a:lnTo>
                      <a:pt x="77" y="1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91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01" name="Freeform 721"/>
              <p:cNvSpPr>
                <a:spLocks/>
              </p:cNvSpPr>
              <p:nvPr/>
            </p:nvSpPr>
            <p:spPr bwMode="auto">
              <a:xfrm>
                <a:off x="1120" y="1096"/>
                <a:ext cx="22" cy="108"/>
              </a:xfrm>
              <a:custGeom>
                <a:avLst/>
                <a:gdLst>
                  <a:gd name="T0" fmla="*/ 0 w 90"/>
                  <a:gd name="T1" fmla="*/ 0 h 325"/>
                  <a:gd name="T2" fmla="*/ 0 w 90"/>
                  <a:gd name="T3" fmla="*/ 0 h 325"/>
                  <a:gd name="T4" fmla="*/ 0 w 90"/>
                  <a:gd name="T5" fmla="*/ 0 h 325"/>
                  <a:gd name="T6" fmla="*/ 0 w 90"/>
                  <a:gd name="T7" fmla="*/ 0 h 325"/>
                  <a:gd name="T8" fmla="*/ 0 w 90"/>
                  <a:gd name="T9" fmla="*/ 0 h 325"/>
                  <a:gd name="T10" fmla="*/ 0 w 90"/>
                  <a:gd name="T11" fmla="*/ 0 h 325"/>
                  <a:gd name="T12" fmla="*/ 0 w 90"/>
                  <a:gd name="T13" fmla="*/ 0 h 325"/>
                  <a:gd name="T14" fmla="*/ 0 w 90"/>
                  <a:gd name="T15" fmla="*/ 0 h 325"/>
                  <a:gd name="T16" fmla="*/ 0 w 90"/>
                  <a:gd name="T17" fmla="*/ 0 h 325"/>
                  <a:gd name="T18" fmla="*/ 0 w 90"/>
                  <a:gd name="T19" fmla="*/ 0 h 325"/>
                  <a:gd name="T20" fmla="*/ 0 w 90"/>
                  <a:gd name="T21" fmla="*/ 0 h 325"/>
                  <a:gd name="T22" fmla="*/ 0 w 90"/>
                  <a:gd name="T23" fmla="*/ 0 h 325"/>
                  <a:gd name="T24" fmla="*/ 0 w 90"/>
                  <a:gd name="T25" fmla="*/ 0 h 325"/>
                  <a:gd name="T26" fmla="*/ 0 w 90"/>
                  <a:gd name="T27" fmla="*/ 0 h 325"/>
                  <a:gd name="T28" fmla="*/ 0 w 90"/>
                  <a:gd name="T29" fmla="*/ 0 h 325"/>
                  <a:gd name="T30" fmla="*/ 0 w 90"/>
                  <a:gd name="T31" fmla="*/ 0 h 325"/>
                  <a:gd name="T32" fmla="*/ 0 w 90"/>
                  <a:gd name="T33" fmla="*/ 0 h 325"/>
                  <a:gd name="T34" fmla="*/ 0 w 90"/>
                  <a:gd name="T35" fmla="*/ 0 h 325"/>
                  <a:gd name="T36" fmla="*/ 0 w 90"/>
                  <a:gd name="T37" fmla="*/ 0 h 325"/>
                  <a:gd name="T38" fmla="*/ 0 w 90"/>
                  <a:gd name="T39" fmla="*/ 0 h 325"/>
                  <a:gd name="T40" fmla="*/ 0 w 90"/>
                  <a:gd name="T41" fmla="*/ 0 h 325"/>
                  <a:gd name="T42" fmla="*/ 0 w 90"/>
                  <a:gd name="T43" fmla="*/ 0 h 325"/>
                  <a:gd name="T44" fmla="*/ 0 w 90"/>
                  <a:gd name="T45" fmla="*/ 0 h 325"/>
                  <a:gd name="T46" fmla="*/ 0 w 90"/>
                  <a:gd name="T47" fmla="*/ 0 h 325"/>
                  <a:gd name="T48" fmla="*/ 0 w 90"/>
                  <a:gd name="T49" fmla="*/ 0 h 325"/>
                  <a:gd name="T50" fmla="*/ 0 w 90"/>
                  <a:gd name="T51" fmla="*/ 0 h 325"/>
                  <a:gd name="T52" fmla="*/ 0 w 90"/>
                  <a:gd name="T53" fmla="*/ 0 h 325"/>
                  <a:gd name="T54" fmla="*/ 0 w 90"/>
                  <a:gd name="T55" fmla="*/ 0 h 325"/>
                  <a:gd name="T56" fmla="*/ 0 w 90"/>
                  <a:gd name="T57" fmla="*/ 0 h 325"/>
                  <a:gd name="T58" fmla="*/ 0 w 90"/>
                  <a:gd name="T59" fmla="*/ 0 h 325"/>
                  <a:gd name="T60" fmla="*/ 0 w 90"/>
                  <a:gd name="T61" fmla="*/ 0 h 325"/>
                  <a:gd name="T62" fmla="*/ 0 w 90"/>
                  <a:gd name="T63" fmla="*/ 0 h 325"/>
                  <a:gd name="T64" fmla="*/ 0 w 90"/>
                  <a:gd name="T65" fmla="*/ 0 h 325"/>
                  <a:gd name="T66" fmla="*/ 0 w 90"/>
                  <a:gd name="T67" fmla="*/ 0 h 325"/>
                  <a:gd name="T68" fmla="*/ 0 w 90"/>
                  <a:gd name="T69" fmla="*/ 0 h 325"/>
                  <a:gd name="T70" fmla="*/ 0 w 90"/>
                  <a:gd name="T71" fmla="*/ 0 h 325"/>
                  <a:gd name="T72" fmla="*/ 0 w 90"/>
                  <a:gd name="T73" fmla="*/ 0 h 325"/>
                  <a:gd name="T74" fmla="*/ 0 w 90"/>
                  <a:gd name="T75" fmla="*/ 0 h 325"/>
                  <a:gd name="T76" fmla="*/ 0 w 90"/>
                  <a:gd name="T77" fmla="*/ 0 h 325"/>
                  <a:gd name="T78" fmla="*/ 0 w 90"/>
                  <a:gd name="T79" fmla="*/ 0 h 325"/>
                  <a:gd name="T80" fmla="*/ 0 w 90"/>
                  <a:gd name="T81" fmla="*/ 0 h 325"/>
                  <a:gd name="T82" fmla="*/ 0 w 90"/>
                  <a:gd name="T83" fmla="*/ 0 h 325"/>
                  <a:gd name="T84" fmla="*/ 0 w 90"/>
                  <a:gd name="T85" fmla="*/ 0 h 325"/>
                  <a:gd name="T86" fmla="*/ 0 w 90"/>
                  <a:gd name="T87" fmla="*/ 0 h 325"/>
                  <a:gd name="T88" fmla="*/ 0 w 90"/>
                  <a:gd name="T89" fmla="*/ 0 h 325"/>
                  <a:gd name="T90" fmla="*/ 0 w 90"/>
                  <a:gd name="T91" fmla="*/ 0 h 325"/>
                  <a:gd name="T92" fmla="*/ 0 w 90"/>
                  <a:gd name="T93" fmla="*/ 0 h 325"/>
                  <a:gd name="T94" fmla="*/ 0 w 90"/>
                  <a:gd name="T95" fmla="*/ 0 h 325"/>
                  <a:gd name="T96" fmla="*/ 0 w 90"/>
                  <a:gd name="T97" fmla="*/ 0 h 3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90" h="325">
                    <a:moveTo>
                      <a:pt x="0" y="0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3" y="1"/>
                    </a:lnTo>
                    <a:lnTo>
                      <a:pt x="17" y="2"/>
                    </a:lnTo>
                    <a:lnTo>
                      <a:pt x="22" y="5"/>
                    </a:lnTo>
                    <a:lnTo>
                      <a:pt x="26" y="7"/>
                    </a:lnTo>
                    <a:lnTo>
                      <a:pt x="30" y="9"/>
                    </a:lnTo>
                    <a:lnTo>
                      <a:pt x="35" y="13"/>
                    </a:lnTo>
                    <a:lnTo>
                      <a:pt x="39" y="16"/>
                    </a:lnTo>
                    <a:lnTo>
                      <a:pt x="42" y="19"/>
                    </a:lnTo>
                    <a:lnTo>
                      <a:pt x="47" y="23"/>
                    </a:lnTo>
                    <a:lnTo>
                      <a:pt x="50" y="27"/>
                    </a:lnTo>
                    <a:lnTo>
                      <a:pt x="54" y="32"/>
                    </a:lnTo>
                    <a:lnTo>
                      <a:pt x="58" y="37"/>
                    </a:lnTo>
                    <a:lnTo>
                      <a:pt x="64" y="47"/>
                    </a:lnTo>
                    <a:lnTo>
                      <a:pt x="70" y="58"/>
                    </a:lnTo>
                    <a:lnTo>
                      <a:pt x="75" y="71"/>
                    </a:lnTo>
                    <a:lnTo>
                      <a:pt x="79" y="85"/>
                    </a:lnTo>
                    <a:lnTo>
                      <a:pt x="84" y="98"/>
                    </a:lnTo>
                    <a:lnTo>
                      <a:pt x="87" y="113"/>
                    </a:lnTo>
                    <a:lnTo>
                      <a:pt x="89" y="129"/>
                    </a:lnTo>
                    <a:lnTo>
                      <a:pt x="90" y="145"/>
                    </a:lnTo>
                    <a:lnTo>
                      <a:pt x="90" y="162"/>
                    </a:lnTo>
                    <a:lnTo>
                      <a:pt x="90" y="178"/>
                    </a:lnTo>
                    <a:lnTo>
                      <a:pt x="89" y="194"/>
                    </a:lnTo>
                    <a:lnTo>
                      <a:pt x="87" y="210"/>
                    </a:lnTo>
                    <a:lnTo>
                      <a:pt x="84" y="225"/>
                    </a:lnTo>
                    <a:lnTo>
                      <a:pt x="79" y="239"/>
                    </a:lnTo>
                    <a:lnTo>
                      <a:pt x="75" y="253"/>
                    </a:lnTo>
                    <a:lnTo>
                      <a:pt x="70" y="265"/>
                    </a:lnTo>
                    <a:lnTo>
                      <a:pt x="64" y="277"/>
                    </a:lnTo>
                    <a:lnTo>
                      <a:pt x="58" y="287"/>
                    </a:lnTo>
                    <a:lnTo>
                      <a:pt x="54" y="292"/>
                    </a:lnTo>
                    <a:lnTo>
                      <a:pt x="50" y="296"/>
                    </a:lnTo>
                    <a:lnTo>
                      <a:pt x="47" y="301"/>
                    </a:lnTo>
                    <a:lnTo>
                      <a:pt x="42" y="304"/>
                    </a:lnTo>
                    <a:lnTo>
                      <a:pt x="39" y="309"/>
                    </a:lnTo>
                    <a:lnTo>
                      <a:pt x="35" y="311"/>
                    </a:lnTo>
                    <a:lnTo>
                      <a:pt x="30" y="314"/>
                    </a:lnTo>
                    <a:lnTo>
                      <a:pt x="26" y="317"/>
                    </a:lnTo>
                    <a:lnTo>
                      <a:pt x="22" y="319"/>
                    </a:lnTo>
                    <a:lnTo>
                      <a:pt x="17" y="321"/>
                    </a:lnTo>
                    <a:lnTo>
                      <a:pt x="13" y="322"/>
                    </a:lnTo>
                    <a:lnTo>
                      <a:pt x="8" y="324"/>
                    </a:lnTo>
                    <a:lnTo>
                      <a:pt x="4" y="324"/>
                    </a:lnTo>
                    <a:lnTo>
                      <a:pt x="0" y="325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02" name="Freeform 722"/>
              <p:cNvSpPr>
                <a:spLocks/>
              </p:cNvSpPr>
              <p:nvPr/>
            </p:nvSpPr>
            <p:spPr bwMode="auto">
              <a:xfrm>
                <a:off x="1006" y="1042"/>
                <a:ext cx="148" cy="216"/>
              </a:xfrm>
              <a:custGeom>
                <a:avLst/>
                <a:gdLst>
                  <a:gd name="T0" fmla="*/ 0 w 593"/>
                  <a:gd name="T1" fmla="*/ 0 h 650"/>
                  <a:gd name="T2" fmla="*/ 0 w 593"/>
                  <a:gd name="T3" fmla="*/ 0 h 650"/>
                  <a:gd name="T4" fmla="*/ 0 w 593"/>
                  <a:gd name="T5" fmla="*/ 0 h 650"/>
                  <a:gd name="T6" fmla="*/ 0 w 593"/>
                  <a:gd name="T7" fmla="*/ 0 h 650"/>
                  <a:gd name="T8" fmla="*/ 0 w 593"/>
                  <a:gd name="T9" fmla="*/ 0 h 650"/>
                  <a:gd name="T10" fmla="*/ 0 w 593"/>
                  <a:gd name="T11" fmla="*/ 0 h 650"/>
                  <a:gd name="T12" fmla="*/ 0 w 593"/>
                  <a:gd name="T13" fmla="*/ 0 h 650"/>
                  <a:gd name="T14" fmla="*/ 0 w 593"/>
                  <a:gd name="T15" fmla="*/ 0 h 650"/>
                  <a:gd name="T16" fmla="*/ 0 w 593"/>
                  <a:gd name="T17" fmla="*/ 0 h 650"/>
                  <a:gd name="T18" fmla="*/ 0 w 593"/>
                  <a:gd name="T19" fmla="*/ 0 h 650"/>
                  <a:gd name="T20" fmla="*/ 0 w 593"/>
                  <a:gd name="T21" fmla="*/ 0 h 650"/>
                  <a:gd name="T22" fmla="*/ 0 w 593"/>
                  <a:gd name="T23" fmla="*/ 0 h 650"/>
                  <a:gd name="T24" fmla="*/ 0 w 593"/>
                  <a:gd name="T25" fmla="*/ 0 h 650"/>
                  <a:gd name="T26" fmla="*/ 0 w 593"/>
                  <a:gd name="T27" fmla="*/ 0 h 650"/>
                  <a:gd name="T28" fmla="*/ 0 w 593"/>
                  <a:gd name="T29" fmla="*/ 0 h 650"/>
                  <a:gd name="T30" fmla="*/ 0 w 593"/>
                  <a:gd name="T31" fmla="*/ 0 h 650"/>
                  <a:gd name="T32" fmla="*/ 0 w 593"/>
                  <a:gd name="T33" fmla="*/ 0 h 650"/>
                  <a:gd name="T34" fmla="*/ 0 w 593"/>
                  <a:gd name="T35" fmla="*/ 0 h 650"/>
                  <a:gd name="T36" fmla="*/ 0 w 593"/>
                  <a:gd name="T37" fmla="*/ 0 h 650"/>
                  <a:gd name="T38" fmla="*/ 0 w 593"/>
                  <a:gd name="T39" fmla="*/ 0 h 650"/>
                  <a:gd name="T40" fmla="*/ 0 w 593"/>
                  <a:gd name="T41" fmla="*/ 0 h 650"/>
                  <a:gd name="T42" fmla="*/ 0 w 593"/>
                  <a:gd name="T43" fmla="*/ 0 h 650"/>
                  <a:gd name="T44" fmla="*/ 0 w 593"/>
                  <a:gd name="T45" fmla="*/ 0 h 650"/>
                  <a:gd name="T46" fmla="*/ 0 w 593"/>
                  <a:gd name="T47" fmla="*/ 0 h 650"/>
                  <a:gd name="T48" fmla="*/ 0 w 593"/>
                  <a:gd name="T49" fmla="*/ 0 h 650"/>
                  <a:gd name="T50" fmla="*/ 0 w 593"/>
                  <a:gd name="T51" fmla="*/ 0 h 650"/>
                  <a:gd name="T52" fmla="*/ 0 w 593"/>
                  <a:gd name="T53" fmla="*/ 0 h 650"/>
                  <a:gd name="T54" fmla="*/ 0 w 593"/>
                  <a:gd name="T55" fmla="*/ 0 h 650"/>
                  <a:gd name="T56" fmla="*/ 0 w 593"/>
                  <a:gd name="T57" fmla="*/ 0 h 650"/>
                  <a:gd name="T58" fmla="*/ 0 w 593"/>
                  <a:gd name="T59" fmla="*/ 0 h 650"/>
                  <a:gd name="T60" fmla="*/ 0 w 593"/>
                  <a:gd name="T61" fmla="*/ 0 h 650"/>
                  <a:gd name="T62" fmla="*/ 0 w 593"/>
                  <a:gd name="T63" fmla="*/ 0 h 650"/>
                  <a:gd name="T64" fmla="*/ 0 w 593"/>
                  <a:gd name="T65" fmla="*/ 0 h 650"/>
                  <a:gd name="T66" fmla="*/ 0 w 593"/>
                  <a:gd name="T67" fmla="*/ 0 h 650"/>
                  <a:gd name="T68" fmla="*/ 0 w 593"/>
                  <a:gd name="T69" fmla="*/ 0 h 650"/>
                  <a:gd name="T70" fmla="*/ 0 w 593"/>
                  <a:gd name="T71" fmla="*/ 0 h 650"/>
                  <a:gd name="T72" fmla="*/ 0 w 593"/>
                  <a:gd name="T73" fmla="*/ 0 h 650"/>
                  <a:gd name="T74" fmla="*/ 0 w 593"/>
                  <a:gd name="T75" fmla="*/ 0 h 650"/>
                  <a:gd name="T76" fmla="*/ 0 w 593"/>
                  <a:gd name="T77" fmla="*/ 0 h 650"/>
                  <a:gd name="T78" fmla="*/ 0 w 593"/>
                  <a:gd name="T79" fmla="*/ 0 h 650"/>
                  <a:gd name="T80" fmla="*/ 0 w 593"/>
                  <a:gd name="T81" fmla="*/ 0 h 650"/>
                  <a:gd name="T82" fmla="*/ 0 w 593"/>
                  <a:gd name="T83" fmla="*/ 0 h 650"/>
                  <a:gd name="T84" fmla="*/ 0 w 593"/>
                  <a:gd name="T85" fmla="*/ 0 h 650"/>
                  <a:gd name="T86" fmla="*/ 0 w 593"/>
                  <a:gd name="T87" fmla="*/ 0 h 650"/>
                  <a:gd name="T88" fmla="*/ 0 w 593"/>
                  <a:gd name="T89" fmla="*/ 0 h 650"/>
                  <a:gd name="T90" fmla="*/ 0 w 593"/>
                  <a:gd name="T91" fmla="*/ 0 h 650"/>
                  <a:gd name="T92" fmla="*/ 0 w 593"/>
                  <a:gd name="T93" fmla="*/ 0 h 650"/>
                  <a:gd name="T94" fmla="*/ 0 w 593"/>
                  <a:gd name="T95" fmla="*/ 0 h 650"/>
                  <a:gd name="T96" fmla="*/ 0 w 593"/>
                  <a:gd name="T97" fmla="*/ 0 h 650"/>
                  <a:gd name="T98" fmla="*/ 0 w 593"/>
                  <a:gd name="T99" fmla="*/ 0 h 650"/>
                  <a:gd name="T100" fmla="*/ 0 w 593"/>
                  <a:gd name="T101" fmla="*/ 0 h 650"/>
                  <a:gd name="T102" fmla="*/ 0 w 593"/>
                  <a:gd name="T103" fmla="*/ 0 h 650"/>
                  <a:gd name="T104" fmla="*/ 0 w 593"/>
                  <a:gd name="T105" fmla="*/ 0 h 650"/>
                  <a:gd name="T106" fmla="*/ 0 w 593"/>
                  <a:gd name="T107" fmla="*/ 0 h 650"/>
                  <a:gd name="T108" fmla="*/ 0 w 593"/>
                  <a:gd name="T109" fmla="*/ 0 h 650"/>
                  <a:gd name="T110" fmla="*/ 0 w 593"/>
                  <a:gd name="T111" fmla="*/ 0 h 65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93" h="650">
                    <a:moveTo>
                      <a:pt x="593" y="0"/>
                    </a:moveTo>
                    <a:lnTo>
                      <a:pt x="593" y="650"/>
                    </a:lnTo>
                    <a:lnTo>
                      <a:pt x="0" y="650"/>
                    </a:lnTo>
                    <a:lnTo>
                      <a:pt x="0" y="488"/>
                    </a:lnTo>
                    <a:lnTo>
                      <a:pt x="457" y="488"/>
                    </a:lnTo>
                    <a:lnTo>
                      <a:pt x="461" y="487"/>
                    </a:lnTo>
                    <a:lnTo>
                      <a:pt x="465" y="487"/>
                    </a:lnTo>
                    <a:lnTo>
                      <a:pt x="470" y="485"/>
                    </a:lnTo>
                    <a:lnTo>
                      <a:pt x="474" y="484"/>
                    </a:lnTo>
                    <a:lnTo>
                      <a:pt x="479" y="482"/>
                    </a:lnTo>
                    <a:lnTo>
                      <a:pt x="483" y="480"/>
                    </a:lnTo>
                    <a:lnTo>
                      <a:pt x="487" y="477"/>
                    </a:lnTo>
                    <a:lnTo>
                      <a:pt x="492" y="474"/>
                    </a:lnTo>
                    <a:lnTo>
                      <a:pt x="496" y="472"/>
                    </a:lnTo>
                    <a:lnTo>
                      <a:pt x="499" y="467"/>
                    </a:lnTo>
                    <a:lnTo>
                      <a:pt x="504" y="464"/>
                    </a:lnTo>
                    <a:lnTo>
                      <a:pt x="507" y="459"/>
                    </a:lnTo>
                    <a:lnTo>
                      <a:pt x="511" y="455"/>
                    </a:lnTo>
                    <a:lnTo>
                      <a:pt x="515" y="450"/>
                    </a:lnTo>
                    <a:lnTo>
                      <a:pt x="521" y="440"/>
                    </a:lnTo>
                    <a:lnTo>
                      <a:pt x="527" y="428"/>
                    </a:lnTo>
                    <a:lnTo>
                      <a:pt x="532" y="416"/>
                    </a:lnTo>
                    <a:lnTo>
                      <a:pt x="536" y="402"/>
                    </a:lnTo>
                    <a:lnTo>
                      <a:pt x="541" y="388"/>
                    </a:lnTo>
                    <a:lnTo>
                      <a:pt x="544" y="373"/>
                    </a:lnTo>
                    <a:lnTo>
                      <a:pt x="546" y="357"/>
                    </a:lnTo>
                    <a:lnTo>
                      <a:pt x="547" y="341"/>
                    </a:lnTo>
                    <a:lnTo>
                      <a:pt x="547" y="325"/>
                    </a:lnTo>
                    <a:lnTo>
                      <a:pt x="547" y="308"/>
                    </a:lnTo>
                    <a:lnTo>
                      <a:pt x="546" y="292"/>
                    </a:lnTo>
                    <a:lnTo>
                      <a:pt x="544" y="276"/>
                    </a:lnTo>
                    <a:lnTo>
                      <a:pt x="541" y="261"/>
                    </a:lnTo>
                    <a:lnTo>
                      <a:pt x="536" y="248"/>
                    </a:lnTo>
                    <a:lnTo>
                      <a:pt x="532" y="234"/>
                    </a:lnTo>
                    <a:lnTo>
                      <a:pt x="527" y="221"/>
                    </a:lnTo>
                    <a:lnTo>
                      <a:pt x="521" y="210"/>
                    </a:lnTo>
                    <a:lnTo>
                      <a:pt x="515" y="200"/>
                    </a:lnTo>
                    <a:lnTo>
                      <a:pt x="511" y="195"/>
                    </a:lnTo>
                    <a:lnTo>
                      <a:pt x="507" y="190"/>
                    </a:lnTo>
                    <a:lnTo>
                      <a:pt x="504" y="186"/>
                    </a:lnTo>
                    <a:lnTo>
                      <a:pt x="499" y="182"/>
                    </a:lnTo>
                    <a:lnTo>
                      <a:pt x="496" y="179"/>
                    </a:lnTo>
                    <a:lnTo>
                      <a:pt x="492" y="176"/>
                    </a:lnTo>
                    <a:lnTo>
                      <a:pt x="487" y="172"/>
                    </a:lnTo>
                    <a:lnTo>
                      <a:pt x="483" y="170"/>
                    </a:lnTo>
                    <a:lnTo>
                      <a:pt x="479" y="168"/>
                    </a:lnTo>
                    <a:lnTo>
                      <a:pt x="474" y="165"/>
                    </a:lnTo>
                    <a:lnTo>
                      <a:pt x="470" y="164"/>
                    </a:lnTo>
                    <a:lnTo>
                      <a:pt x="465" y="163"/>
                    </a:lnTo>
                    <a:lnTo>
                      <a:pt x="461" y="163"/>
                    </a:lnTo>
                    <a:lnTo>
                      <a:pt x="457" y="163"/>
                    </a:lnTo>
                    <a:lnTo>
                      <a:pt x="0" y="163"/>
                    </a:lnTo>
                    <a:lnTo>
                      <a:pt x="0" y="0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03" name="Freeform 723"/>
              <p:cNvSpPr>
                <a:spLocks/>
              </p:cNvSpPr>
              <p:nvPr/>
            </p:nvSpPr>
            <p:spPr bwMode="auto">
              <a:xfrm>
                <a:off x="1006" y="1042"/>
                <a:ext cx="148" cy="216"/>
              </a:xfrm>
              <a:custGeom>
                <a:avLst/>
                <a:gdLst>
                  <a:gd name="T0" fmla="*/ 0 w 593"/>
                  <a:gd name="T1" fmla="*/ 0 h 650"/>
                  <a:gd name="T2" fmla="*/ 0 w 593"/>
                  <a:gd name="T3" fmla="*/ 0 h 650"/>
                  <a:gd name="T4" fmla="*/ 0 w 593"/>
                  <a:gd name="T5" fmla="*/ 0 h 650"/>
                  <a:gd name="T6" fmla="*/ 0 w 593"/>
                  <a:gd name="T7" fmla="*/ 0 h 650"/>
                  <a:gd name="T8" fmla="*/ 0 w 593"/>
                  <a:gd name="T9" fmla="*/ 0 h 650"/>
                  <a:gd name="T10" fmla="*/ 0 w 593"/>
                  <a:gd name="T11" fmla="*/ 0 h 650"/>
                  <a:gd name="T12" fmla="*/ 0 w 593"/>
                  <a:gd name="T13" fmla="*/ 0 h 650"/>
                  <a:gd name="T14" fmla="*/ 0 w 593"/>
                  <a:gd name="T15" fmla="*/ 0 h 650"/>
                  <a:gd name="T16" fmla="*/ 0 w 593"/>
                  <a:gd name="T17" fmla="*/ 0 h 650"/>
                  <a:gd name="T18" fmla="*/ 0 w 593"/>
                  <a:gd name="T19" fmla="*/ 0 h 650"/>
                  <a:gd name="T20" fmla="*/ 0 w 593"/>
                  <a:gd name="T21" fmla="*/ 0 h 650"/>
                  <a:gd name="T22" fmla="*/ 0 w 593"/>
                  <a:gd name="T23" fmla="*/ 0 h 650"/>
                  <a:gd name="T24" fmla="*/ 0 w 593"/>
                  <a:gd name="T25" fmla="*/ 0 h 650"/>
                  <a:gd name="T26" fmla="*/ 0 w 593"/>
                  <a:gd name="T27" fmla="*/ 0 h 650"/>
                  <a:gd name="T28" fmla="*/ 0 w 593"/>
                  <a:gd name="T29" fmla="*/ 0 h 650"/>
                  <a:gd name="T30" fmla="*/ 0 w 593"/>
                  <a:gd name="T31" fmla="*/ 0 h 650"/>
                  <a:gd name="T32" fmla="*/ 0 w 593"/>
                  <a:gd name="T33" fmla="*/ 0 h 650"/>
                  <a:gd name="T34" fmla="*/ 0 w 593"/>
                  <a:gd name="T35" fmla="*/ 0 h 650"/>
                  <a:gd name="T36" fmla="*/ 0 w 593"/>
                  <a:gd name="T37" fmla="*/ 0 h 650"/>
                  <a:gd name="T38" fmla="*/ 0 w 593"/>
                  <a:gd name="T39" fmla="*/ 0 h 650"/>
                  <a:gd name="T40" fmla="*/ 0 w 593"/>
                  <a:gd name="T41" fmla="*/ 0 h 650"/>
                  <a:gd name="T42" fmla="*/ 0 w 593"/>
                  <a:gd name="T43" fmla="*/ 0 h 650"/>
                  <a:gd name="T44" fmla="*/ 0 w 593"/>
                  <a:gd name="T45" fmla="*/ 0 h 650"/>
                  <a:gd name="T46" fmla="*/ 0 w 593"/>
                  <a:gd name="T47" fmla="*/ 0 h 650"/>
                  <a:gd name="T48" fmla="*/ 0 w 593"/>
                  <a:gd name="T49" fmla="*/ 0 h 650"/>
                  <a:gd name="T50" fmla="*/ 0 w 593"/>
                  <a:gd name="T51" fmla="*/ 0 h 650"/>
                  <a:gd name="T52" fmla="*/ 0 w 593"/>
                  <a:gd name="T53" fmla="*/ 0 h 650"/>
                  <a:gd name="T54" fmla="*/ 0 w 593"/>
                  <a:gd name="T55" fmla="*/ 0 h 650"/>
                  <a:gd name="T56" fmla="*/ 0 w 593"/>
                  <a:gd name="T57" fmla="*/ 0 h 650"/>
                  <a:gd name="T58" fmla="*/ 0 w 593"/>
                  <a:gd name="T59" fmla="*/ 0 h 650"/>
                  <a:gd name="T60" fmla="*/ 0 w 593"/>
                  <a:gd name="T61" fmla="*/ 0 h 650"/>
                  <a:gd name="T62" fmla="*/ 0 w 593"/>
                  <a:gd name="T63" fmla="*/ 0 h 650"/>
                  <a:gd name="T64" fmla="*/ 0 w 593"/>
                  <a:gd name="T65" fmla="*/ 0 h 650"/>
                  <a:gd name="T66" fmla="*/ 0 w 593"/>
                  <a:gd name="T67" fmla="*/ 0 h 650"/>
                  <a:gd name="T68" fmla="*/ 0 w 593"/>
                  <a:gd name="T69" fmla="*/ 0 h 650"/>
                  <a:gd name="T70" fmla="*/ 0 w 593"/>
                  <a:gd name="T71" fmla="*/ 0 h 650"/>
                  <a:gd name="T72" fmla="*/ 0 w 593"/>
                  <a:gd name="T73" fmla="*/ 0 h 650"/>
                  <a:gd name="T74" fmla="*/ 0 w 593"/>
                  <a:gd name="T75" fmla="*/ 0 h 650"/>
                  <a:gd name="T76" fmla="*/ 0 w 593"/>
                  <a:gd name="T77" fmla="*/ 0 h 650"/>
                  <a:gd name="T78" fmla="*/ 0 w 593"/>
                  <a:gd name="T79" fmla="*/ 0 h 650"/>
                  <a:gd name="T80" fmla="*/ 0 w 593"/>
                  <a:gd name="T81" fmla="*/ 0 h 650"/>
                  <a:gd name="T82" fmla="*/ 0 w 593"/>
                  <a:gd name="T83" fmla="*/ 0 h 650"/>
                  <a:gd name="T84" fmla="*/ 0 w 593"/>
                  <a:gd name="T85" fmla="*/ 0 h 650"/>
                  <a:gd name="T86" fmla="*/ 0 w 593"/>
                  <a:gd name="T87" fmla="*/ 0 h 650"/>
                  <a:gd name="T88" fmla="*/ 0 w 593"/>
                  <a:gd name="T89" fmla="*/ 0 h 650"/>
                  <a:gd name="T90" fmla="*/ 0 w 593"/>
                  <a:gd name="T91" fmla="*/ 0 h 650"/>
                  <a:gd name="T92" fmla="*/ 0 w 593"/>
                  <a:gd name="T93" fmla="*/ 0 h 650"/>
                  <a:gd name="T94" fmla="*/ 0 w 593"/>
                  <a:gd name="T95" fmla="*/ 0 h 650"/>
                  <a:gd name="T96" fmla="*/ 0 w 593"/>
                  <a:gd name="T97" fmla="*/ 0 h 650"/>
                  <a:gd name="T98" fmla="*/ 0 w 593"/>
                  <a:gd name="T99" fmla="*/ 0 h 650"/>
                  <a:gd name="T100" fmla="*/ 0 w 593"/>
                  <a:gd name="T101" fmla="*/ 0 h 650"/>
                  <a:gd name="T102" fmla="*/ 0 w 593"/>
                  <a:gd name="T103" fmla="*/ 0 h 650"/>
                  <a:gd name="T104" fmla="*/ 0 w 593"/>
                  <a:gd name="T105" fmla="*/ 0 h 650"/>
                  <a:gd name="T106" fmla="*/ 0 w 593"/>
                  <a:gd name="T107" fmla="*/ 0 h 650"/>
                  <a:gd name="T108" fmla="*/ 0 w 593"/>
                  <a:gd name="T109" fmla="*/ 0 h 650"/>
                  <a:gd name="T110" fmla="*/ 0 w 593"/>
                  <a:gd name="T111" fmla="*/ 0 h 65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93" h="650">
                    <a:moveTo>
                      <a:pt x="593" y="0"/>
                    </a:moveTo>
                    <a:lnTo>
                      <a:pt x="593" y="650"/>
                    </a:lnTo>
                    <a:lnTo>
                      <a:pt x="0" y="650"/>
                    </a:lnTo>
                    <a:lnTo>
                      <a:pt x="0" y="488"/>
                    </a:lnTo>
                    <a:lnTo>
                      <a:pt x="457" y="488"/>
                    </a:lnTo>
                    <a:lnTo>
                      <a:pt x="461" y="487"/>
                    </a:lnTo>
                    <a:lnTo>
                      <a:pt x="465" y="487"/>
                    </a:lnTo>
                    <a:lnTo>
                      <a:pt x="470" y="485"/>
                    </a:lnTo>
                    <a:lnTo>
                      <a:pt x="474" y="484"/>
                    </a:lnTo>
                    <a:lnTo>
                      <a:pt x="479" y="482"/>
                    </a:lnTo>
                    <a:lnTo>
                      <a:pt x="483" y="480"/>
                    </a:lnTo>
                    <a:lnTo>
                      <a:pt x="487" y="477"/>
                    </a:lnTo>
                    <a:lnTo>
                      <a:pt x="492" y="474"/>
                    </a:lnTo>
                    <a:lnTo>
                      <a:pt x="496" y="472"/>
                    </a:lnTo>
                    <a:lnTo>
                      <a:pt x="499" y="467"/>
                    </a:lnTo>
                    <a:lnTo>
                      <a:pt x="504" y="464"/>
                    </a:lnTo>
                    <a:lnTo>
                      <a:pt x="507" y="459"/>
                    </a:lnTo>
                    <a:lnTo>
                      <a:pt x="511" y="455"/>
                    </a:lnTo>
                    <a:lnTo>
                      <a:pt x="515" y="450"/>
                    </a:lnTo>
                    <a:lnTo>
                      <a:pt x="521" y="440"/>
                    </a:lnTo>
                    <a:lnTo>
                      <a:pt x="527" y="428"/>
                    </a:lnTo>
                    <a:lnTo>
                      <a:pt x="532" y="416"/>
                    </a:lnTo>
                    <a:lnTo>
                      <a:pt x="536" y="402"/>
                    </a:lnTo>
                    <a:lnTo>
                      <a:pt x="541" y="388"/>
                    </a:lnTo>
                    <a:lnTo>
                      <a:pt x="544" y="373"/>
                    </a:lnTo>
                    <a:lnTo>
                      <a:pt x="546" y="357"/>
                    </a:lnTo>
                    <a:lnTo>
                      <a:pt x="547" y="341"/>
                    </a:lnTo>
                    <a:lnTo>
                      <a:pt x="547" y="325"/>
                    </a:lnTo>
                    <a:lnTo>
                      <a:pt x="547" y="308"/>
                    </a:lnTo>
                    <a:lnTo>
                      <a:pt x="546" y="292"/>
                    </a:lnTo>
                    <a:lnTo>
                      <a:pt x="544" y="276"/>
                    </a:lnTo>
                    <a:lnTo>
                      <a:pt x="541" y="261"/>
                    </a:lnTo>
                    <a:lnTo>
                      <a:pt x="536" y="248"/>
                    </a:lnTo>
                    <a:lnTo>
                      <a:pt x="532" y="234"/>
                    </a:lnTo>
                    <a:lnTo>
                      <a:pt x="527" y="221"/>
                    </a:lnTo>
                    <a:lnTo>
                      <a:pt x="521" y="210"/>
                    </a:lnTo>
                    <a:lnTo>
                      <a:pt x="515" y="200"/>
                    </a:lnTo>
                    <a:lnTo>
                      <a:pt x="511" y="195"/>
                    </a:lnTo>
                    <a:lnTo>
                      <a:pt x="507" y="190"/>
                    </a:lnTo>
                    <a:lnTo>
                      <a:pt x="504" y="186"/>
                    </a:lnTo>
                    <a:lnTo>
                      <a:pt x="499" y="182"/>
                    </a:lnTo>
                    <a:lnTo>
                      <a:pt x="496" y="179"/>
                    </a:lnTo>
                    <a:lnTo>
                      <a:pt x="492" y="176"/>
                    </a:lnTo>
                    <a:lnTo>
                      <a:pt x="487" y="172"/>
                    </a:lnTo>
                    <a:lnTo>
                      <a:pt x="483" y="170"/>
                    </a:lnTo>
                    <a:lnTo>
                      <a:pt x="479" y="168"/>
                    </a:lnTo>
                    <a:lnTo>
                      <a:pt x="474" y="165"/>
                    </a:lnTo>
                    <a:lnTo>
                      <a:pt x="470" y="164"/>
                    </a:lnTo>
                    <a:lnTo>
                      <a:pt x="465" y="163"/>
                    </a:lnTo>
                    <a:lnTo>
                      <a:pt x="461" y="163"/>
                    </a:lnTo>
                    <a:lnTo>
                      <a:pt x="457" y="163"/>
                    </a:lnTo>
                    <a:lnTo>
                      <a:pt x="0" y="163"/>
                    </a:lnTo>
                    <a:lnTo>
                      <a:pt x="0" y="0"/>
                    </a:lnTo>
                    <a:lnTo>
                      <a:pt x="593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04" name="Freeform 724"/>
              <p:cNvSpPr>
                <a:spLocks/>
              </p:cNvSpPr>
              <p:nvPr/>
            </p:nvSpPr>
            <p:spPr bwMode="auto">
              <a:xfrm>
                <a:off x="994" y="1204"/>
                <a:ext cx="160" cy="72"/>
              </a:xfrm>
              <a:custGeom>
                <a:avLst/>
                <a:gdLst>
                  <a:gd name="T0" fmla="*/ 0 w 639"/>
                  <a:gd name="T1" fmla="*/ 0 h 216"/>
                  <a:gd name="T2" fmla="*/ 0 w 639"/>
                  <a:gd name="T3" fmla="*/ 0 h 216"/>
                  <a:gd name="T4" fmla="*/ 0 w 639"/>
                  <a:gd name="T5" fmla="*/ 0 h 2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39" h="216">
                    <a:moveTo>
                      <a:pt x="639" y="216"/>
                    </a:moveTo>
                    <a:lnTo>
                      <a:pt x="0" y="216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05" name="Freeform 725"/>
              <p:cNvSpPr>
                <a:spLocks/>
              </p:cNvSpPr>
              <p:nvPr/>
            </p:nvSpPr>
            <p:spPr bwMode="auto">
              <a:xfrm>
                <a:off x="994" y="1024"/>
                <a:ext cx="114" cy="79"/>
              </a:xfrm>
              <a:custGeom>
                <a:avLst/>
                <a:gdLst>
                  <a:gd name="T0" fmla="*/ 0 w 457"/>
                  <a:gd name="T1" fmla="*/ 0 h 238"/>
                  <a:gd name="T2" fmla="*/ 0 w 457"/>
                  <a:gd name="T3" fmla="*/ 0 h 238"/>
                  <a:gd name="T4" fmla="*/ 0 w 457"/>
                  <a:gd name="T5" fmla="*/ 0 h 2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7" h="238">
                    <a:moveTo>
                      <a:pt x="0" y="238"/>
                    </a:moveTo>
                    <a:lnTo>
                      <a:pt x="0" y="0"/>
                    </a:lnTo>
                    <a:lnTo>
                      <a:pt x="45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06" name="Line 726"/>
              <p:cNvSpPr>
                <a:spLocks noChangeShapeType="1"/>
              </p:cNvSpPr>
              <p:nvPr/>
            </p:nvSpPr>
            <p:spPr bwMode="auto">
              <a:xfrm flipH="1" flipV="1">
                <a:off x="1108" y="1215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07" name="Line 727"/>
              <p:cNvSpPr>
                <a:spLocks noChangeShapeType="1"/>
              </p:cNvSpPr>
              <p:nvPr/>
            </p:nvSpPr>
            <p:spPr bwMode="auto">
              <a:xfrm flipH="1" flipV="1">
                <a:off x="1120" y="1215"/>
                <a:ext cx="22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08" name="Line 728"/>
              <p:cNvSpPr>
                <a:spLocks noChangeShapeType="1"/>
              </p:cNvSpPr>
              <p:nvPr/>
            </p:nvSpPr>
            <p:spPr bwMode="auto">
              <a:xfrm flipH="1" flipV="1">
                <a:off x="1097" y="1215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09" name="Line 729"/>
              <p:cNvSpPr>
                <a:spLocks noChangeShapeType="1"/>
              </p:cNvSpPr>
              <p:nvPr/>
            </p:nvSpPr>
            <p:spPr bwMode="auto">
              <a:xfrm flipH="1">
                <a:off x="1120" y="1215"/>
                <a:ext cx="22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10" name="Line 730"/>
              <p:cNvSpPr>
                <a:spLocks noChangeShapeType="1"/>
              </p:cNvSpPr>
              <p:nvPr/>
            </p:nvSpPr>
            <p:spPr bwMode="auto">
              <a:xfrm flipH="1">
                <a:off x="1108" y="1215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11" name="Line 731"/>
              <p:cNvSpPr>
                <a:spLocks noChangeShapeType="1"/>
              </p:cNvSpPr>
              <p:nvPr/>
            </p:nvSpPr>
            <p:spPr bwMode="auto">
              <a:xfrm flipH="1">
                <a:off x="1097" y="1215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12" name="Rectangle 732"/>
              <p:cNvSpPr>
                <a:spLocks noChangeArrowheads="1"/>
              </p:cNvSpPr>
              <p:nvPr/>
            </p:nvSpPr>
            <p:spPr bwMode="auto">
              <a:xfrm>
                <a:off x="1108" y="789"/>
                <a:ext cx="39" cy="2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3" name="Rectangle 733"/>
              <p:cNvSpPr>
                <a:spLocks noChangeArrowheads="1"/>
              </p:cNvSpPr>
              <p:nvPr/>
            </p:nvSpPr>
            <p:spPr bwMode="auto">
              <a:xfrm>
                <a:off x="1108" y="789"/>
                <a:ext cx="39" cy="253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4" name="Rectangle 734"/>
              <p:cNvSpPr>
                <a:spLocks noChangeArrowheads="1"/>
              </p:cNvSpPr>
              <p:nvPr/>
            </p:nvSpPr>
            <p:spPr bwMode="auto">
              <a:xfrm>
                <a:off x="1148" y="803"/>
                <a:ext cx="303" cy="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5" name="Rectangle 735"/>
              <p:cNvSpPr>
                <a:spLocks noChangeArrowheads="1"/>
              </p:cNvSpPr>
              <p:nvPr/>
            </p:nvSpPr>
            <p:spPr bwMode="auto">
              <a:xfrm>
                <a:off x="1148" y="803"/>
                <a:ext cx="303" cy="6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6" name="Freeform 736"/>
              <p:cNvSpPr>
                <a:spLocks/>
              </p:cNvSpPr>
              <p:nvPr/>
            </p:nvSpPr>
            <p:spPr bwMode="auto">
              <a:xfrm>
                <a:off x="1154" y="879"/>
                <a:ext cx="297" cy="62"/>
              </a:xfrm>
              <a:custGeom>
                <a:avLst/>
                <a:gdLst>
                  <a:gd name="T0" fmla="*/ 0 w 1188"/>
                  <a:gd name="T1" fmla="*/ 0 h 185"/>
                  <a:gd name="T2" fmla="*/ 0 w 1188"/>
                  <a:gd name="T3" fmla="*/ 0 h 185"/>
                  <a:gd name="T4" fmla="*/ 0 w 1188"/>
                  <a:gd name="T5" fmla="*/ 0 h 1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88" h="185">
                    <a:moveTo>
                      <a:pt x="0" y="185"/>
                    </a:moveTo>
                    <a:lnTo>
                      <a:pt x="0" y="0"/>
                    </a:lnTo>
                    <a:lnTo>
                      <a:pt x="1188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17" name="Freeform 737"/>
              <p:cNvSpPr>
                <a:spLocks/>
              </p:cNvSpPr>
              <p:nvPr/>
            </p:nvSpPr>
            <p:spPr bwMode="auto">
              <a:xfrm>
                <a:off x="1097" y="771"/>
                <a:ext cx="354" cy="144"/>
              </a:xfrm>
              <a:custGeom>
                <a:avLst/>
                <a:gdLst>
                  <a:gd name="T0" fmla="*/ 0 w 1416"/>
                  <a:gd name="T1" fmla="*/ 0 h 433"/>
                  <a:gd name="T2" fmla="*/ 0 w 1416"/>
                  <a:gd name="T3" fmla="*/ 0 h 433"/>
                  <a:gd name="T4" fmla="*/ 0 w 1416"/>
                  <a:gd name="T5" fmla="*/ 0 h 433"/>
                  <a:gd name="T6" fmla="*/ 0 w 1416"/>
                  <a:gd name="T7" fmla="*/ 0 h 433"/>
                  <a:gd name="T8" fmla="*/ 0 w 1416"/>
                  <a:gd name="T9" fmla="*/ 0 h 4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6" h="433">
                    <a:moveTo>
                      <a:pt x="1416" y="55"/>
                    </a:moveTo>
                    <a:lnTo>
                      <a:pt x="228" y="55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433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18" name="Line 738"/>
              <p:cNvSpPr>
                <a:spLocks noChangeShapeType="1"/>
              </p:cNvSpPr>
              <p:nvPr/>
            </p:nvSpPr>
            <p:spPr bwMode="auto">
              <a:xfrm flipV="1">
                <a:off x="1165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19" name="Line 739"/>
              <p:cNvSpPr>
                <a:spLocks noChangeShapeType="1"/>
              </p:cNvSpPr>
              <p:nvPr/>
            </p:nvSpPr>
            <p:spPr bwMode="auto">
              <a:xfrm flipV="1">
                <a:off x="1177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20" name="Line 740"/>
              <p:cNvSpPr>
                <a:spLocks noChangeShapeType="1"/>
              </p:cNvSpPr>
              <p:nvPr/>
            </p:nvSpPr>
            <p:spPr bwMode="auto">
              <a:xfrm flipV="1">
                <a:off x="1188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21" name="Line 741"/>
              <p:cNvSpPr>
                <a:spLocks noChangeShapeType="1"/>
              </p:cNvSpPr>
              <p:nvPr/>
            </p:nvSpPr>
            <p:spPr bwMode="auto">
              <a:xfrm flipV="1">
                <a:off x="1200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22" name="Line 742"/>
              <p:cNvSpPr>
                <a:spLocks noChangeShapeType="1"/>
              </p:cNvSpPr>
              <p:nvPr/>
            </p:nvSpPr>
            <p:spPr bwMode="auto">
              <a:xfrm flipV="1">
                <a:off x="1211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23" name="Line 743"/>
              <p:cNvSpPr>
                <a:spLocks noChangeShapeType="1"/>
              </p:cNvSpPr>
              <p:nvPr/>
            </p:nvSpPr>
            <p:spPr bwMode="auto">
              <a:xfrm flipV="1">
                <a:off x="1222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24" name="Line 744"/>
              <p:cNvSpPr>
                <a:spLocks noChangeShapeType="1"/>
              </p:cNvSpPr>
              <p:nvPr/>
            </p:nvSpPr>
            <p:spPr bwMode="auto">
              <a:xfrm flipV="1">
                <a:off x="1234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25" name="Line 745"/>
              <p:cNvSpPr>
                <a:spLocks noChangeShapeType="1"/>
              </p:cNvSpPr>
              <p:nvPr/>
            </p:nvSpPr>
            <p:spPr bwMode="auto">
              <a:xfrm flipV="1">
                <a:off x="1245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26" name="Line 746"/>
              <p:cNvSpPr>
                <a:spLocks noChangeShapeType="1"/>
              </p:cNvSpPr>
              <p:nvPr/>
            </p:nvSpPr>
            <p:spPr bwMode="auto">
              <a:xfrm flipV="1">
                <a:off x="1257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27" name="Line 747"/>
              <p:cNvSpPr>
                <a:spLocks noChangeShapeType="1"/>
              </p:cNvSpPr>
              <p:nvPr/>
            </p:nvSpPr>
            <p:spPr bwMode="auto">
              <a:xfrm flipV="1">
                <a:off x="1268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28" name="Line 748"/>
              <p:cNvSpPr>
                <a:spLocks noChangeShapeType="1"/>
              </p:cNvSpPr>
              <p:nvPr/>
            </p:nvSpPr>
            <p:spPr bwMode="auto">
              <a:xfrm flipV="1">
                <a:off x="1279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29" name="Line 749"/>
              <p:cNvSpPr>
                <a:spLocks noChangeShapeType="1"/>
              </p:cNvSpPr>
              <p:nvPr/>
            </p:nvSpPr>
            <p:spPr bwMode="auto">
              <a:xfrm flipV="1">
                <a:off x="1291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30" name="Line 750"/>
              <p:cNvSpPr>
                <a:spLocks noChangeShapeType="1"/>
              </p:cNvSpPr>
              <p:nvPr/>
            </p:nvSpPr>
            <p:spPr bwMode="auto">
              <a:xfrm flipV="1">
                <a:off x="1302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31" name="Line 751"/>
              <p:cNvSpPr>
                <a:spLocks noChangeShapeType="1"/>
              </p:cNvSpPr>
              <p:nvPr/>
            </p:nvSpPr>
            <p:spPr bwMode="auto">
              <a:xfrm flipV="1">
                <a:off x="1314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32" name="Line 752"/>
              <p:cNvSpPr>
                <a:spLocks noChangeShapeType="1"/>
              </p:cNvSpPr>
              <p:nvPr/>
            </p:nvSpPr>
            <p:spPr bwMode="auto">
              <a:xfrm flipV="1">
                <a:off x="1325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33" name="Line 753"/>
              <p:cNvSpPr>
                <a:spLocks noChangeShapeType="1"/>
              </p:cNvSpPr>
              <p:nvPr/>
            </p:nvSpPr>
            <p:spPr bwMode="auto">
              <a:xfrm flipV="1">
                <a:off x="1337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34" name="Line 754"/>
              <p:cNvSpPr>
                <a:spLocks noChangeShapeType="1"/>
              </p:cNvSpPr>
              <p:nvPr/>
            </p:nvSpPr>
            <p:spPr bwMode="auto">
              <a:xfrm flipV="1">
                <a:off x="1348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35" name="Line 755"/>
              <p:cNvSpPr>
                <a:spLocks noChangeShapeType="1"/>
              </p:cNvSpPr>
              <p:nvPr/>
            </p:nvSpPr>
            <p:spPr bwMode="auto">
              <a:xfrm flipV="1">
                <a:off x="1359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36" name="Line 756"/>
              <p:cNvSpPr>
                <a:spLocks noChangeShapeType="1"/>
              </p:cNvSpPr>
              <p:nvPr/>
            </p:nvSpPr>
            <p:spPr bwMode="auto">
              <a:xfrm flipV="1">
                <a:off x="1371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37" name="Line 757"/>
              <p:cNvSpPr>
                <a:spLocks noChangeShapeType="1"/>
              </p:cNvSpPr>
              <p:nvPr/>
            </p:nvSpPr>
            <p:spPr bwMode="auto">
              <a:xfrm flipV="1">
                <a:off x="1382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38" name="Line 758"/>
              <p:cNvSpPr>
                <a:spLocks noChangeShapeType="1"/>
              </p:cNvSpPr>
              <p:nvPr/>
            </p:nvSpPr>
            <p:spPr bwMode="auto">
              <a:xfrm flipV="1">
                <a:off x="1394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39" name="Line 759"/>
              <p:cNvSpPr>
                <a:spLocks noChangeShapeType="1"/>
              </p:cNvSpPr>
              <p:nvPr/>
            </p:nvSpPr>
            <p:spPr bwMode="auto">
              <a:xfrm flipV="1">
                <a:off x="1405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40" name="Line 760"/>
              <p:cNvSpPr>
                <a:spLocks noChangeShapeType="1"/>
              </p:cNvSpPr>
              <p:nvPr/>
            </p:nvSpPr>
            <p:spPr bwMode="auto">
              <a:xfrm flipV="1">
                <a:off x="1416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41" name="Line 761"/>
              <p:cNvSpPr>
                <a:spLocks noChangeShapeType="1"/>
              </p:cNvSpPr>
              <p:nvPr/>
            </p:nvSpPr>
            <p:spPr bwMode="auto">
              <a:xfrm flipV="1">
                <a:off x="1428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42" name="Line 762"/>
              <p:cNvSpPr>
                <a:spLocks noChangeShapeType="1"/>
              </p:cNvSpPr>
              <p:nvPr/>
            </p:nvSpPr>
            <p:spPr bwMode="auto">
              <a:xfrm flipV="1">
                <a:off x="1439" y="807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43" name="Line 763"/>
              <p:cNvSpPr>
                <a:spLocks noChangeShapeType="1"/>
              </p:cNvSpPr>
              <p:nvPr/>
            </p:nvSpPr>
            <p:spPr bwMode="auto">
              <a:xfrm flipH="1">
                <a:off x="1115" y="872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44" name="Line 764"/>
              <p:cNvSpPr>
                <a:spLocks noChangeShapeType="1"/>
              </p:cNvSpPr>
              <p:nvPr/>
            </p:nvSpPr>
            <p:spPr bwMode="auto">
              <a:xfrm flipH="1">
                <a:off x="1115" y="854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45" name="Line 765"/>
              <p:cNvSpPr>
                <a:spLocks noChangeShapeType="1"/>
              </p:cNvSpPr>
              <p:nvPr/>
            </p:nvSpPr>
            <p:spPr bwMode="auto">
              <a:xfrm flipH="1">
                <a:off x="1115" y="890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46" name="Line 766"/>
              <p:cNvSpPr>
                <a:spLocks noChangeShapeType="1"/>
              </p:cNvSpPr>
              <p:nvPr/>
            </p:nvSpPr>
            <p:spPr bwMode="auto">
              <a:xfrm>
                <a:off x="1115" y="854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47" name="Line 767"/>
              <p:cNvSpPr>
                <a:spLocks noChangeShapeType="1"/>
              </p:cNvSpPr>
              <p:nvPr/>
            </p:nvSpPr>
            <p:spPr bwMode="auto">
              <a:xfrm>
                <a:off x="1115" y="872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48" name="Line 768"/>
              <p:cNvSpPr>
                <a:spLocks noChangeShapeType="1"/>
              </p:cNvSpPr>
              <p:nvPr/>
            </p:nvSpPr>
            <p:spPr bwMode="auto">
              <a:xfrm>
                <a:off x="1115" y="890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49" name="Line 769"/>
              <p:cNvSpPr>
                <a:spLocks noChangeShapeType="1"/>
              </p:cNvSpPr>
              <p:nvPr/>
            </p:nvSpPr>
            <p:spPr bwMode="auto">
              <a:xfrm>
                <a:off x="1788" y="2046"/>
                <a:ext cx="39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50" name="Freeform 770"/>
              <p:cNvSpPr>
                <a:spLocks/>
              </p:cNvSpPr>
              <p:nvPr/>
            </p:nvSpPr>
            <p:spPr bwMode="auto">
              <a:xfrm>
                <a:off x="1800" y="2034"/>
                <a:ext cx="14" cy="23"/>
              </a:xfrm>
              <a:custGeom>
                <a:avLst/>
                <a:gdLst>
                  <a:gd name="T0" fmla="*/ 0 w 59"/>
                  <a:gd name="T1" fmla="*/ 0 h 68"/>
                  <a:gd name="T2" fmla="*/ 0 w 59"/>
                  <a:gd name="T3" fmla="*/ 0 h 68"/>
                  <a:gd name="T4" fmla="*/ 0 w 59"/>
                  <a:gd name="T5" fmla="*/ 0 h 68"/>
                  <a:gd name="T6" fmla="*/ 0 w 59"/>
                  <a:gd name="T7" fmla="*/ 0 h 68"/>
                  <a:gd name="T8" fmla="*/ 0 w 59"/>
                  <a:gd name="T9" fmla="*/ 0 h 68"/>
                  <a:gd name="T10" fmla="*/ 0 w 59"/>
                  <a:gd name="T11" fmla="*/ 0 h 68"/>
                  <a:gd name="T12" fmla="*/ 0 w 59"/>
                  <a:gd name="T13" fmla="*/ 0 h 68"/>
                  <a:gd name="T14" fmla="*/ 0 w 59"/>
                  <a:gd name="T15" fmla="*/ 0 h 68"/>
                  <a:gd name="T16" fmla="*/ 0 w 59"/>
                  <a:gd name="T17" fmla="*/ 0 h 68"/>
                  <a:gd name="T18" fmla="*/ 0 w 59"/>
                  <a:gd name="T19" fmla="*/ 0 h 68"/>
                  <a:gd name="T20" fmla="*/ 0 w 59"/>
                  <a:gd name="T21" fmla="*/ 0 h 68"/>
                  <a:gd name="T22" fmla="*/ 0 w 59"/>
                  <a:gd name="T23" fmla="*/ 0 h 68"/>
                  <a:gd name="T24" fmla="*/ 0 w 59"/>
                  <a:gd name="T25" fmla="*/ 0 h 68"/>
                  <a:gd name="T26" fmla="*/ 0 w 59"/>
                  <a:gd name="T27" fmla="*/ 0 h 68"/>
                  <a:gd name="T28" fmla="*/ 0 w 59"/>
                  <a:gd name="T29" fmla="*/ 0 h 68"/>
                  <a:gd name="T30" fmla="*/ 0 w 59"/>
                  <a:gd name="T31" fmla="*/ 0 h 68"/>
                  <a:gd name="T32" fmla="*/ 0 w 59"/>
                  <a:gd name="T33" fmla="*/ 0 h 68"/>
                  <a:gd name="T34" fmla="*/ 0 w 59"/>
                  <a:gd name="T35" fmla="*/ 0 h 68"/>
                  <a:gd name="T36" fmla="*/ 0 w 59"/>
                  <a:gd name="T37" fmla="*/ 0 h 68"/>
                  <a:gd name="T38" fmla="*/ 0 w 59"/>
                  <a:gd name="T39" fmla="*/ 0 h 68"/>
                  <a:gd name="T40" fmla="*/ 0 w 59"/>
                  <a:gd name="T41" fmla="*/ 0 h 68"/>
                  <a:gd name="T42" fmla="*/ 0 w 59"/>
                  <a:gd name="T43" fmla="*/ 0 h 68"/>
                  <a:gd name="T44" fmla="*/ 0 w 59"/>
                  <a:gd name="T45" fmla="*/ 0 h 68"/>
                  <a:gd name="T46" fmla="*/ 0 w 59"/>
                  <a:gd name="T47" fmla="*/ 0 h 68"/>
                  <a:gd name="T48" fmla="*/ 0 w 59"/>
                  <a:gd name="T49" fmla="*/ 0 h 68"/>
                  <a:gd name="T50" fmla="*/ 0 w 59"/>
                  <a:gd name="T51" fmla="*/ 0 h 68"/>
                  <a:gd name="T52" fmla="*/ 0 w 59"/>
                  <a:gd name="T53" fmla="*/ 0 h 68"/>
                  <a:gd name="T54" fmla="*/ 0 w 59"/>
                  <a:gd name="T55" fmla="*/ 0 h 68"/>
                  <a:gd name="T56" fmla="*/ 0 w 59"/>
                  <a:gd name="T57" fmla="*/ 0 h 68"/>
                  <a:gd name="T58" fmla="*/ 0 w 59"/>
                  <a:gd name="T59" fmla="*/ 0 h 68"/>
                  <a:gd name="T60" fmla="*/ 0 w 59"/>
                  <a:gd name="T61" fmla="*/ 0 h 68"/>
                  <a:gd name="T62" fmla="*/ 0 w 59"/>
                  <a:gd name="T63" fmla="*/ 0 h 68"/>
                  <a:gd name="T64" fmla="*/ 0 w 59"/>
                  <a:gd name="T65" fmla="*/ 0 h 68"/>
                  <a:gd name="T66" fmla="*/ 0 w 59"/>
                  <a:gd name="T67" fmla="*/ 0 h 68"/>
                  <a:gd name="T68" fmla="*/ 0 w 59"/>
                  <a:gd name="T69" fmla="*/ 0 h 68"/>
                  <a:gd name="T70" fmla="*/ 0 w 59"/>
                  <a:gd name="T71" fmla="*/ 0 h 68"/>
                  <a:gd name="T72" fmla="*/ 0 w 59"/>
                  <a:gd name="T73" fmla="*/ 0 h 68"/>
                  <a:gd name="T74" fmla="*/ 0 w 59"/>
                  <a:gd name="T75" fmla="*/ 0 h 68"/>
                  <a:gd name="T76" fmla="*/ 0 w 59"/>
                  <a:gd name="T77" fmla="*/ 0 h 68"/>
                  <a:gd name="T78" fmla="*/ 0 w 59"/>
                  <a:gd name="T79" fmla="*/ 0 h 68"/>
                  <a:gd name="T80" fmla="*/ 0 w 59"/>
                  <a:gd name="T81" fmla="*/ 0 h 68"/>
                  <a:gd name="T82" fmla="*/ 0 w 59"/>
                  <a:gd name="T83" fmla="*/ 0 h 68"/>
                  <a:gd name="T84" fmla="*/ 0 w 59"/>
                  <a:gd name="T85" fmla="*/ 0 h 68"/>
                  <a:gd name="T86" fmla="*/ 0 w 59"/>
                  <a:gd name="T87" fmla="*/ 0 h 68"/>
                  <a:gd name="T88" fmla="*/ 0 w 59"/>
                  <a:gd name="T89" fmla="*/ 0 h 68"/>
                  <a:gd name="T90" fmla="*/ 0 w 59"/>
                  <a:gd name="T91" fmla="*/ 0 h 68"/>
                  <a:gd name="T92" fmla="*/ 0 w 59"/>
                  <a:gd name="T93" fmla="*/ 0 h 68"/>
                  <a:gd name="T94" fmla="*/ 0 w 59"/>
                  <a:gd name="T95" fmla="*/ 0 h 68"/>
                  <a:gd name="T96" fmla="*/ 0 w 59"/>
                  <a:gd name="T97" fmla="*/ 0 h 68"/>
                  <a:gd name="T98" fmla="*/ 0 w 59"/>
                  <a:gd name="T99" fmla="*/ 0 h 68"/>
                  <a:gd name="T100" fmla="*/ 0 w 59"/>
                  <a:gd name="T101" fmla="*/ 0 h 68"/>
                  <a:gd name="T102" fmla="*/ 0 w 59"/>
                  <a:gd name="T103" fmla="*/ 0 h 68"/>
                  <a:gd name="T104" fmla="*/ 0 w 59"/>
                  <a:gd name="T105" fmla="*/ 0 h 68"/>
                  <a:gd name="T106" fmla="*/ 0 w 59"/>
                  <a:gd name="T107" fmla="*/ 0 h 6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9" h="68">
                    <a:moveTo>
                      <a:pt x="29" y="0"/>
                    </a:moveTo>
                    <a:lnTo>
                      <a:pt x="26" y="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5"/>
                    </a:lnTo>
                    <a:lnTo>
                      <a:pt x="2" y="20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1" y="44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8" y="58"/>
                    </a:lnTo>
                    <a:lnTo>
                      <a:pt x="12" y="63"/>
                    </a:lnTo>
                    <a:lnTo>
                      <a:pt x="15" y="64"/>
                    </a:lnTo>
                    <a:lnTo>
                      <a:pt x="17" y="66"/>
                    </a:lnTo>
                    <a:lnTo>
                      <a:pt x="20" y="67"/>
                    </a:lnTo>
                    <a:lnTo>
                      <a:pt x="23" y="67"/>
                    </a:lnTo>
                    <a:lnTo>
                      <a:pt x="26" y="68"/>
                    </a:lnTo>
                    <a:lnTo>
                      <a:pt x="29" y="68"/>
                    </a:lnTo>
                    <a:lnTo>
                      <a:pt x="32" y="68"/>
                    </a:lnTo>
                    <a:lnTo>
                      <a:pt x="35" y="67"/>
                    </a:lnTo>
                    <a:lnTo>
                      <a:pt x="37" y="67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5" y="63"/>
                    </a:lnTo>
                    <a:lnTo>
                      <a:pt x="49" y="58"/>
                    </a:lnTo>
                    <a:lnTo>
                      <a:pt x="53" y="54"/>
                    </a:lnTo>
                    <a:lnTo>
                      <a:pt x="56" y="48"/>
                    </a:lnTo>
                    <a:lnTo>
                      <a:pt x="57" y="44"/>
                    </a:lnTo>
                    <a:lnTo>
                      <a:pt x="58" y="41"/>
                    </a:lnTo>
                    <a:lnTo>
                      <a:pt x="58" y="38"/>
                    </a:lnTo>
                    <a:lnTo>
                      <a:pt x="59" y="34"/>
                    </a:lnTo>
                    <a:lnTo>
                      <a:pt x="58" y="31"/>
                    </a:lnTo>
                    <a:lnTo>
                      <a:pt x="58" y="27"/>
                    </a:lnTo>
                    <a:lnTo>
                      <a:pt x="57" y="24"/>
                    </a:lnTo>
                    <a:lnTo>
                      <a:pt x="56" y="20"/>
                    </a:lnTo>
                    <a:lnTo>
                      <a:pt x="53" y="15"/>
                    </a:lnTo>
                    <a:lnTo>
                      <a:pt x="49" y="9"/>
                    </a:lnTo>
                    <a:lnTo>
                      <a:pt x="45" y="6"/>
                    </a:lnTo>
                    <a:lnTo>
                      <a:pt x="43" y="3"/>
                    </a:lnTo>
                    <a:lnTo>
                      <a:pt x="40" y="2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51" name="Freeform 771"/>
              <p:cNvSpPr>
                <a:spLocks/>
              </p:cNvSpPr>
              <p:nvPr/>
            </p:nvSpPr>
            <p:spPr bwMode="auto">
              <a:xfrm>
                <a:off x="1800" y="2034"/>
                <a:ext cx="14" cy="23"/>
              </a:xfrm>
              <a:custGeom>
                <a:avLst/>
                <a:gdLst>
                  <a:gd name="T0" fmla="*/ 0 w 59"/>
                  <a:gd name="T1" fmla="*/ 0 h 68"/>
                  <a:gd name="T2" fmla="*/ 0 w 59"/>
                  <a:gd name="T3" fmla="*/ 0 h 68"/>
                  <a:gd name="T4" fmla="*/ 0 w 59"/>
                  <a:gd name="T5" fmla="*/ 0 h 68"/>
                  <a:gd name="T6" fmla="*/ 0 w 59"/>
                  <a:gd name="T7" fmla="*/ 0 h 68"/>
                  <a:gd name="T8" fmla="*/ 0 w 59"/>
                  <a:gd name="T9" fmla="*/ 0 h 68"/>
                  <a:gd name="T10" fmla="*/ 0 w 59"/>
                  <a:gd name="T11" fmla="*/ 0 h 68"/>
                  <a:gd name="T12" fmla="*/ 0 w 59"/>
                  <a:gd name="T13" fmla="*/ 0 h 68"/>
                  <a:gd name="T14" fmla="*/ 0 w 59"/>
                  <a:gd name="T15" fmla="*/ 0 h 68"/>
                  <a:gd name="T16" fmla="*/ 0 w 59"/>
                  <a:gd name="T17" fmla="*/ 0 h 68"/>
                  <a:gd name="T18" fmla="*/ 0 w 59"/>
                  <a:gd name="T19" fmla="*/ 0 h 68"/>
                  <a:gd name="T20" fmla="*/ 0 w 59"/>
                  <a:gd name="T21" fmla="*/ 0 h 68"/>
                  <a:gd name="T22" fmla="*/ 0 w 59"/>
                  <a:gd name="T23" fmla="*/ 0 h 68"/>
                  <a:gd name="T24" fmla="*/ 0 w 59"/>
                  <a:gd name="T25" fmla="*/ 0 h 68"/>
                  <a:gd name="T26" fmla="*/ 0 w 59"/>
                  <a:gd name="T27" fmla="*/ 0 h 68"/>
                  <a:gd name="T28" fmla="*/ 0 w 59"/>
                  <a:gd name="T29" fmla="*/ 0 h 68"/>
                  <a:gd name="T30" fmla="*/ 0 w 59"/>
                  <a:gd name="T31" fmla="*/ 0 h 68"/>
                  <a:gd name="T32" fmla="*/ 0 w 59"/>
                  <a:gd name="T33" fmla="*/ 0 h 68"/>
                  <a:gd name="T34" fmla="*/ 0 w 59"/>
                  <a:gd name="T35" fmla="*/ 0 h 68"/>
                  <a:gd name="T36" fmla="*/ 0 w 59"/>
                  <a:gd name="T37" fmla="*/ 0 h 68"/>
                  <a:gd name="T38" fmla="*/ 0 w 59"/>
                  <a:gd name="T39" fmla="*/ 0 h 68"/>
                  <a:gd name="T40" fmla="*/ 0 w 59"/>
                  <a:gd name="T41" fmla="*/ 0 h 68"/>
                  <a:gd name="T42" fmla="*/ 0 w 59"/>
                  <a:gd name="T43" fmla="*/ 0 h 68"/>
                  <a:gd name="T44" fmla="*/ 0 w 59"/>
                  <a:gd name="T45" fmla="*/ 0 h 68"/>
                  <a:gd name="T46" fmla="*/ 0 w 59"/>
                  <a:gd name="T47" fmla="*/ 0 h 68"/>
                  <a:gd name="T48" fmla="*/ 0 w 59"/>
                  <a:gd name="T49" fmla="*/ 0 h 68"/>
                  <a:gd name="T50" fmla="*/ 0 w 59"/>
                  <a:gd name="T51" fmla="*/ 0 h 68"/>
                  <a:gd name="T52" fmla="*/ 0 w 59"/>
                  <a:gd name="T53" fmla="*/ 0 h 68"/>
                  <a:gd name="T54" fmla="*/ 0 w 59"/>
                  <a:gd name="T55" fmla="*/ 0 h 68"/>
                  <a:gd name="T56" fmla="*/ 0 w 59"/>
                  <a:gd name="T57" fmla="*/ 0 h 68"/>
                  <a:gd name="T58" fmla="*/ 0 w 59"/>
                  <a:gd name="T59" fmla="*/ 0 h 68"/>
                  <a:gd name="T60" fmla="*/ 0 w 59"/>
                  <a:gd name="T61" fmla="*/ 0 h 68"/>
                  <a:gd name="T62" fmla="*/ 0 w 59"/>
                  <a:gd name="T63" fmla="*/ 0 h 68"/>
                  <a:gd name="T64" fmla="*/ 0 w 59"/>
                  <a:gd name="T65" fmla="*/ 0 h 68"/>
                  <a:gd name="T66" fmla="*/ 0 w 59"/>
                  <a:gd name="T67" fmla="*/ 0 h 68"/>
                  <a:gd name="T68" fmla="*/ 0 w 59"/>
                  <a:gd name="T69" fmla="*/ 0 h 68"/>
                  <a:gd name="T70" fmla="*/ 0 w 59"/>
                  <a:gd name="T71" fmla="*/ 0 h 68"/>
                  <a:gd name="T72" fmla="*/ 0 w 59"/>
                  <a:gd name="T73" fmla="*/ 0 h 68"/>
                  <a:gd name="T74" fmla="*/ 0 w 59"/>
                  <a:gd name="T75" fmla="*/ 0 h 68"/>
                  <a:gd name="T76" fmla="*/ 0 w 59"/>
                  <a:gd name="T77" fmla="*/ 0 h 68"/>
                  <a:gd name="T78" fmla="*/ 0 w 59"/>
                  <a:gd name="T79" fmla="*/ 0 h 68"/>
                  <a:gd name="T80" fmla="*/ 0 w 59"/>
                  <a:gd name="T81" fmla="*/ 0 h 68"/>
                  <a:gd name="T82" fmla="*/ 0 w 59"/>
                  <a:gd name="T83" fmla="*/ 0 h 68"/>
                  <a:gd name="T84" fmla="*/ 0 w 59"/>
                  <a:gd name="T85" fmla="*/ 0 h 68"/>
                  <a:gd name="T86" fmla="*/ 0 w 59"/>
                  <a:gd name="T87" fmla="*/ 0 h 68"/>
                  <a:gd name="T88" fmla="*/ 0 w 59"/>
                  <a:gd name="T89" fmla="*/ 0 h 68"/>
                  <a:gd name="T90" fmla="*/ 0 w 59"/>
                  <a:gd name="T91" fmla="*/ 0 h 68"/>
                  <a:gd name="T92" fmla="*/ 0 w 59"/>
                  <a:gd name="T93" fmla="*/ 0 h 68"/>
                  <a:gd name="T94" fmla="*/ 0 w 59"/>
                  <a:gd name="T95" fmla="*/ 0 h 68"/>
                  <a:gd name="T96" fmla="*/ 0 w 59"/>
                  <a:gd name="T97" fmla="*/ 0 h 68"/>
                  <a:gd name="T98" fmla="*/ 0 w 59"/>
                  <a:gd name="T99" fmla="*/ 0 h 68"/>
                  <a:gd name="T100" fmla="*/ 0 w 59"/>
                  <a:gd name="T101" fmla="*/ 0 h 68"/>
                  <a:gd name="T102" fmla="*/ 0 w 59"/>
                  <a:gd name="T103" fmla="*/ 0 h 68"/>
                  <a:gd name="T104" fmla="*/ 0 w 59"/>
                  <a:gd name="T105" fmla="*/ 0 h 68"/>
                  <a:gd name="T106" fmla="*/ 0 w 59"/>
                  <a:gd name="T107" fmla="*/ 0 h 6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9" h="68">
                    <a:moveTo>
                      <a:pt x="29" y="0"/>
                    </a:moveTo>
                    <a:lnTo>
                      <a:pt x="26" y="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5"/>
                    </a:lnTo>
                    <a:lnTo>
                      <a:pt x="2" y="20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1" y="44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8" y="58"/>
                    </a:lnTo>
                    <a:lnTo>
                      <a:pt x="12" y="63"/>
                    </a:lnTo>
                    <a:lnTo>
                      <a:pt x="15" y="64"/>
                    </a:lnTo>
                    <a:lnTo>
                      <a:pt x="17" y="66"/>
                    </a:lnTo>
                    <a:lnTo>
                      <a:pt x="20" y="67"/>
                    </a:lnTo>
                    <a:lnTo>
                      <a:pt x="23" y="67"/>
                    </a:lnTo>
                    <a:lnTo>
                      <a:pt x="26" y="68"/>
                    </a:lnTo>
                    <a:lnTo>
                      <a:pt x="29" y="68"/>
                    </a:lnTo>
                    <a:lnTo>
                      <a:pt x="32" y="68"/>
                    </a:lnTo>
                    <a:lnTo>
                      <a:pt x="35" y="67"/>
                    </a:lnTo>
                    <a:lnTo>
                      <a:pt x="37" y="67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5" y="63"/>
                    </a:lnTo>
                    <a:lnTo>
                      <a:pt x="49" y="58"/>
                    </a:lnTo>
                    <a:lnTo>
                      <a:pt x="53" y="54"/>
                    </a:lnTo>
                    <a:lnTo>
                      <a:pt x="56" y="48"/>
                    </a:lnTo>
                    <a:lnTo>
                      <a:pt x="57" y="44"/>
                    </a:lnTo>
                    <a:lnTo>
                      <a:pt x="58" y="41"/>
                    </a:lnTo>
                    <a:lnTo>
                      <a:pt x="58" y="38"/>
                    </a:lnTo>
                    <a:lnTo>
                      <a:pt x="59" y="34"/>
                    </a:lnTo>
                    <a:lnTo>
                      <a:pt x="58" y="31"/>
                    </a:lnTo>
                    <a:lnTo>
                      <a:pt x="58" y="27"/>
                    </a:lnTo>
                    <a:lnTo>
                      <a:pt x="57" y="24"/>
                    </a:lnTo>
                    <a:lnTo>
                      <a:pt x="56" y="20"/>
                    </a:lnTo>
                    <a:lnTo>
                      <a:pt x="53" y="15"/>
                    </a:lnTo>
                    <a:lnTo>
                      <a:pt x="49" y="9"/>
                    </a:lnTo>
                    <a:lnTo>
                      <a:pt x="45" y="6"/>
                    </a:lnTo>
                    <a:lnTo>
                      <a:pt x="43" y="3"/>
                    </a:lnTo>
                    <a:lnTo>
                      <a:pt x="40" y="2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9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52" name="Freeform 772"/>
              <p:cNvSpPr>
                <a:spLocks/>
              </p:cNvSpPr>
              <p:nvPr/>
            </p:nvSpPr>
            <p:spPr bwMode="auto">
              <a:xfrm>
                <a:off x="1792" y="2028"/>
                <a:ext cx="30" cy="4"/>
              </a:xfrm>
              <a:custGeom>
                <a:avLst/>
                <a:gdLst>
                  <a:gd name="T0" fmla="*/ 0 w 116"/>
                  <a:gd name="T1" fmla="*/ 0 h 12"/>
                  <a:gd name="T2" fmla="*/ 0 w 116"/>
                  <a:gd name="T3" fmla="*/ 0 h 12"/>
                  <a:gd name="T4" fmla="*/ 0 w 116"/>
                  <a:gd name="T5" fmla="*/ 0 h 12"/>
                  <a:gd name="T6" fmla="*/ 0 w 11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6" h="12">
                    <a:moveTo>
                      <a:pt x="116" y="0"/>
                    </a:moveTo>
                    <a:lnTo>
                      <a:pt x="105" y="12"/>
                    </a:lnTo>
                    <a:lnTo>
                      <a:pt x="11" y="1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53" name="Line 773"/>
              <p:cNvSpPr>
                <a:spLocks noChangeShapeType="1"/>
              </p:cNvSpPr>
              <p:nvPr/>
            </p:nvSpPr>
            <p:spPr bwMode="auto">
              <a:xfrm flipV="1">
                <a:off x="1801" y="2032"/>
                <a:ext cx="0" cy="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54" name="Line 774"/>
              <p:cNvSpPr>
                <a:spLocks noChangeShapeType="1"/>
              </p:cNvSpPr>
              <p:nvPr/>
            </p:nvSpPr>
            <p:spPr bwMode="auto">
              <a:xfrm flipV="1">
                <a:off x="1813" y="2032"/>
                <a:ext cx="0" cy="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55" name="Freeform 775"/>
              <p:cNvSpPr>
                <a:spLocks/>
              </p:cNvSpPr>
              <p:nvPr/>
            </p:nvSpPr>
            <p:spPr bwMode="auto">
              <a:xfrm>
                <a:off x="1818" y="2041"/>
                <a:ext cx="3" cy="10"/>
              </a:xfrm>
              <a:custGeom>
                <a:avLst/>
                <a:gdLst>
                  <a:gd name="T0" fmla="*/ 0 w 12"/>
                  <a:gd name="T1" fmla="*/ 0 h 29"/>
                  <a:gd name="T2" fmla="*/ 0 w 12"/>
                  <a:gd name="T3" fmla="*/ 0 h 29"/>
                  <a:gd name="T4" fmla="*/ 0 w 12"/>
                  <a:gd name="T5" fmla="*/ 0 h 29"/>
                  <a:gd name="T6" fmla="*/ 0 w 12"/>
                  <a:gd name="T7" fmla="*/ 0 h 29"/>
                  <a:gd name="T8" fmla="*/ 0 w 12"/>
                  <a:gd name="T9" fmla="*/ 0 h 29"/>
                  <a:gd name="T10" fmla="*/ 0 w 12"/>
                  <a:gd name="T11" fmla="*/ 0 h 29"/>
                  <a:gd name="T12" fmla="*/ 0 w 12"/>
                  <a:gd name="T13" fmla="*/ 0 h 29"/>
                  <a:gd name="T14" fmla="*/ 0 w 12"/>
                  <a:gd name="T15" fmla="*/ 0 h 29"/>
                  <a:gd name="T16" fmla="*/ 0 w 12"/>
                  <a:gd name="T17" fmla="*/ 0 h 29"/>
                  <a:gd name="T18" fmla="*/ 0 w 12"/>
                  <a:gd name="T19" fmla="*/ 0 h 29"/>
                  <a:gd name="T20" fmla="*/ 0 w 12"/>
                  <a:gd name="T21" fmla="*/ 0 h 29"/>
                  <a:gd name="T22" fmla="*/ 0 w 12"/>
                  <a:gd name="T23" fmla="*/ 0 h 29"/>
                  <a:gd name="T24" fmla="*/ 0 w 12"/>
                  <a:gd name="T25" fmla="*/ 0 h 29"/>
                  <a:gd name="T26" fmla="*/ 0 w 12"/>
                  <a:gd name="T27" fmla="*/ 0 h 29"/>
                  <a:gd name="T28" fmla="*/ 0 w 12"/>
                  <a:gd name="T29" fmla="*/ 0 h 29"/>
                  <a:gd name="T30" fmla="*/ 0 w 12"/>
                  <a:gd name="T31" fmla="*/ 0 h 29"/>
                  <a:gd name="T32" fmla="*/ 0 w 12"/>
                  <a:gd name="T33" fmla="*/ 0 h 29"/>
                  <a:gd name="T34" fmla="*/ 0 w 12"/>
                  <a:gd name="T35" fmla="*/ 0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29">
                    <a:moveTo>
                      <a:pt x="0" y="29"/>
                    </a:moveTo>
                    <a:lnTo>
                      <a:pt x="2" y="28"/>
                    </a:lnTo>
                    <a:lnTo>
                      <a:pt x="5" y="28"/>
                    </a:lnTo>
                    <a:lnTo>
                      <a:pt x="7" y="26"/>
                    </a:lnTo>
                    <a:lnTo>
                      <a:pt x="9" y="25"/>
                    </a:lnTo>
                    <a:lnTo>
                      <a:pt x="10" y="22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2" y="14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0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56" name="Freeform 776"/>
              <p:cNvSpPr>
                <a:spLocks/>
              </p:cNvSpPr>
              <p:nvPr/>
            </p:nvSpPr>
            <p:spPr bwMode="auto">
              <a:xfrm>
                <a:off x="1792" y="2041"/>
                <a:ext cx="4" cy="10"/>
              </a:xfrm>
              <a:custGeom>
                <a:avLst/>
                <a:gdLst>
                  <a:gd name="T0" fmla="*/ 0 w 13"/>
                  <a:gd name="T1" fmla="*/ 0 h 29"/>
                  <a:gd name="T2" fmla="*/ 0 w 13"/>
                  <a:gd name="T3" fmla="*/ 0 h 29"/>
                  <a:gd name="T4" fmla="*/ 0 w 13"/>
                  <a:gd name="T5" fmla="*/ 0 h 29"/>
                  <a:gd name="T6" fmla="*/ 0 w 13"/>
                  <a:gd name="T7" fmla="*/ 0 h 29"/>
                  <a:gd name="T8" fmla="*/ 0 w 13"/>
                  <a:gd name="T9" fmla="*/ 0 h 29"/>
                  <a:gd name="T10" fmla="*/ 0 w 13"/>
                  <a:gd name="T11" fmla="*/ 0 h 29"/>
                  <a:gd name="T12" fmla="*/ 0 w 13"/>
                  <a:gd name="T13" fmla="*/ 0 h 29"/>
                  <a:gd name="T14" fmla="*/ 0 w 13"/>
                  <a:gd name="T15" fmla="*/ 0 h 29"/>
                  <a:gd name="T16" fmla="*/ 0 w 13"/>
                  <a:gd name="T17" fmla="*/ 0 h 29"/>
                  <a:gd name="T18" fmla="*/ 0 w 13"/>
                  <a:gd name="T19" fmla="*/ 0 h 29"/>
                  <a:gd name="T20" fmla="*/ 0 w 13"/>
                  <a:gd name="T21" fmla="*/ 0 h 29"/>
                  <a:gd name="T22" fmla="*/ 0 w 13"/>
                  <a:gd name="T23" fmla="*/ 0 h 29"/>
                  <a:gd name="T24" fmla="*/ 0 w 13"/>
                  <a:gd name="T25" fmla="*/ 0 h 29"/>
                  <a:gd name="T26" fmla="*/ 0 w 13"/>
                  <a:gd name="T27" fmla="*/ 0 h 29"/>
                  <a:gd name="T28" fmla="*/ 0 w 13"/>
                  <a:gd name="T29" fmla="*/ 0 h 29"/>
                  <a:gd name="T30" fmla="*/ 0 w 13"/>
                  <a:gd name="T31" fmla="*/ 0 h 29"/>
                  <a:gd name="T32" fmla="*/ 0 w 13"/>
                  <a:gd name="T33" fmla="*/ 0 h 29"/>
                  <a:gd name="T34" fmla="*/ 0 w 13"/>
                  <a:gd name="T35" fmla="*/ 0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29">
                    <a:moveTo>
                      <a:pt x="13" y="29"/>
                    </a:moveTo>
                    <a:lnTo>
                      <a:pt x="9" y="28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2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57" name="Line 777"/>
              <p:cNvSpPr>
                <a:spLocks noChangeShapeType="1"/>
              </p:cNvSpPr>
              <p:nvPr/>
            </p:nvSpPr>
            <p:spPr bwMode="auto">
              <a:xfrm>
                <a:off x="1796" y="2051"/>
                <a:ext cx="7" cy="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58" name="Line 778"/>
              <p:cNvSpPr>
                <a:spLocks noChangeShapeType="1"/>
              </p:cNvSpPr>
              <p:nvPr/>
            </p:nvSpPr>
            <p:spPr bwMode="auto">
              <a:xfrm flipV="1">
                <a:off x="1795" y="2036"/>
                <a:ext cx="8" cy="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59" name="Line 779"/>
              <p:cNvSpPr>
                <a:spLocks noChangeShapeType="1"/>
              </p:cNvSpPr>
              <p:nvPr/>
            </p:nvSpPr>
            <p:spPr bwMode="auto">
              <a:xfrm flipV="1">
                <a:off x="1809" y="2051"/>
                <a:ext cx="9" cy="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60" name="Line 780"/>
              <p:cNvSpPr>
                <a:spLocks noChangeShapeType="1"/>
              </p:cNvSpPr>
              <p:nvPr/>
            </p:nvSpPr>
            <p:spPr bwMode="auto">
              <a:xfrm>
                <a:off x="1810" y="2035"/>
                <a:ext cx="9" cy="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61" name="Line 781"/>
              <p:cNvSpPr>
                <a:spLocks noChangeShapeType="1"/>
              </p:cNvSpPr>
              <p:nvPr/>
            </p:nvSpPr>
            <p:spPr bwMode="auto">
              <a:xfrm flipV="1">
                <a:off x="1807" y="2018"/>
                <a:ext cx="0" cy="45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62" name="Freeform 782"/>
              <p:cNvSpPr>
                <a:spLocks/>
              </p:cNvSpPr>
              <p:nvPr/>
            </p:nvSpPr>
            <p:spPr bwMode="auto">
              <a:xfrm>
                <a:off x="1796" y="2042"/>
                <a:ext cx="2" cy="8"/>
              </a:xfrm>
              <a:custGeom>
                <a:avLst/>
                <a:gdLst>
                  <a:gd name="T0" fmla="*/ 0 w 10"/>
                  <a:gd name="T1" fmla="*/ 0 h 24"/>
                  <a:gd name="T2" fmla="*/ 0 w 10"/>
                  <a:gd name="T3" fmla="*/ 0 h 24"/>
                  <a:gd name="T4" fmla="*/ 0 w 10"/>
                  <a:gd name="T5" fmla="*/ 0 h 24"/>
                  <a:gd name="T6" fmla="*/ 0 w 10"/>
                  <a:gd name="T7" fmla="*/ 0 h 24"/>
                  <a:gd name="T8" fmla="*/ 0 w 10"/>
                  <a:gd name="T9" fmla="*/ 0 h 24"/>
                  <a:gd name="T10" fmla="*/ 0 w 10"/>
                  <a:gd name="T11" fmla="*/ 0 h 24"/>
                  <a:gd name="T12" fmla="*/ 0 w 10"/>
                  <a:gd name="T13" fmla="*/ 0 h 24"/>
                  <a:gd name="T14" fmla="*/ 0 w 10"/>
                  <a:gd name="T15" fmla="*/ 0 h 24"/>
                  <a:gd name="T16" fmla="*/ 0 w 10"/>
                  <a:gd name="T17" fmla="*/ 0 h 24"/>
                  <a:gd name="T18" fmla="*/ 0 w 10"/>
                  <a:gd name="T19" fmla="*/ 0 h 24"/>
                  <a:gd name="T20" fmla="*/ 0 w 10"/>
                  <a:gd name="T21" fmla="*/ 0 h 24"/>
                  <a:gd name="T22" fmla="*/ 0 w 10"/>
                  <a:gd name="T23" fmla="*/ 0 h 24"/>
                  <a:gd name="T24" fmla="*/ 0 w 10"/>
                  <a:gd name="T25" fmla="*/ 0 h 24"/>
                  <a:gd name="T26" fmla="*/ 0 w 10"/>
                  <a:gd name="T27" fmla="*/ 0 h 24"/>
                  <a:gd name="T28" fmla="*/ 0 w 10"/>
                  <a:gd name="T29" fmla="*/ 0 h 24"/>
                  <a:gd name="T30" fmla="*/ 0 w 10"/>
                  <a:gd name="T31" fmla="*/ 0 h 24"/>
                  <a:gd name="T32" fmla="*/ 0 w 10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" h="24">
                    <a:moveTo>
                      <a:pt x="0" y="24"/>
                    </a:moveTo>
                    <a:lnTo>
                      <a:pt x="1" y="24"/>
                    </a:lnTo>
                    <a:lnTo>
                      <a:pt x="3" y="23"/>
                    </a:lnTo>
                    <a:lnTo>
                      <a:pt x="5" y="22"/>
                    </a:lnTo>
                    <a:lnTo>
                      <a:pt x="6" y="19"/>
                    </a:lnTo>
                    <a:lnTo>
                      <a:pt x="7" y="18"/>
                    </a:lnTo>
                    <a:lnTo>
                      <a:pt x="9" y="16"/>
                    </a:lnTo>
                    <a:lnTo>
                      <a:pt x="10" y="13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63" name="Line 783"/>
              <p:cNvSpPr>
                <a:spLocks noChangeShapeType="1"/>
              </p:cNvSpPr>
              <p:nvPr/>
            </p:nvSpPr>
            <p:spPr bwMode="auto">
              <a:xfrm>
                <a:off x="2064" y="1948"/>
                <a:ext cx="15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64" name="Line 784"/>
              <p:cNvSpPr>
                <a:spLocks noChangeShapeType="1"/>
              </p:cNvSpPr>
              <p:nvPr/>
            </p:nvSpPr>
            <p:spPr bwMode="auto">
              <a:xfrm>
                <a:off x="2064" y="1944"/>
                <a:ext cx="15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65" name="Freeform 785"/>
              <p:cNvSpPr>
                <a:spLocks/>
              </p:cNvSpPr>
              <p:nvPr/>
            </p:nvSpPr>
            <p:spPr bwMode="auto">
              <a:xfrm>
                <a:off x="2063" y="1944"/>
                <a:ext cx="1" cy="4"/>
              </a:xfrm>
              <a:custGeom>
                <a:avLst/>
                <a:gdLst>
                  <a:gd name="T0" fmla="*/ 0 w 4"/>
                  <a:gd name="T1" fmla="*/ 0 h 11"/>
                  <a:gd name="T2" fmla="*/ 0 w 4"/>
                  <a:gd name="T3" fmla="*/ 0 h 11"/>
                  <a:gd name="T4" fmla="*/ 0 w 4"/>
                  <a:gd name="T5" fmla="*/ 0 h 11"/>
                  <a:gd name="T6" fmla="*/ 0 w 4"/>
                  <a:gd name="T7" fmla="*/ 0 h 11"/>
                  <a:gd name="T8" fmla="*/ 0 w 4"/>
                  <a:gd name="T9" fmla="*/ 0 h 11"/>
                  <a:gd name="T10" fmla="*/ 0 w 4"/>
                  <a:gd name="T11" fmla="*/ 0 h 11"/>
                  <a:gd name="T12" fmla="*/ 0 w 4"/>
                  <a:gd name="T13" fmla="*/ 0 h 11"/>
                  <a:gd name="T14" fmla="*/ 0 w 4"/>
                  <a:gd name="T15" fmla="*/ 0 h 11"/>
                  <a:gd name="T16" fmla="*/ 0 w 4"/>
                  <a:gd name="T17" fmla="*/ 0 h 11"/>
                  <a:gd name="T18" fmla="*/ 0 w 4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11">
                    <a:moveTo>
                      <a:pt x="4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1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66" name="Freeform 786"/>
              <p:cNvSpPr>
                <a:spLocks/>
              </p:cNvSpPr>
              <p:nvPr/>
            </p:nvSpPr>
            <p:spPr bwMode="auto">
              <a:xfrm>
                <a:off x="2079" y="1944"/>
                <a:ext cx="1" cy="4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0 h 11"/>
                  <a:gd name="T4" fmla="*/ 0 w 6"/>
                  <a:gd name="T5" fmla="*/ 0 h 11"/>
                  <a:gd name="T6" fmla="*/ 0 w 6"/>
                  <a:gd name="T7" fmla="*/ 0 h 11"/>
                  <a:gd name="T8" fmla="*/ 0 w 6"/>
                  <a:gd name="T9" fmla="*/ 0 h 11"/>
                  <a:gd name="T10" fmla="*/ 0 w 6"/>
                  <a:gd name="T11" fmla="*/ 0 h 11"/>
                  <a:gd name="T12" fmla="*/ 0 w 6"/>
                  <a:gd name="T13" fmla="*/ 0 h 11"/>
                  <a:gd name="T14" fmla="*/ 0 w 6"/>
                  <a:gd name="T15" fmla="*/ 0 h 11"/>
                  <a:gd name="T16" fmla="*/ 0 w 6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11">
                    <a:moveTo>
                      <a:pt x="0" y="11"/>
                    </a:moveTo>
                    <a:lnTo>
                      <a:pt x="2" y="10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67" name="Rectangle 787"/>
              <p:cNvSpPr>
                <a:spLocks noChangeArrowheads="1"/>
              </p:cNvSpPr>
              <p:nvPr/>
            </p:nvSpPr>
            <p:spPr bwMode="auto">
              <a:xfrm>
                <a:off x="1463" y="1719"/>
                <a:ext cx="682" cy="30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8" name="Line 788"/>
              <p:cNvSpPr>
                <a:spLocks noChangeShapeType="1"/>
              </p:cNvSpPr>
              <p:nvPr/>
            </p:nvSpPr>
            <p:spPr bwMode="auto">
              <a:xfrm>
                <a:off x="1464" y="1997"/>
                <a:ext cx="68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69" name="Line 789"/>
              <p:cNvSpPr>
                <a:spLocks noChangeShapeType="1"/>
              </p:cNvSpPr>
              <p:nvPr/>
            </p:nvSpPr>
            <p:spPr bwMode="auto">
              <a:xfrm flipH="1">
                <a:off x="1463" y="1742"/>
                <a:ext cx="682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70" name="Line 790"/>
              <p:cNvSpPr>
                <a:spLocks noChangeShapeType="1"/>
              </p:cNvSpPr>
              <p:nvPr/>
            </p:nvSpPr>
            <p:spPr bwMode="auto">
              <a:xfrm>
                <a:off x="1478" y="1744"/>
                <a:ext cx="0" cy="253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71" name="Line 791"/>
              <p:cNvSpPr>
                <a:spLocks noChangeShapeType="1"/>
              </p:cNvSpPr>
              <p:nvPr/>
            </p:nvSpPr>
            <p:spPr bwMode="auto">
              <a:xfrm flipV="1">
                <a:off x="1880" y="1719"/>
                <a:ext cx="0" cy="30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72" name="Line 792"/>
              <p:cNvSpPr>
                <a:spLocks noChangeShapeType="1"/>
              </p:cNvSpPr>
              <p:nvPr/>
            </p:nvSpPr>
            <p:spPr bwMode="auto">
              <a:xfrm flipV="1">
                <a:off x="1836" y="1744"/>
                <a:ext cx="0" cy="253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73" name="Line 793"/>
              <p:cNvSpPr>
                <a:spLocks noChangeShapeType="1"/>
              </p:cNvSpPr>
              <p:nvPr/>
            </p:nvSpPr>
            <p:spPr bwMode="auto">
              <a:xfrm flipV="1">
                <a:off x="1828" y="1743"/>
                <a:ext cx="0" cy="2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74" name="Line 794"/>
              <p:cNvSpPr>
                <a:spLocks noChangeShapeType="1"/>
              </p:cNvSpPr>
              <p:nvPr/>
            </p:nvSpPr>
            <p:spPr bwMode="auto">
              <a:xfrm flipH="1">
                <a:off x="1746" y="1983"/>
                <a:ext cx="8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75" name="Line 795"/>
              <p:cNvSpPr>
                <a:spLocks noChangeShapeType="1"/>
              </p:cNvSpPr>
              <p:nvPr/>
            </p:nvSpPr>
            <p:spPr bwMode="auto">
              <a:xfrm flipH="1">
                <a:off x="1744" y="1756"/>
                <a:ext cx="8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76" name="Freeform 796"/>
              <p:cNvSpPr>
                <a:spLocks/>
              </p:cNvSpPr>
              <p:nvPr/>
            </p:nvSpPr>
            <p:spPr bwMode="auto">
              <a:xfrm>
                <a:off x="1816" y="1965"/>
                <a:ext cx="12" cy="19"/>
              </a:xfrm>
              <a:custGeom>
                <a:avLst/>
                <a:gdLst>
                  <a:gd name="T0" fmla="*/ 0 w 50"/>
                  <a:gd name="T1" fmla="*/ 0 h 57"/>
                  <a:gd name="T2" fmla="*/ 0 w 50"/>
                  <a:gd name="T3" fmla="*/ 0 h 57"/>
                  <a:gd name="T4" fmla="*/ 0 w 50"/>
                  <a:gd name="T5" fmla="*/ 0 h 57"/>
                  <a:gd name="T6" fmla="*/ 0 w 50"/>
                  <a:gd name="T7" fmla="*/ 0 h 57"/>
                  <a:gd name="T8" fmla="*/ 0 w 50"/>
                  <a:gd name="T9" fmla="*/ 0 h 57"/>
                  <a:gd name="T10" fmla="*/ 0 w 50"/>
                  <a:gd name="T11" fmla="*/ 0 h 57"/>
                  <a:gd name="T12" fmla="*/ 0 w 50"/>
                  <a:gd name="T13" fmla="*/ 0 h 57"/>
                  <a:gd name="T14" fmla="*/ 0 w 50"/>
                  <a:gd name="T15" fmla="*/ 0 h 57"/>
                  <a:gd name="T16" fmla="*/ 0 w 50"/>
                  <a:gd name="T17" fmla="*/ 0 h 57"/>
                  <a:gd name="T18" fmla="*/ 0 w 50"/>
                  <a:gd name="T19" fmla="*/ 0 h 57"/>
                  <a:gd name="T20" fmla="*/ 0 w 50"/>
                  <a:gd name="T21" fmla="*/ 0 h 57"/>
                  <a:gd name="T22" fmla="*/ 0 w 50"/>
                  <a:gd name="T23" fmla="*/ 0 h 57"/>
                  <a:gd name="T24" fmla="*/ 0 w 50"/>
                  <a:gd name="T25" fmla="*/ 0 h 57"/>
                  <a:gd name="T26" fmla="*/ 0 w 50"/>
                  <a:gd name="T27" fmla="*/ 0 h 57"/>
                  <a:gd name="T28" fmla="*/ 0 w 50"/>
                  <a:gd name="T29" fmla="*/ 0 h 57"/>
                  <a:gd name="T30" fmla="*/ 0 w 50"/>
                  <a:gd name="T31" fmla="*/ 0 h 57"/>
                  <a:gd name="T32" fmla="*/ 0 w 50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57">
                    <a:moveTo>
                      <a:pt x="0" y="56"/>
                    </a:moveTo>
                    <a:lnTo>
                      <a:pt x="7" y="57"/>
                    </a:lnTo>
                    <a:lnTo>
                      <a:pt x="13" y="57"/>
                    </a:lnTo>
                    <a:lnTo>
                      <a:pt x="19" y="57"/>
                    </a:lnTo>
                    <a:lnTo>
                      <a:pt x="24" y="56"/>
                    </a:lnTo>
                    <a:lnTo>
                      <a:pt x="30" y="53"/>
                    </a:lnTo>
                    <a:lnTo>
                      <a:pt x="34" y="51"/>
                    </a:lnTo>
                    <a:lnTo>
                      <a:pt x="38" y="48"/>
                    </a:lnTo>
                    <a:lnTo>
                      <a:pt x="42" y="44"/>
                    </a:lnTo>
                    <a:lnTo>
                      <a:pt x="44" y="41"/>
                    </a:lnTo>
                    <a:lnTo>
                      <a:pt x="47" y="36"/>
                    </a:lnTo>
                    <a:lnTo>
                      <a:pt x="48" y="31"/>
                    </a:lnTo>
                    <a:lnTo>
                      <a:pt x="49" y="25"/>
                    </a:lnTo>
                    <a:lnTo>
                      <a:pt x="50" y="19"/>
                    </a:lnTo>
                    <a:lnTo>
                      <a:pt x="49" y="13"/>
                    </a:lnTo>
                    <a:lnTo>
                      <a:pt x="49" y="7"/>
                    </a:lnTo>
                    <a:lnTo>
                      <a:pt x="4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77" name="Freeform 797"/>
              <p:cNvSpPr>
                <a:spLocks/>
              </p:cNvSpPr>
              <p:nvPr/>
            </p:nvSpPr>
            <p:spPr bwMode="auto">
              <a:xfrm>
                <a:off x="1734" y="1776"/>
                <a:ext cx="12" cy="207"/>
              </a:xfrm>
              <a:custGeom>
                <a:avLst/>
                <a:gdLst>
                  <a:gd name="T0" fmla="*/ 0 w 50"/>
                  <a:gd name="T1" fmla="*/ 0 h 623"/>
                  <a:gd name="T2" fmla="*/ 0 w 50"/>
                  <a:gd name="T3" fmla="*/ 0 h 623"/>
                  <a:gd name="T4" fmla="*/ 0 w 50"/>
                  <a:gd name="T5" fmla="*/ 0 h 623"/>
                  <a:gd name="T6" fmla="*/ 0 w 50"/>
                  <a:gd name="T7" fmla="*/ 0 h 623"/>
                  <a:gd name="T8" fmla="*/ 0 w 50"/>
                  <a:gd name="T9" fmla="*/ 0 h 623"/>
                  <a:gd name="T10" fmla="*/ 0 w 50"/>
                  <a:gd name="T11" fmla="*/ 0 h 623"/>
                  <a:gd name="T12" fmla="*/ 0 w 50"/>
                  <a:gd name="T13" fmla="*/ 0 h 623"/>
                  <a:gd name="T14" fmla="*/ 0 w 50"/>
                  <a:gd name="T15" fmla="*/ 0 h 623"/>
                  <a:gd name="T16" fmla="*/ 0 w 50"/>
                  <a:gd name="T17" fmla="*/ 0 h 623"/>
                  <a:gd name="T18" fmla="*/ 0 w 50"/>
                  <a:gd name="T19" fmla="*/ 0 h 623"/>
                  <a:gd name="T20" fmla="*/ 0 w 50"/>
                  <a:gd name="T21" fmla="*/ 0 h 623"/>
                  <a:gd name="T22" fmla="*/ 0 w 50"/>
                  <a:gd name="T23" fmla="*/ 0 h 623"/>
                  <a:gd name="T24" fmla="*/ 0 w 50"/>
                  <a:gd name="T25" fmla="*/ 0 h 623"/>
                  <a:gd name="T26" fmla="*/ 0 w 50"/>
                  <a:gd name="T27" fmla="*/ 0 h 623"/>
                  <a:gd name="T28" fmla="*/ 0 w 50"/>
                  <a:gd name="T29" fmla="*/ 0 h 623"/>
                  <a:gd name="T30" fmla="*/ 0 w 50"/>
                  <a:gd name="T31" fmla="*/ 0 h 623"/>
                  <a:gd name="T32" fmla="*/ 0 w 50"/>
                  <a:gd name="T33" fmla="*/ 0 h 623"/>
                  <a:gd name="T34" fmla="*/ 0 w 50"/>
                  <a:gd name="T35" fmla="*/ 0 h 623"/>
                  <a:gd name="T36" fmla="*/ 0 w 50"/>
                  <a:gd name="T37" fmla="*/ 0 h 6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0" h="623">
                    <a:moveTo>
                      <a:pt x="50" y="623"/>
                    </a:moveTo>
                    <a:lnTo>
                      <a:pt x="45" y="623"/>
                    </a:lnTo>
                    <a:lnTo>
                      <a:pt x="39" y="622"/>
                    </a:lnTo>
                    <a:lnTo>
                      <a:pt x="35" y="620"/>
                    </a:lnTo>
                    <a:lnTo>
                      <a:pt x="31" y="618"/>
                    </a:lnTo>
                    <a:lnTo>
                      <a:pt x="26" y="616"/>
                    </a:lnTo>
                    <a:lnTo>
                      <a:pt x="22" y="612"/>
                    </a:lnTo>
                    <a:lnTo>
                      <a:pt x="19" y="610"/>
                    </a:lnTo>
                    <a:lnTo>
                      <a:pt x="14" y="606"/>
                    </a:lnTo>
                    <a:lnTo>
                      <a:pt x="11" y="602"/>
                    </a:lnTo>
                    <a:lnTo>
                      <a:pt x="9" y="598"/>
                    </a:lnTo>
                    <a:lnTo>
                      <a:pt x="7" y="593"/>
                    </a:lnTo>
                    <a:lnTo>
                      <a:pt x="5" y="587"/>
                    </a:lnTo>
                    <a:lnTo>
                      <a:pt x="2" y="583"/>
                    </a:lnTo>
                    <a:lnTo>
                      <a:pt x="1" y="577"/>
                    </a:lnTo>
                    <a:lnTo>
                      <a:pt x="0" y="571"/>
                    </a:lnTo>
                    <a:lnTo>
                      <a:pt x="0" y="566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78" name="Freeform 798"/>
              <p:cNvSpPr>
                <a:spLocks/>
              </p:cNvSpPr>
              <p:nvPr/>
            </p:nvSpPr>
            <p:spPr bwMode="auto">
              <a:xfrm>
                <a:off x="1733" y="1756"/>
                <a:ext cx="13" cy="20"/>
              </a:xfrm>
              <a:custGeom>
                <a:avLst/>
                <a:gdLst>
                  <a:gd name="T0" fmla="*/ 0 w 51"/>
                  <a:gd name="T1" fmla="*/ 0 h 60"/>
                  <a:gd name="T2" fmla="*/ 0 w 51"/>
                  <a:gd name="T3" fmla="*/ 0 h 60"/>
                  <a:gd name="T4" fmla="*/ 0 w 51"/>
                  <a:gd name="T5" fmla="*/ 0 h 60"/>
                  <a:gd name="T6" fmla="*/ 0 w 51"/>
                  <a:gd name="T7" fmla="*/ 0 h 60"/>
                  <a:gd name="T8" fmla="*/ 0 w 51"/>
                  <a:gd name="T9" fmla="*/ 0 h 60"/>
                  <a:gd name="T10" fmla="*/ 0 w 51"/>
                  <a:gd name="T11" fmla="*/ 0 h 60"/>
                  <a:gd name="T12" fmla="*/ 0 w 51"/>
                  <a:gd name="T13" fmla="*/ 0 h 60"/>
                  <a:gd name="T14" fmla="*/ 0 w 51"/>
                  <a:gd name="T15" fmla="*/ 0 h 60"/>
                  <a:gd name="T16" fmla="*/ 0 w 51"/>
                  <a:gd name="T17" fmla="*/ 0 h 60"/>
                  <a:gd name="T18" fmla="*/ 0 w 51"/>
                  <a:gd name="T19" fmla="*/ 0 h 60"/>
                  <a:gd name="T20" fmla="*/ 0 w 51"/>
                  <a:gd name="T21" fmla="*/ 0 h 60"/>
                  <a:gd name="T22" fmla="*/ 0 w 51"/>
                  <a:gd name="T23" fmla="*/ 0 h 60"/>
                  <a:gd name="T24" fmla="*/ 0 w 51"/>
                  <a:gd name="T25" fmla="*/ 0 h 60"/>
                  <a:gd name="T26" fmla="*/ 0 w 51"/>
                  <a:gd name="T27" fmla="*/ 0 h 60"/>
                  <a:gd name="T28" fmla="*/ 0 w 51"/>
                  <a:gd name="T29" fmla="*/ 0 h 60"/>
                  <a:gd name="T30" fmla="*/ 0 w 51"/>
                  <a:gd name="T31" fmla="*/ 0 h 60"/>
                  <a:gd name="T32" fmla="*/ 0 w 51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60">
                    <a:moveTo>
                      <a:pt x="3" y="60"/>
                    </a:moveTo>
                    <a:lnTo>
                      <a:pt x="1" y="52"/>
                    </a:lnTo>
                    <a:lnTo>
                      <a:pt x="0" y="45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3" y="22"/>
                    </a:lnTo>
                    <a:lnTo>
                      <a:pt x="5" y="17"/>
                    </a:lnTo>
                    <a:lnTo>
                      <a:pt x="8" y="13"/>
                    </a:lnTo>
                    <a:lnTo>
                      <a:pt x="12" y="9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5" y="1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4" y="0"/>
                    </a:lnTo>
                    <a:lnTo>
                      <a:pt x="51" y="1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79" name="Freeform 799"/>
              <p:cNvSpPr>
                <a:spLocks/>
              </p:cNvSpPr>
              <p:nvPr/>
            </p:nvSpPr>
            <p:spPr bwMode="auto">
              <a:xfrm>
                <a:off x="1816" y="1756"/>
                <a:ext cx="12" cy="19"/>
              </a:xfrm>
              <a:custGeom>
                <a:avLst/>
                <a:gdLst>
                  <a:gd name="T0" fmla="*/ 0 w 49"/>
                  <a:gd name="T1" fmla="*/ 0 h 56"/>
                  <a:gd name="T2" fmla="*/ 0 w 49"/>
                  <a:gd name="T3" fmla="*/ 0 h 56"/>
                  <a:gd name="T4" fmla="*/ 0 w 49"/>
                  <a:gd name="T5" fmla="*/ 0 h 56"/>
                  <a:gd name="T6" fmla="*/ 0 w 49"/>
                  <a:gd name="T7" fmla="*/ 0 h 56"/>
                  <a:gd name="T8" fmla="*/ 0 w 49"/>
                  <a:gd name="T9" fmla="*/ 0 h 56"/>
                  <a:gd name="T10" fmla="*/ 0 w 49"/>
                  <a:gd name="T11" fmla="*/ 0 h 56"/>
                  <a:gd name="T12" fmla="*/ 0 w 49"/>
                  <a:gd name="T13" fmla="*/ 0 h 56"/>
                  <a:gd name="T14" fmla="*/ 0 w 49"/>
                  <a:gd name="T15" fmla="*/ 0 h 56"/>
                  <a:gd name="T16" fmla="*/ 0 w 49"/>
                  <a:gd name="T17" fmla="*/ 0 h 56"/>
                  <a:gd name="T18" fmla="*/ 0 w 49"/>
                  <a:gd name="T19" fmla="*/ 0 h 56"/>
                  <a:gd name="T20" fmla="*/ 0 w 49"/>
                  <a:gd name="T21" fmla="*/ 0 h 56"/>
                  <a:gd name="T22" fmla="*/ 0 w 49"/>
                  <a:gd name="T23" fmla="*/ 0 h 56"/>
                  <a:gd name="T24" fmla="*/ 0 w 49"/>
                  <a:gd name="T25" fmla="*/ 0 h 56"/>
                  <a:gd name="T26" fmla="*/ 0 w 49"/>
                  <a:gd name="T27" fmla="*/ 0 h 56"/>
                  <a:gd name="T28" fmla="*/ 0 w 49"/>
                  <a:gd name="T29" fmla="*/ 0 h 56"/>
                  <a:gd name="T30" fmla="*/ 0 w 49"/>
                  <a:gd name="T31" fmla="*/ 0 h 56"/>
                  <a:gd name="T32" fmla="*/ 0 w 49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56">
                    <a:moveTo>
                      <a:pt x="47" y="56"/>
                    </a:moveTo>
                    <a:lnTo>
                      <a:pt x="48" y="49"/>
                    </a:lnTo>
                    <a:lnTo>
                      <a:pt x="49" y="43"/>
                    </a:lnTo>
                    <a:lnTo>
                      <a:pt x="49" y="37"/>
                    </a:lnTo>
                    <a:lnTo>
                      <a:pt x="49" y="31"/>
                    </a:lnTo>
                    <a:lnTo>
                      <a:pt x="48" y="25"/>
                    </a:lnTo>
                    <a:lnTo>
                      <a:pt x="46" y="21"/>
                    </a:lnTo>
                    <a:lnTo>
                      <a:pt x="44" y="16"/>
                    </a:lnTo>
                    <a:lnTo>
                      <a:pt x="42" y="12"/>
                    </a:lnTo>
                    <a:lnTo>
                      <a:pt x="37" y="8"/>
                    </a:lnTo>
                    <a:lnTo>
                      <a:pt x="34" y="6"/>
                    </a:lnTo>
                    <a:lnTo>
                      <a:pt x="30" y="3"/>
                    </a:lnTo>
                    <a:lnTo>
                      <a:pt x="24" y="1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1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80" name="Freeform 800"/>
              <p:cNvSpPr>
                <a:spLocks/>
              </p:cNvSpPr>
              <p:nvPr/>
            </p:nvSpPr>
            <p:spPr bwMode="auto">
              <a:xfrm>
                <a:off x="1737" y="1762"/>
                <a:ext cx="8" cy="203"/>
              </a:xfrm>
              <a:custGeom>
                <a:avLst/>
                <a:gdLst>
                  <a:gd name="T0" fmla="*/ 0 w 35"/>
                  <a:gd name="T1" fmla="*/ 0 h 609"/>
                  <a:gd name="T2" fmla="*/ 0 w 35"/>
                  <a:gd name="T3" fmla="*/ 0 h 609"/>
                  <a:gd name="T4" fmla="*/ 0 w 35"/>
                  <a:gd name="T5" fmla="*/ 0 h 609"/>
                  <a:gd name="T6" fmla="*/ 0 w 35"/>
                  <a:gd name="T7" fmla="*/ 0 h 609"/>
                  <a:gd name="T8" fmla="*/ 0 w 35"/>
                  <a:gd name="T9" fmla="*/ 0 h 609"/>
                  <a:gd name="T10" fmla="*/ 0 w 35"/>
                  <a:gd name="T11" fmla="*/ 0 h 609"/>
                  <a:gd name="T12" fmla="*/ 0 w 35"/>
                  <a:gd name="T13" fmla="*/ 0 h 609"/>
                  <a:gd name="T14" fmla="*/ 0 w 35"/>
                  <a:gd name="T15" fmla="*/ 0 h 609"/>
                  <a:gd name="T16" fmla="*/ 0 w 35"/>
                  <a:gd name="T17" fmla="*/ 0 h 609"/>
                  <a:gd name="T18" fmla="*/ 0 w 35"/>
                  <a:gd name="T19" fmla="*/ 0 h 609"/>
                  <a:gd name="T20" fmla="*/ 0 w 35"/>
                  <a:gd name="T21" fmla="*/ 0 h 609"/>
                  <a:gd name="T22" fmla="*/ 0 w 35"/>
                  <a:gd name="T23" fmla="*/ 0 h 609"/>
                  <a:gd name="T24" fmla="*/ 0 w 35"/>
                  <a:gd name="T25" fmla="*/ 0 h 609"/>
                  <a:gd name="T26" fmla="*/ 0 w 35"/>
                  <a:gd name="T27" fmla="*/ 0 h 609"/>
                  <a:gd name="T28" fmla="*/ 0 w 35"/>
                  <a:gd name="T29" fmla="*/ 0 h 609"/>
                  <a:gd name="T30" fmla="*/ 0 w 35"/>
                  <a:gd name="T31" fmla="*/ 0 h 609"/>
                  <a:gd name="T32" fmla="*/ 0 w 35"/>
                  <a:gd name="T33" fmla="*/ 0 h 609"/>
                  <a:gd name="T34" fmla="*/ 0 w 35"/>
                  <a:gd name="T35" fmla="*/ 0 h 60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" h="609">
                    <a:moveTo>
                      <a:pt x="0" y="609"/>
                    </a:moveTo>
                    <a:lnTo>
                      <a:pt x="0" y="41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1" y="29"/>
                    </a:lnTo>
                    <a:lnTo>
                      <a:pt x="2" y="24"/>
                    </a:lnTo>
                    <a:lnTo>
                      <a:pt x="3" y="21"/>
                    </a:lnTo>
                    <a:lnTo>
                      <a:pt x="6" y="18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1" y="3"/>
                    </a:lnTo>
                    <a:lnTo>
                      <a:pt x="24" y="2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81" name="Line 801"/>
              <p:cNvSpPr>
                <a:spLocks noChangeShapeType="1"/>
              </p:cNvSpPr>
              <p:nvPr/>
            </p:nvSpPr>
            <p:spPr bwMode="auto">
              <a:xfrm>
                <a:off x="1746" y="1979"/>
                <a:ext cx="70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82" name="Line 802"/>
              <p:cNvSpPr>
                <a:spLocks noChangeShapeType="1"/>
              </p:cNvSpPr>
              <p:nvPr/>
            </p:nvSpPr>
            <p:spPr bwMode="auto">
              <a:xfrm>
                <a:off x="1746" y="1762"/>
                <a:ext cx="70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83" name="Line 803"/>
              <p:cNvSpPr>
                <a:spLocks noChangeShapeType="1"/>
              </p:cNvSpPr>
              <p:nvPr/>
            </p:nvSpPr>
            <p:spPr bwMode="auto">
              <a:xfrm flipV="1">
                <a:off x="1824" y="1775"/>
                <a:ext cx="0" cy="19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84" name="Freeform 804"/>
              <p:cNvSpPr>
                <a:spLocks/>
              </p:cNvSpPr>
              <p:nvPr/>
            </p:nvSpPr>
            <p:spPr bwMode="auto">
              <a:xfrm>
                <a:off x="1736" y="1965"/>
                <a:ext cx="10" cy="14"/>
              </a:xfrm>
              <a:custGeom>
                <a:avLst/>
                <a:gdLst>
                  <a:gd name="T0" fmla="*/ 0 w 38"/>
                  <a:gd name="T1" fmla="*/ 0 h 42"/>
                  <a:gd name="T2" fmla="*/ 0 w 38"/>
                  <a:gd name="T3" fmla="*/ 0 h 42"/>
                  <a:gd name="T4" fmla="*/ 0 w 38"/>
                  <a:gd name="T5" fmla="*/ 0 h 42"/>
                  <a:gd name="T6" fmla="*/ 0 w 38"/>
                  <a:gd name="T7" fmla="*/ 0 h 42"/>
                  <a:gd name="T8" fmla="*/ 0 w 38"/>
                  <a:gd name="T9" fmla="*/ 0 h 42"/>
                  <a:gd name="T10" fmla="*/ 0 w 38"/>
                  <a:gd name="T11" fmla="*/ 0 h 42"/>
                  <a:gd name="T12" fmla="*/ 0 w 38"/>
                  <a:gd name="T13" fmla="*/ 0 h 42"/>
                  <a:gd name="T14" fmla="*/ 0 w 38"/>
                  <a:gd name="T15" fmla="*/ 0 h 42"/>
                  <a:gd name="T16" fmla="*/ 0 w 38"/>
                  <a:gd name="T17" fmla="*/ 0 h 42"/>
                  <a:gd name="T18" fmla="*/ 0 w 38"/>
                  <a:gd name="T19" fmla="*/ 0 h 42"/>
                  <a:gd name="T20" fmla="*/ 0 w 38"/>
                  <a:gd name="T21" fmla="*/ 0 h 42"/>
                  <a:gd name="T22" fmla="*/ 0 w 38"/>
                  <a:gd name="T23" fmla="*/ 0 h 42"/>
                  <a:gd name="T24" fmla="*/ 0 w 38"/>
                  <a:gd name="T25" fmla="*/ 0 h 42"/>
                  <a:gd name="T26" fmla="*/ 0 w 38"/>
                  <a:gd name="T27" fmla="*/ 0 h 42"/>
                  <a:gd name="T28" fmla="*/ 0 w 38"/>
                  <a:gd name="T29" fmla="*/ 0 h 42"/>
                  <a:gd name="T30" fmla="*/ 0 w 38"/>
                  <a:gd name="T31" fmla="*/ 0 h 42"/>
                  <a:gd name="T32" fmla="*/ 0 w 38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42">
                    <a:moveTo>
                      <a:pt x="38" y="42"/>
                    </a:moveTo>
                    <a:lnTo>
                      <a:pt x="33" y="42"/>
                    </a:lnTo>
                    <a:lnTo>
                      <a:pt x="28" y="42"/>
                    </a:lnTo>
                    <a:lnTo>
                      <a:pt x="24" y="42"/>
                    </a:lnTo>
                    <a:lnTo>
                      <a:pt x="20" y="41"/>
                    </a:lnTo>
                    <a:lnTo>
                      <a:pt x="15" y="40"/>
                    </a:lnTo>
                    <a:lnTo>
                      <a:pt x="12" y="39"/>
                    </a:lnTo>
                    <a:lnTo>
                      <a:pt x="9" y="36"/>
                    </a:lnTo>
                    <a:lnTo>
                      <a:pt x="7" y="34"/>
                    </a:lnTo>
                    <a:lnTo>
                      <a:pt x="4" y="31"/>
                    </a:lnTo>
                    <a:lnTo>
                      <a:pt x="2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2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85" name="Freeform 805"/>
              <p:cNvSpPr>
                <a:spLocks/>
              </p:cNvSpPr>
              <p:nvPr/>
            </p:nvSpPr>
            <p:spPr bwMode="auto">
              <a:xfrm>
                <a:off x="1816" y="1965"/>
                <a:ext cx="9" cy="14"/>
              </a:xfrm>
              <a:custGeom>
                <a:avLst/>
                <a:gdLst>
                  <a:gd name="T0" fmla="*/ 0 w 34"/>
                  <a:gd name="T1" fmla="*/ 0 h 42"/>
                  <a:gd name="T2" fmla="*/ 0 w 34"/>
                  <a:gd name="T3" fmla="*/ 0 h 42"/>
                  <a:gd name="T4" fmla="*/ 0 w 34"/>
                  <a:gd name="T5" fmla="*/ 0 h 42"/>
                  <a:gd name="T6" fmla="*/ 0 w 34"/>
                  <a:gd name="T7" fmla="*/ 0 h 42"/>
                  <a:gd name="T8" fmla="*/ 0 w 34"/>
                  <a:gd name="T9" fmla="*/ 0 h 42"/>
                  <a:gd name="T10" fmla="*/ 0 w 34"/>
                  <a:gd name="T11" fmla="*/ 0 h 42"/>
                  <a:gd name="T12" fmla="*/ 0 w 34"/>
                  <a:gd name="T13" fmla="*/ 0 h 42"/>
                  <a:gd name="T14" fmla="*/ 0 w 34"/>
                  <a:gd name="T15" fmla="*/ 0 h 42"/>
                  <a:gd name="T16" fmla="*/ 0 w 34"/>
                  <a:gd name="T17" fmla="*/ 0 h 42"/>
                  <a:gd name="T18" fmla="*/ 0 w 34"/>
                  <a:gd name="T19" fmla="*/ 0 h 42"/>
                  <a:gd name="T20" fmla="*/ 0 w 34"/>
                  <a:gd name="T21" fmla="*/ 0 h 42"/>
                  <a:gd name="T22" fmla="*/ 0 w 34"/>
                  <a:gd name="T23" fmla="*/ 0 h 42"/>
                  <a:gd name="T24" fmla="*/ 0 w 34"/>
                  <a:gd name="T25" fmla="*/ 0 h 42"/>
                  <a:gd name="T26" fmla="*/ 0 w 34"/>
                  <a:gd name="T27" fmla="*/ 0 h 42"/>
                  <a:gd name="T28" fmla="*/ 0 w 34"/>
                  <a:gd name="T29" fmla="*/ 0 h 42"/>
                  <a:gd name="T30" fmla="*/ 0 w 34"/>
                  <a:gd name="T31" fmla="*/ 0 h 42"/>
                  <a:gd name="T32" fmla="*/ 0 w 34"/>
                  <a:gd name="T33" fmla="*/ 0 h 42"/>
                  <a:gd name="T34" fmla="*/ 0 w 34"/>
                  <a:gd name="T35" fmla="*/ 0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4" h="42">
                    <a:moveTo>
                      <a:pt x="0" y="42"/>
                    </a:moveTo>
                    <a:lnTo>
                      <a:pt x="5" y="42"/>
                    </a:lnTo>
                    <a:lnTo>
                      <a:pt x="9" y="42"/>
                    </a:lnTo>
                    <a:lnTo>
                      <a:pt x="14" y="42"/>
                    </a:lnTo>
                    <a:lnTo>
                      <a:pt x="18" y="41"/>
                    </a:lnTo>
                    <a:lnTo>
                      <a:pt x="21" y="40"/>
                    </a:lnTo>
                    <a:lnTo>
                      <a:pt x="24" y="37"/>
                    </a:lnTo>
                    <a:lnTo>
                      <a:pt x="27" y="35"/>
                    </a:lnTo>
                    <a:lnTo>
                      <a:pt x="29" y="33"/>
                    </a:lnTo>
                    <a:lnTo>
                      <a:pt x="31" y="29"/>
                    </a:lnTo>
                    <a:lnTo>
                      <a:pt x="32" y="27"/>
                    </a:lnTo>
                    <a:lnTo>
                      <a:pt x="33" y="23"/>
                    </a:lnTo>
                    <a:lnTo>
                      <a:pt x="34" y="19"/>
                    </a:lnTo>
                    <a:lnTo>
                      <a:pt x="34" y="15"/>
                    </a:lnTo>
                    <a:lnTo>
                      <a:pt x="34" y="10"/>
                    </a:lnTo>
                    <a:lnTo>
                      <a:pt x="33" y="5"/>
                    </a:lnTo>
                    <a:lnTo>
                      <a:pt x="32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86" name="Freeform 806"/>
              <p:cNvSpPr>
                <a:spLocks/>
              </p:cNvSpPr>
              <p:nvPr/>
            </p:nvSpPr>
            <p:spPr bwMode="auto">
              <a:xfrm>
                <a:off x="1816" y="1761"/>
                <a:ext cx="9" cy="13"/>
              </a:xfrm>
              <a:custGeom>
                <a:avLst/>
                <a:gdLst>
                  <a:gd name="T0" fmla="*/ 0 w 32"/>
                  <a:gd name="T1" fmla="*/ 0 h 38"/>
                  <a:gd name="T2" fmla="*/ 0 w 32"/>
                  <a:gd name="T3" fmla="*/ 0 h 38"/>
                  <a:gd name="T4" fmla="*/ 0 w 32"/>
                  <a:gd name="T5" fmla="*/ 0 h 38"/>
                  <a:gd name="T6" fmla="*/ 0 w 32"/>
                  <a:gd name="T7" fmla="*/ 0 h 38"/>
                  <a:gd name="T8" fmla="*/ 0 w 32"/>
                  <a:gd name="T9" fmla="*/ 0 h 38"/>
                  <a:gd name="T10" fmla="*/ 0 w 32"/>
                  <a:gd name="T11" fmla="*/ 0 h 38"/>
                  <a:gd name="T12" fmla="*/ 0 w 32"/>
                  <a:gd name="T13" fmla="*/ 0 h 38"/>
                  <a:gd name="T14" fmla="*/ 0 w 32"/>
                  <a:gd name="T15" fmla="*/ 0 h 38"/>
                  <a:gd name="T16" fmla="*/ 0 w 32"/>
                  <a:gd name="T17" fmla="*/ 0 h 38"/>
                  <a:gd name="T18" fmla="*/ 0 w 32"/>
                  <a:gd name="T19" fmla="*/ 0 h 38"/>
                  <a:gd name="T20" fmla="*/ 0 w 32"/>
                  <a:gd name="T21" fmla="*/ 0 h 38"/>
                  <a:gd name="T22" fmla="*/ 0 w 32"/>
                  <a:gd name="T23" fmla="*/ 0 h 38"/>
                  <a:gd name="T24" fmla="*/ 0 w 32"/>
                  <a:gd name="T25" fmla="*/ 0 h 38"/>
                  <a:gd name="T26" fmla="*/ 0 w 32"/>
                  <a:gd name="T27" fmla="*/ 0 h 38"/>
                  <a:gd name="T28" fmla="*/ 0 w 32"/>
                  <a:gd name="T29" fmla="*/ 0 h 38"/>
                  <a:gd name="T30" fmla="*/ 0 w 32"/>
                  <a:gd name="T31" fmla="*/ 0 h 38"/>
                  <a:gd name="T32" fmla="*/ 0 w 32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8">
                    <a:moveTo>
                      <a:pt x="30" y="38"/>
                    </a:moveTo>
                    <a:lnTo>
                      <a:pt x="31" y="33"/>
                    </a:lnTo>
                    <a:lnTo>
                      <a:pt x="32" y="29"/>
                    </a:lnTo>
                    <a:lnTo>
                      <a:pt x="32" y="24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30" y="14"/>
                    </a:lnTo>
                    <a:lnTo>
                      <a:pt x="28" y="11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1" y="4"/>
                    </a:lnTo>
                    <a:lnTo>
                      <a:pt x="19" y="3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1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87" name="Freeform 807"/>
              <p:cNvSpPr>
                <a:spLocks/>
              </p:cNvSpPr>
              <p:nvPr/>
            </p:nvSpPr>
            <p:spPr bwMode="auto">
              <a:xfrm>
                <a:off x="1746" y="1729"/>
                <a:ext cx="15" cy="27"/>
              </a:xfrm>
              <a:custGeom>
                <a:avLst/>
                <a:gdLst>
                  <a:gd name="T0" fmla="*/ 0 w 59"/>
                  <a:gd name="T1" fmla="*/ 0 h 83"/>
                  <a:gd name="T2" fmla="*/ 0 w 59"/>
                  <a:gd name="T3" fmla="*/ 0 h 83"/>
                  <a:gd name="T4" fmla="*/ 0 w 59"/>
                  <a:gd name="T5" fmla="*/ 0 h 83"/>
                  <a:gd name="T6" fmla="*/ 0 w 59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" h="83">
                    <a:moveTo>
                      <a:pt x="0" y="83"/>
                    </a:moveTo>
                    <a:lnTo>
                      <a:pt x="0" y="0"/>
                    </a:lnTo>
                    <a:lnTo>
                      <a:pt x="59" y="0"/>
                    </a:lnTo>
                    <a:lnTo>
                      <a:pt x="58" y="83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88" name="Line 808"/>
              <p:cNvSpPr>
                <a:spLocks noChangeShapeType="1"/>
              </p:cNvSpPr>
              <p:nvPr/>
            </p:nvSpPr>
            <p:spPr bwMode="auto">
              <a:xfrm flipV="1">
                <a:off x="1748" y="1730"/>
                <a:ext cx="0" cy="2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89" name="Line 809"/>
              <p:cNvSpPr>
                <a:spLocks noChangeShapeType="1"/>
              </p:cNvSpPr>
              <p:nvPr/>
            </p:nvSpPr>
            <p:spPr bwMode="auto">
              <a:xfrm flipV="1">
                <a:off x="1758" y="1729"/>
                <a:ext cx="0" cy="2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90" name="Line 810"/>
              <p:cNvSpPr>
                <a:spLocks noChangeShapeType="1"/>
              </p:cNvSpPr>
              <p:nvPr/>
            </p:nvSpPr>
            <p:spPr bwMode="auto">
              <a:xfrm>
                <a:off x="1748" y="1747"/>
                <a:ext cx="9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91" name="Freeform 811"/>
              <p:cNvSpPr>
                <a:spLocks/>
              </p:cNvSpPr>
              <p:nvPr/>
            </p:nvSpPr>
            <p:spPr bwMode="auto">
              <a:xfrm>
                <a:off x="1752" y="1734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w 12"/>
                  <a:gd name="T37" fmla="*/ 0 h 14"/>
                  <a:gd name="T38" fmla="*/ 0 w 12"/>
                  <a:gd name="T39" fmla="*/ 0 h 14"/>
                  <a:gd name="T40" fmla="*/ 0 w 12"/>
                  <a:gd name="T41" fmla="*/ 0 h 14"/>
                  <a:gd name="T42" fmla="*/ 0 w 12"/>
                  <a:gd name="T43" fmla="*/ 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92" name="Freeform 812"/>
              <p:cNvSpPr>
                <a:spLocks/>
              </p:cNvSpPr>
              <p:nvPr/>
            </p:nvSpPr>
            <p:spPr bwMode="auto">
              <a:xfrm>
                <a:off x="1752" y="1734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w 12"/>
                  <a:gd name="T37" fmla="*/ 0 h 14"/>
                  <a:gd name="T38" fmla="*/ 0 w 12"/>
                  <a:gd name="T39" fmla="*/ 0 h 14"/>
                  <a:gd name="T40" fmla="*/ 0 w 12"/>
                  <a:gd name="T41" fmla="*/ 0 h 14"/>
                  <a:gd name="T42" fmla="*/ 0 w 12"/>
                  <a:gd name="T43" fmla="*/ 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93" name="Line 813"/>
              <p:cNvSpPr>
                <a:spLocks noChangeShapeType="1"/>
              </p:cNvSpPr>
              <p:nvPr/>
            </p:nvSpPr>
            <p:spPr bwMode="auto">
              <a:xfrm flipV="1">
                <a:off x="1753" y="1724"/>
                <a:ext cx="0" cy="2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94" name="Line 814"/>
              <p:cNvSpPr>
                <a:spLocks noChangeShapeType="1"/>
              </p:cNvSpPr>
              <p:nvPr/>
            </p:nvSpPr>
            <p:spPr bwMode="auto">
              <a:xfrm flipH="1">
                <a:off x="1744" y="1737"/>
                <a:ext cx="20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95" name="Freeform 815"/>
              <p:cNvSpPr>
                <a:spLocks/>
              </p:cNvSpPr>
              <p:nvPr/>
            </p:nvSpPr>
            <p:spPr bwMode="auto">
              <a:xfrm>
                <a:off x="1790" y="1728"/>
                <a:ext cx="14" cy="27"/>
              </a:xfrm>
              <a:custGeom>
                <a:avLst/>
                <a:gdLst>
                  <a:gd name="T0" fmla="*/ 0 w 59"/>
                  <a:gd name="T1" fmla="*/ 0 h 83"/>
                  <a:gd name="T2" fmla="*/ 0 w 59"/>
                  <a:gd name="T3" fmla="*/ 0 h 83"/>
                  <a:gd name="T4" fmla="*/ 0 w 59"/>
                  <a:gd name="T5" fmla="*/ 0 h 83"/>
                  <a:gd name="T6" fmla="*/ 0 w 59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" h="83">
                    <a:moveTo>
                      <a:pt x="0" y="83"/>
                    </a:moveTo>
                    <a:lnTo>
                      <a:pt x="0" y="0"/>
                    </a:lnTo>
                    <a:lnTo>
                      <a:pt x="59" y="0"/>
                    </a:lnTo>
                    <a:lnTo>
                      <a:pt x="57" y="83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96" name="Line 816"/>
              <p:cNvSpPr>
                <a:spLocks noChangeShapeType="1"/>
              </p:cNvSpPr>
              <p:nvPr/>
            </p:nvSpPr>
            <p:spPr bwMode="auto">
              <a:xfrm flipV="1">
                <a:off x="1792" y="1729"/>
                <a:ext cx="0" cy="2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97" name="Line 817"/>
              <p:cNvSpPr>
                <a:spLocks noChangeShapeType="1"/>
              </p:cNvSpPr>
              <p:nvPr/>
            </p:nvSpPr>
            <p:spPr bwMode="auto">
              <a:xfrm flipV="1">
                <a:off x="1802" y="1728"/>
                <a:ext cx="0" cy="2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98" name="Line 818"/>
              <p:cNvSpPr>
                <a:spLocks noChangeShapeType="1"/>
              </p:cNvSpPr>
              <p:nvPr/>
            </p:nvSpPr>
            <p:spPr bwMode="auto">
              <a:xfrm>
                <a:off x="1792" y="1746"/>
                <a:ext cx="9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99" name="Freeform 819"/>
              <p:cNvSpPr>
                <a:spLocks/>
              </p:cNvSpPr>
              <p:nvPr/>
            </p:nvSpPr>
            <p:spPr bwMode="auto">
              <a:xfrm>
                <a:off x="1796" y="1733"/>
                <a:ext cx="3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6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6" y="13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00" name="Freeform 820"/>
              <p:cNvSpPr>
                <a:spLocks/>
              </p:cNvSpPr>
              <p:nvPr/>
            </p:nvSpPr>
            <p:spPr bwMode="auto">
              <a:xfrm>
                <a:off x="1796" y="1733"/>
                <a:ext cx="3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6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6" y="13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01" name="Line 821"/>
              <p:cNvSpPr>
                <a:spLocks noChangeShapeType="1"/>
              </p:cNvSpPr>
              <p:nvPr/>
            </p:nvSpPr>
            <p:spPr bwMode="auto">
              <a:xfrm flipV="1">
                <a:off x="1797" y="1723"/>
                <a:ext cx="0" cy="2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02" name="Line 822"/>
              <p:cNvSpPr>
                <a:spLocks noChangeShapeType="1"/>
              </p:cNvSpPr>
              <p:nvPr/>
            </p:nvSpPr>
            <p:spPr bwMode="auto">
              <a:xfrm flipH="1">
                <a:off x="1788" y="1736"/>
                <a:ext cx="20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03" name="Freeform 823"/>
              <p:cNvSpPr>
                <a:spLocks/>
              </p:cNvSpPr>
              <p:nvPr/>
            </p:nvSpPr>
            <p:spPr bwMode="auto">
              <a:xfrm>
                <a:off x="1746" y="1984"/>
                <a:ext cx="14" cy="28"/>
              </a:xfrm>
              <a:custGeom>
                <a:avLst/>
                <a:gdLst>
                  <a:gd name="T0" fmla="*/ 0 w 59"/>
                  <a:gd name="T1" fmla="*/ 0 h 84"/>
                  <a:gd name="T2" fmla="*/ 0 w 59"/>
                  <a:gd name="T3" fmla="*/ 0 h 84"/>
                  <a:gd name="T4" fmla="*/ 0 w 59"/>
                  <a:gd name="T5" fmla="*/ 0 h 84"/>
                  <a:gd name="T6" fmla="*/ 0 w 59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" h="84">
                    <a:moveTo>
                      <a:pt x="59" y="0"/>
                    </a:moveTo>
                    <a:lnTo>
                      <a:pt x="59" y="84"/>
                    </a:lnTo>
                    <a:lnTo>
                      <a:pt x="0" y="84"/>
                    </a:ln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04" name="Line 824"/>
              <p:cNvSpPr>
                <a:spLocks noChangeShapeType="1"/>
              </p:cNvSpPr>
              <p:nvPr/>
            </p:nvSpPr>
            <p:spPr bwMode="auto">
              <a:xfrm>
                <a:off x="1758" y="1984"/>
                <a:ext cx="0" cy="2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05" name="Line 825"/>
              <p:cNvSpPr>
                <a:spLocks noChangeShapeType="1"/>
              </p:cNvSpPr>
              <p:nvPr/>
            </p:nvSpPr>
            <p:spPr bwMode="auto">
              <a:xfrm>
                <a:off x="1748" y="1984"/>
                <a:ext cx="0" cy="2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06" name="Line 826"/>
              <p:cNvSpPr>
                <a:spLocks noChangeShapeType="1"/>
              </p:cNvSpPr>
              <p:nvPr/>
            </p:nvSpPr>
            <p:spPr bwMode="auto">
              <a:xfrm flipH="1">
                <a:off x="1749" y="1994"/>
                <a:ext cx="9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07" name="Freeform 827"/>
              <p:cNvSpPr>
                <a:spLocks/>
              </p:cNvSpPr>
              <p:nvPr/>
            </p:nvSpPr>
            <p:spPr bwMode="auto">
              <a:xfrm>
                <a:off x="1751" y="2002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w 12"/>
                  <a:gd name="T37" fmla="*/ 0 h 14"/>
                  <a:gd name="T38" fmla="*/ 0 w 12"/>
                  <a:gd name="T39" fmla="*/ 0 h 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" h="14">
                    <a:moveTo>
                      <a:pt x="5" y="14"/>
                    </a:moveTo>
                    <a:lnTo>
                      <a:pt x="8" y="14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4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08" name="Freeform 828"/>
              <p:cNvSpPr>
                <a:spLocks/>
              </p:cNvSpPr>
              <p:nvPr/>
            </p:nvSpPr>
            <p:spPr bwMode="auto">
              <a:xfrm>
                <a:off x="1751" y="2002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w 12"/>
                  <a:gd name="T37" fmla="*/ 0 h 14"/>
                  <a:gd name="T38" fmla="*/ 0 w 12"/>
                  <a:gd name="T39" fmla="*/ 0 h 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" h="14">
                    <a:moveTo>
                      <a:pt x="5" y="14"/>
                    </a:moveTo>
                    <a:lnTo>
                      <a:pt x="8" y="14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4"/>
                    </a:lnTo>
                    <a:lnTo>
                      <a:pt x="5" y="14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09" name="Line 829"/>
              <p:cNvSpPr>
                <a:spLocks noChangeShapeType="1"/>
              </p:cNvSpPr>
              <p:nvPr/>
            </p:nvSpPr>
            <p:spPr bwMode="auto">
              <a:xfrm>
                <a:off x="1753" y="1991"/>
                <a:ext cx="0" cy="25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10" name="Line 830"/>
              <p:cNvSpPr>
                <a:spLocks noChangeShapeType="1"/>
              </p:cNvSpPr>
              <p:nvPr/>
            </p:nvSpPr>
            <p:spPr bwMode="auto">
              <a:xfrm>
                <a:off x="1742" y="2004"/>
                <a:ext cx="20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11" name="Freeform 831"/>
              <p:cNvSpPr>
                <a:spLocks/>
              </p:cNvSpPr>
              <p:nvPr/>
            </p:nvSpPr>
            <p:spPr bwMode="auto">
              <a:xfrm>
                <a:off x="1789" y="1985"/>
                <a:ext cx="15" cy="28"/>
              </a:xfrm>
              <a:custGeom>
                <a:avLst/>
                <a:gdLst>
                  <a:gd name="T0" fmla="*/ 0 w 58"/>
                  <a:gd name="T1" fmla="*/ 0 h 83"/>
                  <a:gd name="T2" fmla="*/ 0 w 58"/>
                  <a:gd name="T3" fmla="*/ 0 h 83"/>
                  <a:gd name="T4" fmla="*/ 0 w 58"/>
                  <a:gd name="T5" fmla="*/ 0 h 83"/>
                  <a:gd name="T6" fmla="*/ 0 w 58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8" h="83">
                    <a:moveTo>
                      <a:pt x="58" y="0"/>
                    </a:moveTo>
                    <a:lnTo>
                      <a:pt x="58" y="83"/>
                    </a:lnTo>
                    <a:lnTo>
                      <a:pt x="0" y="83"/>
                    </a:ln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12" name="Line 832"/>
              <p:cNvSpPr>
                <a:spLocks noChangeShapeType="1"/>
              </p:cNvSpPr>
              <p:nvPr/>
            </p:nvSpPr>
            <p:spPr bwMode="auto">
              <a:xfrm>
                <a:off x="1802" y="1986"/>
                <a:ext cx="0" cy="2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13" name="Line 833"/>
              <p:cNvSpPr>
                <a:spLocks noChangeShapeType="1"/>
              </p:cNvSpPr>
              <p:nvPr/>
            </p:nvSpPr>
            <p:spPr bwMode="auto">
              <a:xfrm>
                <a:off x="1792" y="1986"/>
                <a:ext cx="0" cy="2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14" name="Line 834"/>
              <p:cNvSpPr>
                <a:spLocks noChangeShapeType="1"/>
              </p:cNvSpPr>
              <p:nvPr/>
            </p:nvSpPr>
            <p:spPr bwMode="auto">
              <a:xfrm flipH="1">
                <a:off x="1793" y="1995"/>
                <a:ext cx="9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15" name="Freeform 835"/>
              <p:cNvSpPr>
                <a:spLocks/>
              </p:cNvSpPr>
              <p:nvPr/>
            </p:nvSpPr>
            <p:spPr bwMode="auto">
              <a:xfrm>
                <a:off x="1795" y="2003"/>
                <a:ext cx="3" cy="5"/>
              </a:xfrm>
              <a:custGeom>
                <a:avLst/>
                <a:gdLst>
                  <a:gd name="T0" fmla="*/ 0 w 10"/>
                  <a:gd name="T1" fmla="*/ 0 h 14"/>
                  <a:gd name="T2" fmla="*/ 0 w 10"/>
                  <a:gd name="T3" fmla="*/ 0 h 14"/>
                  <a:gd name="T4" fmla="*/ 0 w 10"/>
                  <a:gd name="T5" fmla="*/ 0 h 14"/>
                  <a:gd name="T6" fmla="*/ 0 w 10"/>
                  <a:gd name="T7" fmla="*/ 0 h 14"/>
                  <a:gd name="T8" fmla="*/ 0 w 10"/>
                  <a:gd name="T9" fmla="*/ 0 h 14"/>
                  <a:gd name="T10" fmla="*/ 0 w 10"/>
                  <a:gd name="T11" fmla="*/ 0 h 14"/>
                  <a:gd name="T12" fmla="*/ 0 w 10"/>
                  <a:gd name="T13" fmla="*/ 0 h 14"/>
                  <a:gd name="T14" fmla="*/ 0 w 10"/>
                  <a:gd name="T15" fmla="*/ 0 h 14"/>
                  <a:gd name="T16" fmla="*/ 0 w 10"/>
                  <a:gd name="T17" fmla="*/ 0 h 14"/>
                  <a:gd name="T18" fmla="*/ 0 w 10"/>
                  <a:gd name="T19" fmla="*/ 0 h 14"/>
                  <a:gd name="T20" fmla="*/ 0 w 10"/>
                  <a:gd name="T21" fmla="*/ 0 h 14"/>
                  <a:gd name="T22" fmla="*/ 0 w 10"/>
                  <a:gd name="T23" fmla="*/ 0 h 14"/>
                  <a:gd name="T24" fmla="*/ 0 w 10"/>
                  <a:gd name="T25" fmla="*/ 0 h 14"/>
                  <a:gd name="T26" fmla="*/ 0 w 10"/>
                  <a:gd name="T27" fmla="*/ 0 h 14"/>
                  <a:gd name="T28" fmla="*/ 0 w 10"/>
                  <a:gd name="T29" fmla="*/ 0 h 14"/>
                  <a:gd name="T30" fmla="*/ 0 w 10"/>
                  <a:gd name="T31" fmla="*/ 0 h 14"/>
                  <a:gd name="T32" fmla="*/ 0 w 10"/>
                  <a:gd name="T33" fmla="*/ 0 h 14"/>
                  <a:gd name="T34" fmla="*/ 0 w 10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" h="14">
                    <a:moveTo>
                      <a:pt x="5" y="14"/>
                    </a:moveTo>
                    <a:lnTo>
                      <a:pt x="7" y="13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16" name="Freeform 836"/>
              <p:cNvSpPr>
                <a:spLocks/>
              </p:cNvSpPr>
              <p:nvPr/>
            </p:nvSpPr>
            <p:spPr bwMode="auto">
              <a:xfrm>
                <a:off x="1795" y="2003"/>
                <a:ext cx="3" cy="5"/>
              </a:xfrm>
              <a:custGeom>
                <a:avLst/>
                <a:gdLst>
                  <a:gd name="T0" fmla="*/ 0 w 10"/>
                  <a:gd name="T1" fmla="*/ 0 h 14"/>
                  <a:gd name="T2" fmla="*/ 0 w 10"/>
                  <a:gd name="T3" fmla="*/ 0 h 14"/>
                  <a:gd name="T4" fmla="*/ 0 w 10"/>
                  <a:gd name="T5" fmla="*/ 0 h 14"/>
                  <a:gd name="T6" fmla="*/ 0 w 10"/>
                  <a:gd name="T7" fmla="*/ 0 h 14"/>
                  <a:gd name="T8" fmla="*/ 0 w 10"/>
                  <a:gd name="T9" fmla="*/ 0 h 14"/>
                  <a:gd name="T10" fmla="*/ 0 w 10"/>
                  <a:gd name="T11" fmla="*/ 0 h 14"/>
                  <a:gd name="T12" fmla="*/ 0 w 10"/>
                  <a:gd name="T13" fmla="*/ 0 h 14"/>
                  <a:gd name="T14" fmla="*/ 0 w 10"/>
                  <a:gd name="T15" fmla="*/ 0 h 14"/>
                  <a:gd name="T16" fmla="*/ 0 w 10"/>
                  <a:gd name="T17" fmla="*/ 0 h 14"/>
                  <a:gd name="T18" fmla="*/ 0 w 10"/>
                  <a:gd name="T19" fmla="*/ 0 h 14"/>
                  <a:gd name="T20" fmla="*/ 0 w 10"/>
                  <a:gd name="T21" fmla="*/ 0 h 14"/>
                  <a:gd name="T22" fmla="*/ 0 w 10"/>
                  <a:gd name="T23" fmla="*/ 0 h 14"/>
                  <a:gd name="T24" fmla="*/ 0 w 10"/>
                  <a:gd name="T25" fmla="*/ 0 h 14"/>
                  <a:gd name="T26" fmla="*/ 0 w 10"/>
                  <a:gd name="T27" fmla="*/ 0 h 14"/>
                  <a:gd name="T28" fmla="*/ 0 w 10"/>
                  <a:gd name="T29" fmla="*/ 0 h 14"/>
                  <a:gd name="T30" fmla="*/ 0 w 10"/>
                  <a:gd name="T31" fmla="*/ 0 h 14"/>
                  <a:gd name="T32" fmla="*/ 0 w 10"/>
                  <a:gd name="T33" fmla="*/ 0 h 14"/>
                  <a:gd name="T34" fmla="*/ 0 w 10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" h="14">
                    <a:moveTo>
                      <a:pt x="5" y="14"/>
                    </a:moveTo>
                    <a:lnTo>
                      <a:pt x="7" y="13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5" y="14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17" name="Line 837"/>
              <p:cNvSpPr>
                <a:spLocks noChangeShapeType="1"/>
              </p:cNvSpPr>
              <p:nvPr/>
            </p:nvSpPr>
            <p:spPr bwMode="auto">
              <a:xfrm>
                <a:off x="1796" y="1992"/>
                <a:ext cx="0" cy="2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18" name="Line 838"/>
              <p:cNvSpPr>
                <a:spLocks noChangeShapeType="1"/>
              </p:cNvSpPr>
              <p:nvPr/>
            </p:nvSpPr>
            <p:spPr bwMode="auto">
              <a:xfrm>
                <a:off x="1786" y="2005"/>
                <a:ext cx="20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19" name="Line 839"/>
              <p:cNvSpPr>
                <a:spLocks noChangeShapeType="1"/>
              </p:cNvSpPr>
              <p:nvPr/>
            </p:nvSpPr>
            <p:spPr bwMode="auto">
              <a:xfrm flipH="1">
                <a:off x="1880" y="1960"/>
                <a:ext cx="26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20" name="Line 840"/>
              <p:cNvSpPr>
                <a:spLocks noChangeShapeType="1"/>
              </p:cNvSpPr>
              <p:nvPr/>
            </p:nvSpPr>
            <p:spPr bwMode="auto">
              <a:xfrm flipH="1">
                <a:off x="1880" y="1780"/>
                <a:ext cx="266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21" name="Line 841"/>
              <p:cNvSpPr>
                <a:spLocks noChangeShapeType="1"/>
              </p:cNvSpPr>
              <p:nvPr/>
            </p:nvSpPr>
            <p:spPr bwMode="auto">
              <a:xfrm flipV="1">
                <a:off x="1905" y="1781"/>
                <a:ext cx="0" cy="178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22" name="Freeform 842"/>
              <p:cNvSpPr>
                <a:spLocks/>
              </p:cNvSpPr>
              <p:nvPr/>
            </p:nvSpPr>
            <p:spPr bwMode="auto">
              <a:xfrm>
                <a:off x="1881" y="1932"/>
                <a:ext cx="20" cy="27"/>
              </a:xfrm>
              <a:custGeom>
                <a:avLst/>
                <a:gdLst>
                  <a:gd name="T0" fmla="*/ 0 w 83"/>
                  <a:gd name="T1" fmla="*/ 0 h 81"/>
                  <a:gd name="T2" fmla="*/ 0 w 83"/>
                  <a:gd name="T3" fmla="*/ 0 h 81"/>
                  <a:gd name="T4" fmla="*/ 0 w 83"/>
                  <a:gd name="T5" fmla="*/ 0 h 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3" h="81">
                    <a:moveTo>
                      <a:pt x="83" y="81"/>
                    </a:moveTo>
                    <a:lnTo>
                      <a:pt x="83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23" name="Freeform 843"/>
              <p:cNvSpPr>
                <a:spLocks/>
              </p:cNvSpPr>
              <p:nvPr/>
            </p:nvSpPr>
            <p:spPr bwMode="auto">
              <a:xfrm>
                <a:off x="1880" y="1886"/>
                <a:ext cx="21" cy="28"/>
              </a:xfrm>
              <a:custGeom>
                <a:avLst/>
                <a:gdLst>
                  <a:gd name="T0" fmla="*/ 0 w 82"/>
                  <a:gd name="T1" fmla="*/ 0 h 84"/>
                  <a:gd name="T2" fmla="*/ 0 w 82"/>
                  <a:gd name="T3" fmla="*/ 0 h 84"/>
                  <a:gd name="T4" fmla="*/ 0 w 82"/>
                  <a:gd name="T5" fmla="*/ 0 h 84"/>
                  <a:gd name="T6" fmla="*/ 0 w 82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2" h="84">
                    <a:moveTo>
                      <a:pt x="0" y="0"/>
                    </a:moveTo>
                    <a:lnTo>
                      <a:pt x="82" y="0"/>
                    </a:lnTo>
                    <a:lnTo>
                      <a:pt x="82" y="84"/>
                    </a:lnTo>
                    <a:lnTo>
                      <a:pt x="0" y="84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24" name="Freeform 844"/>
              <p:cNvSpPr>
                <a:spLocks/>
              </p:cNvSpPr>
              <p:nvPr/>
            </p:nvSpPr>
            <p:spPr bwMode="auto">
              <a:xfrm>
                <a:off x="1880" y="1827"/>
                <a:ext cx="21" cy="28"/>
              </a:xfrm>
              <a:custGeom>
                <a:avLst/>
                <a:gdLst>
                  <a:gd name="T0" fmla="*/ 0 w 82"/>
                  <a:gd name="T1" fmla="*/ 0 h 83"/>
                  <a:gd name="T2" fmla="*/ 0 w 82"/>
                  <a:gd name="T3" fmla="*/ 0 h 83"/>
                  <a:gd name="T4" fmla="*/ 0 w 82"/>
                  <a:gd name="T5" fmla="*/ 0 h 83"/>
                  <a:gd name="T6" fmla="*/ 0 w 82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2" h="83">
                    <a:moveTo>
                      <a:pt x="0" y="0"/>
                    </a:moveTo>
                    <a:lnTo>
                      <a:pt x="82" y="0"/>
                    </a:lnTo>
                    <a:lnTo>
                      <a:pt x="82" y="83"/>
                    </a:lnTo>
                    <a:lnTo>
                      <a:pt x="0" y="83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25" name="Freeform 845"/>
              <p:cNvSpPr>
                <a:spLocks/>
              </p:cNvSpPr>
              <p:nvPr/>
            </p:nvSpPr>
            <p:spPr bwMode="auto">
              <a:xfrm>
                <a:off x="1880" y="1781"/>
                <a:ext cx="21" cy="27"/>
              </a:xfrm>
              <a:custGeom>
                <a:avLst/>
                <a:gdLst>
                  <a:gd name="T0" fmla="*/ 0 w 82"/>
                  <a:gd name="T1" fmla="*/ 0 h 81"/>
                  <a:gd name="T2" fmla="*/ 0 w 82"/>
                  <a:gd name="T3" fmla="*/ 0 h 81"/>
                  <a:gd name="T4" fmla="*/ 0 w 82"/>
                  <a:gd name="T5" fmla="*/ 0 h 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2" h="81">
                    <a:moveTo>
                      <a:pt x="82" y="0"/>
                    </a:moveTo>
                    <a:lnTo>
                      <a:pt x="82" y="81"/>
                    </a:lnTo>
                    <a:lnTo>
                      <a:pt x="0" y="81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26" name="Freeform 846"/>
              <p:cNvSpPr>
                <a:spLocks/>
              </p:cNvSpPr>
              <p:nvPr/>
            </p:nvSpPr>
            <p:spPr bwMode="auto">
              <a:xfrm>
                <a:off x="1925" y="1928"/>
                <a:ext cx="44" cy="32"/>
              </a:xfrm>
              <a:custGeom>
                <a:avLst/>
                <a:gdLst>
                  <a:gd name="T0" fmla="*/ 0 w 177"/>
                  <a:gd name="T1" fmla="*/ 0 h 97"/>
                  <a:gd name="T2" fmla="*/ 0 w 177"/>
                  <a:gd name="T3" fmla="*/ 0 h 97"/>
                  <a:gd name="T4" fmla="*/ 0 w 177"/>
                  <a:gd name="T5" fmla="*/ 0 h 97"/>
                  <a:gd name="T6" fmla="*/ 0 w 177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" h="97">
                    <a:moveTo>
                      <a:pt x="0" y="97"/>
                    </a:moveTo>
                    <a:lnTo>
                      <a:pt x="0" y="0"/>
                    </a:lnTo>
                    <a:lnTo>
                      <a:pt x="177" y="0"/>
                    </a:lnTo>
                    <a:lnTo>
                      <a:pt x="177" y="97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27" name="Freeform 847"/>
              <p:cNvSpPr>
                <a:spLocks/>
              </p:cNvSpPr>
              <p:nvPr/>
            </p:nvSpPr>
            <p:spPr bwMode="auto">
              <a:xfrm>
                <a:off x="1999" y="1782"/>
                <a:ext cx="44" cy="30"/>
              </a:xfrm>
              <a:custGeom>
                <a:avLst/>
                <a:gdLst>
                  <a:gd name="T0" fmla="*/ 0 w 176"/>
                  <a:gd name="T1" fmla="*/ 0 h 90"/>
                  <a:gd name="T2" fmla="*/ 0 w 176"/>
                  <a:gd name="T3" fmla="*/ 0 h 90"/>
                  <a:gd name="T4" fmla="*/ 0 w 176"/>
                  <a:gd name="T5" fmla="*/ 0 h 90"/>
                  <a:gd name="T6" fmla="*/ 0 w 176"/>
                  <a:gd name="T7" fmla="*/ 0 h 9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6" h="90">
                    <a:moveTo>
                      <a:pt x="0" y="0"/>
                    </a:moveTo>
                    <a:lnTo>
                      <a:pt x="0" y="90"/>
                    </a:lnTo>
                    <a:lnTo>
                      <a:pt x="176" y="90"/>
                    </a:lnTo>
                    <a:lnTo>
                      <a:pt x="17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28" name="Freeform 848"/>
              <p:cNvSpPr>
                <a:spLocks/>
              </p:cNvSpPr>
              <p:nvPr/>
            </p:nvSpPr>
            <p:spPr bwMode="auto">
              <a:xfrm>
                <a:off x="1999" y="1927"/>
                <a:ext cx="44" cy="32"/>
              </a:xfrm>
              <a:custGeom>
                <a:avLst/>
                <a:gdLst>
                  <a:gd name="T0" fmla="*/ 0 w 176"/>
                  <a:gd name="T1" fmla="*/ 0 h 95"/>
                  <a:gd name="T2" fmla="*/ 0 w 176"/>
                  <a:gd name="T3" fmla="*/ 0 h 95"/>
                  <a:gd name="T4" fmla="*/ 0 w 176"/>
                  <a:gd name="T5" fmla="*/ 0 h 95"/>
                  <a:gd name="T6" fmla="*/ 0 w 176"/>
                  <a:gd name="T7" fmla="*/ 0 h 9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6" h="95">
                    <a:moveTo>
                      <a:pt x="176" y="95"/>
                    </a:moveTo>
                    <a:lnTo>
                      <a:pt x="176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29" name="Freeform 849"/>
              <p:cNvSpPr>
                <a:spLocks/>
              </p:cNvSpPr>
              <p:nvPr/>
            </p:nvSpPr>
            <p:spPr bwMode="auto">
              <a:xfrm>
                <a:off x="1925" y="1779"/>
                <a:ext cx="44" cy="33"/>
              </a:xfrm>
              <a:custGeom>
                <a:avLst/>
                <a:gdLst>
                  <a:gd name="T0" fmla="*/ 0 w 178"/>
                  <a:gd name="T1" fmla="*/ 0 h 97"/>
                  <a:gd name="T2" fmla="*/ 0 w 178"/>
                  <a:gd name="T3" fmla="*/ 0 h 97"/>
                  <a:gd name="T4" fmla="*/ 0 w 178"/>
                  <a:gd name="T5" fmla="*/ 0 h 97"/>
                  <a:gd name="T6" fmla="*/ 0 w 17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8" h="97">
                    <a:moveTo>
                      <a:pt x="178" y="0"/>
                    </a:moveTo>
                    <a:lnTo>
                      <a:pt x="178" y="97"/>
                    </a:lnTo>
                    <a:lnTo>
                      <a:pt x="0" y="97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30" name="Freeform 850"/>
              <p:cNvSpPr>
                <a:spLocks/>
              </p:cNvSpPr>
              <p:nvPr/>
            </p:nvSpPr>
            <p:spPr bwMode="auto">
              <a:xfrm>
                <a:off x="2086" y="1891"/>
                <a:ext cx="24" cy="59"/>
              </a:xfrm>
              <a:custGeom>
                <a:avLst/>
                <a:gdLst>
                  <a:gd name="T0" fmla="*/ 0 w 95"/>
                  <a:gd name="T1" fmla="*/ 0 h 178"/>
                  <a:gd name="T2" fmla="*/ 0 w 95"/>
                  <a:gd name="T3" fmla="*/ 0 h 178"/>
                  <a:gd name="T4" fmla="*/ 0 w 95"/>
                  <a:gd name="T5" fmla="*/ 0 h 178"/>
                  <a:gd name="T6" fmla="*/ 0 w 95"/>
                  <a:gd name="T7" fmla="*/ 0 h 1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5" h="178">
                    <a:moveTo>
                      <a:pt x="95" y="0"/>
                    </a:moveTo>
                    <a:lnTo>
                      <a:pt x="0" y="0"/>
                    </a:lnTo>
                    <a:lnTo>
                      <a:pt x="0" y="178"/>
                    </a:lnTo>
                    <a:lnTo>
                      <a:pt x="95" y="178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31" name="Freeform 851"/>
              <p:cNvSpPr>
                <a:spLocks/>
              </p:cNvSpPr>
              <p:nvPr/>
            </p:nvSpPr>
            <p:spPr bwMode="auto">
              <a:xfrm>
                <a:off x="2087" y="1790"/>
                <a:ext cx="23" cy="60"/>
              </a:xfrm>
              <a:custGeom>
                <a:avLst/>
                <a:gdLst>
                  <a:gd name="T0" fmla="*/ 0 w 91"/>
                  <a:gd name="T1" fmla="*/ 0 h 179"/>
                  <a:gd name="T2" fmla="*/ 0 w 91"/>
                  <a:gd name="T3" fmla="*/ 0 h 179"/>
                  <a:gd name="T4" fmla="*/ 0 w 91"/>
                  <a:gd name="T5" fmla="*/ 0 h 179"/>
                  <a:gd name="T6" fmla="*/ 0 w 91"/>
                  <a:gd name="T7" fmla="*/ 0 h 1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" h="179">
                    <a:moveTo>
                      <a:pt x="91" y="0"/>
                    </a:moveTo>
                    <a:lnTo>
                      <a:pt x="0" y="0"/>
                    </a:lnTo>
                    <a:lnTo>
                      <a:pt x="0" y="179"/>
                    </a:lnTo>
                    <a:lnTo>
                      <a:pt x="91" y="179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32" name="Line 852"/>
              <p:cNvSpPr>
                <a:spLocks noChangeShapeType="1"/>
              </p:cNvSpPr>
              <p:nvPr/>
            </p:nvSpPr>
            <p:spPr bwMode="auto">
              <a:xfrm flipV="1">
                <a:off x="2093" y="1850"/>
                <a:ext cx="0" cy="4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33" name="Rectangle 853"/>
              <p:cNvSpPr>
                <a:spLocks noChangeArrowheads="1"/>
              </p:cNvSpPr>
              <p:nvPr/>
            </p:nvSpPr>
            <p:spPr bwMode="auto">
              <a:xfrm>
                <a:off x="2099" y="1841"/>
                <a:ext cx="17" cy="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4" name="Rectangle 854"/>
              <p:cNvSpPr>
                <a:spLocks noChangeArrowheads="1"/>
              </p:cNvSpPr>
              <p:nvPr/>
            </p:nvSpPr>
            <p:spPr bwMode="auto">
              <a:xfrm>
                <a:off x="2099" y="1841"/>
                <a:ext cx="17" cy="57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5" name="Line 855"/>
              <p:cNvSpPr>
                <a:spLocks noChangeShapeType="1"/>
              </p:cNvSpPr>
              <p:nvPr/>
            </p:nvSpPr>
            <p:spPr bwMode="auto">
              <a:xfrm>
                <a:off x="2116" y="1894"/>
                <a:ext cx="29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36" name="Line 856"/>
              <p:cNvSpPr>
                <a:spLocks noChangeShapeType="1"/>
              </p:cNvSpPr>
              <p:nvPr/>
            </p:nvSpPr>
            <p:spPr bwMode="auto">
              <a:xfrm>
                <a:off x="2116" y="1846"/>
                <a:ext cx="29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37" name="Freeform 857"/>
              <p:cNvSpPr>
                <a:spLocks/>
              </p:cNvSpPr>
              <p:nvPr/>
            </p:nvSpPr>
            <p:spPr bwMode="auto">
              <a:xfrm>
                <a:off x="2121" y="1833"/>
                <a:ext cx="21" cy="76"/>
              </a:xfrm>
              <a:custGeom>
                <a:avLst/>
                <a:gdLst>
                  <a:gd name="T0" fmla="*/ 0 w 83"/>
                  <a:gd name="T1" fmla="*/ 0 h 229"/>
                  <a:gd name="T2" fmla="*/ 0 w 83"/>
                  <a:gd name="T3" fmla="*/ 0 h 229"/>
                  <a:gd name="T4" fmla="*/ 0 w 83"/>
                  <a:gd name="T5" fmla="*/ 0 h 229"/>
                  <a:gd name="T6" fmla="*/ 0 w 83"/>
                  <a:gd name="T7" fmla="*/ 0 h 229"/>
                  <a:gd name="T8" fmla="*/ 0 w 83"/>
                  <a:gd name="T9" fmla="*/ 0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229">
                    <a:moveTo>
                      <a:pt x="83" y="229"/>
                    </a:moveTo>
                    <a:lnTo>
                      <a:pt x="83" y="0"/>
                    </a:lnTo>
                    <a:lnTo>
                      <a:pt x="0" y="1"/>
                    </a:lnTo>
                    <a:lnTo>
                      <a:pt x="0" y="229"/>
                    </a:lnTo>
                    <a:lnTo>
                      <a:pt x="83" y="229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38" name="Rectangle 858"/>
              <p:cNvSpPr>
                <a:spLocks noChangeArrowheads="1"/>
              </p:cNvSpPr>
              <p:nvPr/>
            </p:nvSpPr>
            <p:spPr bwMode="auto">
              <a:xfrm>
                <a:off x="2110" y="1928"/>
                <a:ext cx="17" cy="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9" name="Rectangle 859"/>
              <p:cNvSpPr>
                <a:spLocks noChangeArrowheads="1"/>
              </p:cNvSpPr>
              <p:nvPr/>
            </p:nvSpPr>
            <p:spPr bwMode="auto">
              <a:xfrm>
                <a:off x="2110" y="1928"/>
                <a:ext cx="17" cy="27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0" name="Rectangle 860"/>
              <p:cNvSpPr>
                <a:spLocks noChangeArrowheads="1"/>
              </p:cNvSpPr>
              <p:nvPr/>
            </p:nvSpPr>
            <p:spPr bwMode="auto">
              <a:xfrm>
                <a:off x="2110" y="1784"/>
                <a:ext cx="18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1" name="Rectangle 861"/>
              <p:cNvSpPr>
                <a:spLocks noChangeArrowheads="1"/>
              </p:cNvSpPr>
              <p:nvPr/>
            </p:nvSpPr>
            <p:spPr bwMode="auto">
              <a:xfrm>
                <a:off x="2110" y="1784"/>
                <a:ext cx="18" cy="2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2" name="Freeform 862"/>
              <p:cNvSpPr>
                <a:spLocks/>
              </p:cNvSpPr>
              <p:nvPr/>
            </p:nvSpPr>
            <p:spPr bwMode="auto">
              <a:xfrm>
                <a:off x="2120" y="1946"/>
                <a:ext cx="4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6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43" name="Freeform 863"/>
              <p:cNvSpPr>
                <a:spLocks/>
              </p:cNvSpPr>
              <p:nvPr/>
            </p:nvSpPr>
            <p:spPr bwMode="auto">
              <a:xfrm>
                <a:off x="2120" y="1946"/>
                <a:ext cx="4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6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44" name="Freeform 864"/>
              <p:cNvSpPr>
                <a:spLocks/>
              </p:cNvSpPr>
              <p:nvPr/>
            </p:nvSpPr>
            <p:spPr bwMode="auto">
              <a:xfrm>
                <a:off x="2113" y="1947"/>
                <a:ext cx="4" cy="5"/>
              </a:xfrm>
              <a:custGeom>
                <a:avLst/>
                <a:gdLst>
                  <a:gd name="T0" fmla="*/ 0 w 15"/>
                  <a:gd name="T1" fmla="*/ 0 h 17"/>
                  <a:gd name="T2" fmla="*/ 0 w 15"/>
                  <a:gd name="T3" fmla="*/ 0 h 17"/>
                  <a:gd name="T4" fmla="*/ 0 w 15"/>
                  <a:gd name="T5" fmla="*/ 0 h 17"/>
                  <a:gd name="T6" fmla="*/ 0 w 15"/>
                  <a:gd name="T7" fmla="*/ 0 h 17"/>
                  <a:gd name="T8" fmla="*/ 0 w 15"/>
                  <a:gd name="T9" fmla="*/ 0 h 17"/>
                  <a:gd name="T10" fmla="*/ 0 w 15"/>
                  <a:gd name="T11" fmla="*/ 0 h 17"/>
                  <a:gd name="T12" fmla="*/ 0 w 15"/>
                  <a:gd name="T13" fmla="*/ 0 h 17"/>
                  <a:gd name="T14" fmla="*/ 0 w 15"/>
                  <a:gd name="T15" fmla="*/ 0 h 17"/>
                  <a:gd name="T16" fmla="*/ 0 w 15"/>
                  <a:gd name="T17" fmla="*/ 0 h 17"/>
                  <a:gd name="T18" fmla="*/ 0 w 15"/>
                  <a:gd name="T19" fmla="*/ 0 h 17"/>
                  <a:gd name="T20" fmla="*/ 0 w 15"/>
                  <a:gd name="T21" fmla="*/ 0 h 17"/>
                  <a:gd name="T22" fmla="*/ 0 w 15"/>
                  <a:gd name="T23" fmla="*/ 0 h 17"/>
                  <a:gd name="T24" fmla="*/ 0 w 15"/>
                  <a:gd name="T25" fmla="*/ 0 h 17"/>
                  <a:gd name="T26" fmla="*/ 0 w 15"/>
                  <a:gd name="T27" fmla="*/ 0 h 17"/>
                  <a:gd name="T28" fmla="*/ 0 w 15"/>
                  <a:gd name="T29" fmla="*/ 0 h 17"/>
                  <a:gd name="T30" fmla="*/ 0 w 15"/>
                  <a:gd name="T31" fmla="*/ 0 h 17"/>
                  <a:gd name="T32" fmla="*/ 0 w 15"/>
                  <a:gd name="T33" fmla="*/ 0 h 17"/>
                  <a:gd name="T34" fmla="*/ 0 w 15"/>
                  <a:gd name="T35" fmla="*/ 0 h 17"/>
                  <a:gd name="T36" fmla="*/ 0 w 15"/>
                  <a:gd name="T37" fmla="*/ 0 h 17"/>
                  <a:gd name="T38" fmla="*/ 0 w 15"/>
                  <a:gd name="T39" fmla="*/ 0 h 17"/>
                  <a:gd name="T40" fmla="*/ 0 w 15"/>
                  <a:gd name="T41" fmla="*/ 0 h 17"/>
                  <a:gd name="T42" fmla="*/ 0 w 15"/>
                  <a:gd name="T43" fmla="*/ 0 h 17"/>
                  <a:gd name="T44" fmla="*/ 0 w 15"/>
                  <a:gd name="T45" fmla="*/ 0 h 17"/>
                  <a:gd name="T46" fmla="*/ 0 w 15"/>
                  <a:gd name="T47" fmla="*/ 0 h 17"/>
                  <a:gd name="T48" fmla="*/ 0 w 15"/>
                  <a:gd name="T49" fmla="*/ 0 h 17"/>
                  <a:gd name="T50" fmla="*/ 0 w 15"/>
                  <a:gd name="T51" fmla="*/ 0 h 17"/>
                  <a:gd name="T52" fmla="*/ 0 w 15"/>
                  <a:gd name="T53" fmla="*/ 0 h 17"/>
                  <a:gd name="T54" fmla="*/ 0 w 15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" h="17">
                    <a:moveTo>
                      <a:pt x="7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45" name="Freeform 865"/>
              <p:cNvSpPr>
                <a:spLocks/>
              </p:cNvSpPr>
              <p:nvPr/>
            </p:nvSpPr>
            <p:spPr bwMode="auto">
              <a:xfrm>
                <a:off x="2113" y="1947"/>
                <a:ext cx="4" cy="5"/>
              </a:xfrm>
              <a:custGeom>
                <a:avLst/>
                <a:gdLst>
                  <a:gd name="T0" fmla="*/ 0 w 15"/>
                  <a:gd name="T1" fmla="*/ 0 h 17"/>
                  <a:gd name="T2" fmla="*/ 0 w 15"/>
                  <a:gd name="T3" fmla="*/ 0 h 17"/>
                  <a:gd name="T4" fmla="*/ 0 w 15"/>
                  <a:gd name="T5" fmla="*/ 0 h 17"/>
                  <a:gd name="T6" fmla="*/ 0 w 15"/>
                  <a:gd name="T7" fmla="*/ 0 h 17"/>
                  <a:gd name="T8" fmla="*/ 0 w 15"/>
                  <a:gd name="T9" fmla="*/ 0 h 17"/>
                  <a:gd name="T10" fmla="*/ 0 w 15"/>
                  <a:gd name="T11" fmla="*/ 0 h 17"/>
                  <a:gd name="T12" fmla="*/ 0 w 15"/>
                  <a:gd name="T13" fmla="*/ 0 h 17"/>
                  <a:gd name="T14" fmla="*/ 0 w 15"/>
                  <a:gd name="T15" fmla="*/ 0 h 17"/>
                  <a:gd name="T16" fmla="*/ 0 w 15"/>
                  <a:gd name="T17" fmla="*/ 0 h 17"/>
                  <a:gd name="T18" fmla="*/ 0 w 15"/>
                  <a:gd name="T19" fmla="*/ 0 h 17"/>
                  <a:gd name="T20" fmla="*/ 0 w 15"/>
                  <a:gd name="T21" fmla="*/ 0 h 17"/>
                  <a:gd name="T22" fmla="*/ 0 w 15"/>
                  <a:gd name="T23" fmla="*/ 0 h 17"/>
                  <a:gd name="T24" fmla="*/ 0 w 15"/>
                  <a:gd name="T25" fmla="*/ 0 h 17"/>
                  <a:gd name="T26" fmla="*/ 0 w 15"/>
                  <a:gd name="T27" fmla="*/ 0 h 17"/>
                  <a:gd name="T28" fmla="*/ 0 w 15"/>
                  <a:gd name="T29" fmla="*/ 0 h 17"/>
                  <a:gd name="T30" fmla="*/ 0 w 15"/>
                  <a:gd name="T31" fmla="*/ 0 h 17"/>
                  <a:gd name="T32" fmla="*/ 0 w 15"/>
                  <a:gd name="T33" fmla="*/ 0 h 17"/>
                  <a:gd name="T34" fmla="*/ 0 w 15"/>
                  <a:gd name="T35" fmla="*/ 0 h 17"/>
                  <a:gd name="T36" fmla="*/ 0 w 15"/>
                  <a:gd name="T37" fmla="*/ 0 h 17"/>
                  <a:gd name="T38" fmla="*/ 0 w 15"/>
                  <a:gd name="T39" fmla="*/ 0 h 17"/>
                  <a:gd name="T40" fmla="*/ 0 w 15"/>
                  <a:gd name="T41" fmla="*/ 0 h 17"/>
                  <a:gd name="T42" fmla="*/ 0 w 15"/>
                  <a:gd name="T43" fmla="*/ 0 h 17"/>
                  <a:gd name="T44" fmla="*/ 0 w 15"/>
                  <a:gd name="T45" fmla="*/ 0 h 17"/>
                  <a:gd name="T46" fmla="*/ 0 w 15"/>
                  <a:gd name="T47" fmla="*/ 0 h 17"/>
                  <a:gd name="T48" fmla="*/ 0 w 15"/>
                  <a:gd name="T49" fmla="*/ 0 h 17"/>
                  <a:gd name="T50" fmla="*/ 0 w 15"/>
                  <a:gd name="T51" fmla="*/ 0 h 17"/>
                  <a:gd name="T52" fmla="*/ 0 w 15"/>
                  <a:gd name="T53" fmla="*/ 0 h 17"/>
                  <a:gd name="T54" fmla="*/ 0 w 15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" h="17">
                    <a:moveTo>
                      <a:pt x="7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46" name="Freeform 866"/>
              <p:cNvSpPr>
                <a:spLocks/>
              </p:cNvSpPr>
              <p:nvPr/>
            </p:nvSpPr>
            <p:spPr bwMode="auto">
              <a:xfrm>
                <a:off x="2114" y="1787"/>
                <a:ext cx="3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4" h="17">
                    <a:moveTo>
                      <a:pt x="7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3" y="6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47" name="Freeform 867"/>
              <p:cNvSpPr>
                <a:spLocks/>
              </p:cNvSpPr>
              <p:nvPr/>
            </p:nvSpPr>
            <p:spPr bwMode="auto">
              <a:xfrm>
                <a:off x="2114" y="1787"/>
                <a:ext cx="3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4" h="17">
                    <a:moveTo>
                      <a:pt x="7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3" y="6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48" name="Freeform 868"/>
              <p:cNvSpPr>
                <a:spLocks/>
              </p:cNvSpPr>
              <p:nvPr/>
            </p:nvSpPr>
            <p:spPr bwMode="auto">
              <a:xfrm>
                <a:off x="2121" y="1787"/>
                <a:ext cx="3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4" h="17">
                    <a:moveTo>
                      <a:pt x="6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49" name="Freeform 869"/>
              <p:cNvSpPr>
                <a:spLocks/>
              </p:cNvSpPr>
              <p:nvPr/>
            </p:nvSpPr>
            <p:spPr bwMode="auto">
              <a:xfrm>
                <a:off x="2121" y="1787"/>
                <a:ext cx="3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4" h="17">
                    <a:moveTo>
                      <a:pt x="6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50" name="Freeform 870"/>
              <p:cNvSpPr>
                <a:spLocks/>
              </p:cNvSpPr>
              <p:nvPr/>
            </p:nvSpPr>
            <p:spPr bwMode="auto">
              <a:xfrm>
                <a:off x="2032" y="1788"/>
                <a:ext cx="4" cy="5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6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51" name="Freeform 871"/>
              <p:cNvSpPr>
                <a:spLocks/>
              </p:cNvSpPr>
              <p:nvPr/>
            </p:nvSpPr>
            <p:spPr bwMode="auto">
              <a:xfrm>
                <a:off x="2032" y="1788"/>
                <a:ext cx="4" cy="5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6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52" name="Freeform 872"/>
              <p:cNvSpPr>
                <a:spLocks/>
              </p:cNvSpPr>
              <p:nvPr/>
            </p:nvSpPr>
            <p:spPr bwMode="auto">
              <a:xfrm>
                <a:off x="2019" y="1788"/>
                <a:ext cx="4" cy="6"/>
              </a:xfrm>
              <a:custGeom>
                <a:avLst/>
                <a:gdLst>
                  <a:gd name="T0" fmla="*/ 0 w 15"/>
                  <a:gd name="T1" fmla="*/ 0 h 18"/>
                  <a:gd name="T2" fmla="*/ 0 w 15"/>
                  <a:gd name="T3" fmla="*/ 0 h 18"/>
                  <a:gd name="T4" fmla="*/ 0 w 15"/>
                  <a:gd name="T5" fmla="*/ 0 h 18"/>
                  <a:gd name="T6" fmla="*/ 0 w 15"/>
                  <a:gd name="T7" fmla="*/ 0 h 18"/>
                  <a:gd name="T8" fmla="*/ 0 w 15"/>
                  <a:gd name="T9" fmla="*/ 0 h 18"/>
                  <a:gd name="T10" fmla="*/ 0 w 15"/>
                  <a:gd name="T11" fmla="*/ 0 h 18"/>
                  <a:gd name="T12" fmla="*/ 0 w 15"/>
                  <a:gd name="T13" fmla="*/ 0 h 18"/>
                  <a:gd name="T14" fmla="*/ 0 w 15"/>
                  <a:gd name="T15" fmla="*/ 0 h 18"/>
                  <a:gd name="T16" fmla="*/ 0 w 15"/>
                  <a:gd name="T17" fmla="*/ 0 h 18"/>
                  <a:gd name="T18" fmla="*/ 0 w 15"/>
                  <a:gd name="T19" fmla="*/ 0 h 18"/>
                  <a:gd name="T20" fmla="*/ 0 w 15"/>
                  <a:gd name="T21" fmla="*/ 0 h 18"/>
                  <a:gd name="T22" fmla="*/ 0 w 15"/>
                  <a:gd name="T23" fmla="*/ 0 h 18"/>
                  <a:gd name="T24" fmla="*/ 0 w 15"/>
                  <a:gd name="T25" fmla="*/ 0 h 18"/>
                  <a:gd name="T26" fmla="*/ 0 w 15"/>
                  <a:gd name="T27" fmla="*/ 0 h 18"/>
                  <a:gd name="T28" fmla="*/ 0 w 15"/>
                  <a:gd name="T29" fmla="*/ 0 h 18"/>
                  <a:gd name="T30" fmla="*/ 0 w 15"/>
                  <a:gd name="T31" fmla="*/ 0 h 18"/>
                  <a:gd name="T32" fmla="*/ 0 w 15"/>
                  <a:gd name="T33" fmla="*/ 0 h 18"/>
                  <a:gd name="T34" fmla="*/ 0 w 15"/>
                  <a:gd name="T35" fmla="*/ 0 h 18"/>
                  <a:gd name="T36" fmla="*/ 0 w 15"/>
                  <a:gd name="T37" fmla="*/ 0 h 18"/>
                  <a:gd name="T38" fmla="*/ 0 w 15"/>
                  <a:gd name="T39" fmla="*/ 0 h 18"/>
                  <a:gd name="T40" fmla="*/ 0 w 15"/>
                  <a:gd name="T41" fmla="*/ 0 h 18"/>
                  <a:gd name="T42" fmla="*/ 0 w 15"/>
                  <a:gd name="T43" fmla="*/ 0 h 18"/>
                  <a:gd name="T44" fmla="*/ 0 w 15"/>
                  <a:gd name="T45" fmla="*/ 0 h 18"/>
                  <a:gd name="T46" fmla="*/ 0 w 15"/>
                  <a:gd name="T47" fmla="*/ 0 h 18"/>
                  <a:gd name="T48" fmla="*/ 0 w 15"/>
                  <a:gd name="T49" fmla="*/ 0 h 18"/>
                  <a:gd name="T50" fmla="*/ 0 w 15"/>
                  <a:gd name="T51" fmla="*/ 0 h 18"/>
                  <a:gd name="T52" fmla="*/ 0 w 15"/>
                  <a:gd name="T53" fmla="*/ 0 h 18"/>
                  <a:gd name="T54" fmla="*/ 0 w 15"/>
                  <a:gd name="T55" fmla="*/ 0 h 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" h="18">
                    <a:moveTo>
                      <a:pt x="7" y="0"/>
                    </a:moveTo>
                    <a:lnTo>
                      <a:pt x="6" y="0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53" name="Freeform 873"/>
              <p:cNvSpPr>
                <a:spLocks/>
              </p:cNvSpPr>
              <p:nvPr/>
            </p:nvSpPr>
            <p:spPr bwMode="auto">
              <a:xfrm>
                <a:off x="2019" y="1788"/>
                <a:ext cx="4" cy="6"/>
              </a:xfrm>
              <a:custGeom>
                <a:avLst/>
                <a:gdLst>
                  <a:gd name="T0" fmla="*/ 0 w 15"/>
                  <a:gd name="T1" fmla="*/ 0 h 18"/>
                  <a:gd name="T2" fmla="*/ 0 w 15"/>
                  <a:gd name="T3" fmla="*/ 0 h 18"/>
                  <a:gd name="T4" fmla="*/ 0 w 15"/>
                  <a:gd name="T5" fmla="*/ 0 h 18"/>
                  <a:gd name="T6" fmla="*/ 0 w 15"/>
                  <a:gd name="T7" fmla="*/ 0 h 18"/>
                  <a:gd name="T8" fmla="*/ 0 w 15"/>
                  <a:gd name="T9" fmla="*/ 0 h 18"/>
                  <a:gd name="T10" fmla="*/ 0 w 15"/>
                  <a:gd name="T11" fmla="*/ 0 h 18"/>
                  <a:gd name="T12" fmla="*/ 0 w 15"/>
                  <a:gd name="T13" fmla="*/ 0 h 18"/>
                  <a:gd name="T14" fmla="*/ 0 w 15"/>
                  <a:gd name="T15" fmla="*/ 0 h 18"/>
                  <a:gd name="T16" fmla="*/ 0 w 15"/>
                  <a:gd name="T17" fmla="*/ 0 h 18"/>
                  <a:gd name="T18" fmla="*/ 0 w 15"/>
                  <a:gd name="T19" fmla="*/ 0 h 18"/>
                  <a:gd name="T20" fmla="*/ 0 w 15"/>
                  <a:gd name="T21" fmla="*/ 0 h 18"/>
                  <a:gd name="T22" fmla="*/ 0 w 15"/>
                  <a:gd name="T23" fmla="*/ 0 h 18"/>
                  <a:gd name="T24" fmla="*/ 0 w 15"/>
                  <a:gd name="T25" fmla="*/ 0 h 18"/>
                  <a:gd name="T26" fmla="*/ 0 w 15"/>
                  <a:gd name="T27" fmla="*/ 0 h 18"/>
                  <a:gd name="T28" fmla="*/ 0 w 15"/>
                  <a:gd name="T29" fmla="*/ 0 h 18"/>
                  <a:gd name="T30" fmla="*/ 0 w 15"/>
                  <a:gd name="T31" fmla="*/ 0 h 18"/>
                  <a:gd name="T32" fmla="*/ 0 w 15"/>
                  <a:gd name="T33" fmla="*/ 0 h 18"/>
                  <a:gd name="T34" fmla="*/ 0 w 15"/>
                  <a:gd name="T35" fmla="*/ 0 h 18"/>
                  <a:gd name="T36" fmla="*/ 0 w 15"/>
                  <a:gd name="T37" fmla="*/ 0 h 18"/>
                  <a:gd name="T38" fmla="*/ 0 w 15"/>
                  <a:gd name="T39" fmla="*/ 0 h 18"/>
                  <a:gd name="T40" fmla="*/ 0 w 15"/>
                  <a:gd name="T41" fmla="*/ 0 h 18"/>
                  <a:gd name="T42" fmla="*/ 0 w 15"/>
                  <a:gd name="T43" fmla="*/ 0 h 18"/>
                  <a:gd name="T44" fmla="*/ 0 w 15"/>
                  <a:gd name="T45" fmla="*/ 0 h 18"/>
                  <a:gd name="T46" fmla="*/ 0 w 15"/>
                  <a:gd name="T47" fmla="*/ 0 h 18"/>
                  <a:gd name="T48" fmla="*/ 0 w 15"/>
                  <a:gd name="T49" fmla="*/ 0 h 18"/>
                  <a:gd name="T50" fmla="*/ 0 w 15"/>
                  <a:gd name="T51" fmla="*/ 0 h 18"/>
                  <a:gd name="T52" fmla="*/ 0 w 15"/>
                  <a:gd name="T53" fmla="*/ 0 h 18"/>
                  <a:gd name="T54" fmla="*/ 0 w 15"/>
                  <a:gd name="T55" fmla="*/ 0 h 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" h="18">
                    <a:moveTo>
                      <a:pt x="7" y="0"/>
                    </a:moveTo>
                    <a:lnTo>
                      <a:pt x="6" y="0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54" name="Freeform 874"/>
              <p:cNvSpPr>
                <a:spLocks/>
              </p:cNvSpPr>
              <p:nvPr/>
            </p:nvSpPr>
            <p:spPr bwMode="auto">
              <a:xfrm>
                <a:off x="2007" y="1788"/>
                <a:ext cx="3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w 14"/>
                  <a:gd name="T47" fmla="*/ 0 h 18"/>
                  <a:gd name="T48" fmla="*/ 0 w 14"/>
                  <a:gd name="T49" fmla="*/ 0 h 18"/>
                  <a:gd name="T50" fmla="*/ 0 w 14"/>
                  <a:gd name="T51" fmla="*/ 0 h 18"/>
                  <a:gd name="T52" fmla="*/ 0 w 14"/>
                  <a:gd name="T53" fmla="*/ 0 h 18"/>
                  <a:gd name="T54" fmla="*/ 0 w 14"/>
                  <a:gd name="T55" fmla="*/ 0 h 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8">
                    <a:moveTo>
                      <a:pt x="7" y="0"/>
                    </a:moveTo>
                    <a:lnTo>
                      <a:pt x="6" y="0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55" name="Freeform 875"/>
              <p:cNvSpPr>
                <a:spLocks/>
              </p:cNvSpPr>
              <p:nvPr/>
            </p:nvSpPr>
            <p:spPr bwMode="auto">
              <a:xfrm>
                <a:off x="2007" y="1788"/>
                <a:ext cx="3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w 14"/>
                  <a:gd name="T47" fmla="*/ 0 h 18"/>
                  <a:gd name="T48" fmla="*/ 0 w 14"/>
                  <a:gd name="T49" fmla="*/ 0 h 18"/>
                  <a:gd name="T50" fmla="*/ 0 w 14"/>
                  <a:gd name="T51" fmla="*/ 0 h 18"/>
                  <a:gd name="T52" fmla="*/ 0 w 14"/>
                  <a:gd name="T53" fmla="*/ 0 h 18"/>
                  <a:gd name="T54" fmla="*/ 0 w 14"/>
                  <a:gd name="T55" fmla="*/ 0 h 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8">
                    <a:moveTo>
                      <a:pt x="7" y="0"/>
                    </a:moveTo>
                    <a:lnTo>
                      <a:pt x="6" y="0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56" name="Freeform 876"/>
              <p:cNvSpPr>
                <a:spLocks/>
              </p:cNvSpPr>
              <p:nvPr/>
            </p:nvSpPr>
            <p:spPr bwMode="auto">
              <a:xfrm>
                <a:off x="2007" y="1945"/>
                <a:ext cx="3" cy="5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7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57" name="Freeform 877"/>
              <p:cNvSpPr>
                <a:spLocks/>
              </p:cNvSpPr>
              <p:nvPr/>
            </p:nvSpPr>
            <p:spPr bwMode="auto">
              <a:xfrm>
                <a:off x="2007" y="1945"/>
                <a:ext cx="3" cy="5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7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841" name="Group 1079"/>
            <p:cNvGrpSpPr>
              <a:grpSpLocks/>
            </p:cNvGrpSpPr>
            <p:nvPr/>
          </p:nvGrpSpPr>
          <p:grpSpPr bwMode="auto">
            <a:xfrm>
              <a:off x="1522" y="1718"/>
              <a:ext cx="635" cy="399"/>
              <a:chOff x="1522" y="1718"/>
              <a:chExt cx="635" cy="399"/>
            </a:xfrm>
          </p:grpSpPr>
          <p:sp>
            <p:nvSpPr>
              <p:cNvPr id="33858" name="Freeform 879"/>
              <p:cNvSpPr>
                <a:spLocks/>
              </p:cNvSpPr>
              <p:nvPr/>
            </p:nvSpPr>
            <p:spPr bwMode="auto">
              <a:xfrm>
                <a:off x="2032" y="1944"/>
                <a:ext cx="3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4" h="17">
                    <a:moveTo>
                      <a:pt x="6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4" y="8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9" name="Freeform 880"/>
              <p:cNvSpPr>
                <a:spLocks/>
              </p:cNvSpPr>
              <p:nvPr/>
            </p:nvSpPr>
            <p:spPr bwMode="auto">
              <a:xfrm>
                <a:off x="2032" y="1944"/>
                <a:ext cx="3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4" h="17">
                    <a:moveTo>
                      <a:pt x="6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4" y="8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0" name="Freeform 881"/>
              <p:cNvSpPr>
                <a:spLocks/>
              </p:cNvSpPr>
              <p:nvPr/>
            </p:nvSpPr>
            <p:spPr bwMode="auto">
              <a:xfrm>
                <a:off x="2020" y="1944"/>
                <a:ext cx="3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4" h="17">
                    <a:moveTo>
                      <a:pt x="6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1" name="Freeform 882"/>
              <p:cNvSpPr>
                <a:spLocks/>
              </p:cNvSpPr>
              <p:nvPr/>
            </p:nvSpPr>
            <p:spPr bwMode="auto">
              <a:xfrm>
                <a:off x="2020" y="1944"/>
                <a:ext cx="3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4" h="17">
                    <a:moveTo>
                      <a:pt x="6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2" name="Line 883"/>
              <p:cNvSpPr>
                <a:spLocks noChangeShapeType="1"/>
              </p:cNvSpPr>
              <p:nvPr/>
            </p:nvSpPr>
            <p:spPr bwMode="auto">
              <a:xfrm flipH="1">
                <a:off x="1992" y="1947"/>
                <a:ext cx="59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3" name="Line 884"/>
              <p:cNvSpPr>
                <a:spLocks noChangeShapeType="1"/>
              </p:cNvSpPr>
              <p:nvPr/>
            </p:nvSpPr>
            <p:spPr bwMode="auto">
              <a:xfrm flipH="1">
                <a:off x="1992" y="1790"/>
                <a:ext cx="59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4" name="Line 885"/>
              <p:cNvSpPr>
                <a:spLocks noChangeShapeType="1"/>
              </p:cNvSpPr>
              <p:nvPr/>
            </p:nvSpPr>
            <p:spPr bwMode="auto">
              <a:xfrm flipV="1">
                <a:off x="2034" y="1936"/>
                <a:ext cx="0" cy="2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5" name="Line 886"/>
              <p:cNvSpPr>
                <a:spLocks noChangeShapeType="1"/>
              </p:cNvSpPr>
              <p:nvPr/>
            </p:nvSpPr>
            <p:spPr bwMode="auto">
              <a:xfrm flipV="1">
                <a:off x="2022" y="1936"/>
                <a:ext cx="0" cy="2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6" name="Line 887"/>
              <p:cNvSpPr>
                <a:spLocks noChangeShapeType="1"/>
              </p:cNvSpPr>
              <p:nvPr/>
            </p:nvSpPr>
            <p:spPr bwMode="auto">
              <a:xfrm flipV="1">
                <a:off x="2008" y="1937"/>
                <a:ext cx="0" cy="2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7" name="Line 888"/>
              <p:cNvSpPr>
                <a:spLocks noChangeShapeType="1"/>
              </p:cNvSpPr>
              <p:nvPr/>
            </p:nvSpPr>
            <p:spPr bwMode="auto">
              <a:xfrm flipV="1">
                <a:off x="2009" y="1781"/>
                <a:ext cx="0" cy="2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8" name="Line 889"/>
              <p:cNvSpPr>
                <a:spLocks noChangeShapeType="1"/>
              </p:cNvSpPr>
              <p:nvPr/>
            </p:nvSpPr>
            <p:spPr bwMode="auto">
              <a:xfrm flipV="1">
                <a:off x="2021" y="1779"/>
                <a:ext cx="0" cy="2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9" name="Line 890"/>
              <p:cNvSpPr>
                <a:spLocks noChangeShapeType="1"/>
              </p:cNvSpPr>
              <p:nvPr/>
            </p:nvSpPr>
            <p:spPr bwMode="auto">
              <a:xfrm flipV="1">
                <a:off x="2034" y="1778"/>
                <a:ext cx="0" cy="2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0" name="Freeform 891"/>
              <p:cNvSpPr>
                <a:spLocks/>
              </p:cNvSpPr>
              <p:nvPr/>
            </p:nvSpPr>
            <p:spPr bwMode="auto">
              <a:xfrm>
                <a:off x="1958" y="1788"/>
                <a:ext cx="4" cy="5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1" name="Freeform 892"/>
              <p:cNvSpPr>
                <a:spLocks/>
              </p:cNvSpPr>
              <p:nvPr/>
            </p:nvSpPr>
            <p:spPr bwMode="auto">
              <a:xfrm>
                <a:off x="1958" y="1788"/>
                <a:ext cx="4" cy="5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2" name="Freeform 893"/>
              <p:cNvSpPr>
                <a:spLocks/>
              </p:cNvSpPr>
              <p:nvPr/>
            </p:nvSpPr>
            <p:spPr bwMode="auto">
              <a:xfrm>
                <a:off x="1945" y="1788"/>
                <a:ext cx="3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w 14"/>
                  <a:gd name="T47" fmla="*/ 0 h 18"/>
                  <a:gd name="T48" fmla="*/ 0 w 14"/>
                  <a:gd name="T49" fmla="*/ 0 h 18"/>
                  <a:gd name="T50" fmla="*/ 0 w 14"/>
                  <a:gd name="T51" fmla="*/ 0 h 18"/>
                  <a:gd name="T52" fmla="*/ 0 w 14"/>
                  <a:gd name="T53" fmla="*/ 0 h 18"/>
                  <a:gd name="T54" fmla="*/ 0 w 14"/>
                  <a:gd name="T55" fmla="*/ 0 h 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8">
                    <a:moveTo>
                      <a:pt x="7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7" y="18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3" name="Freeform 894"/>
              <p:cNvSpPr>
                <a:spLocks/>
              </p:cNvSpPr>
              <p:nvPr/>
            </p:nvSpPr>
            <p:spPr bwMode="auto">
              <a:xfrm>
                <a:off x="1945" y="1788"/>
                <a:ext cx="3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w 14"/>
                  <a:gd name="T47" fmla="*/ 0 h 18"/>
                  <a:gd name="T48" fmla="*/ 0 w 14"/>
                  <a:gd name="T49" fmla="*/ 0 h 18"/>
                  <a:gd name="T50" fmla="*/ 0 w 14"/>
                  <a:gd name="T51" fmla="*/ 0 h 18"/>
                  <a:gd name="T52" fmla="*/ 0 w 14"/>
                  <a:gd name="T53" fmla="*/ 0 h 18"/>
                  <a:gd name="T54" fmla="*/ 0 w 14"/>
                  <a:gd name="T55" fmla="*/ 0 h 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8">
                    <a:moveTo>
                      <a:pt x="7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7" y="18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4" name="Freeform 895"/>
              <p:cNvSpPr>
                <a:spLocks/>
              </p:cNvSpPr>
              <p:nvPr/>
            </p:nvSpPr>
            <p:spPr bwMode="auto">
              <a:xfrm>
                <a:off x="1932" y="1788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w 14"/>
                  <a:gd name="T47" fmla="*/ 0 h 18"/>
                  <a:gd name="T48" fmla="*/ 0 w 14"/>
                  <a:gd name="T49" fmla="*/ 0 h 18"/>
                  <a:gd name="T50" fmla="*/ 0 w 14"/>
                  <a:gd name="T51" fmla="*/ 0 h 18"/>
                  <a:gd name="T52" fmla="*/ 0 w 14"/>
                  <a:gd name="T53" fmla="*/ 0 h 18"/>
                  <a:gd name="T54" fmla="*/ 0 w 14"/>
                  <a:gd name="T55" fmla="*/ 0 h 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8">
                    <a:moveTo>
                      <a:pt x="7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7" y="18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5" name="Freeform 896"/>
              <p:cNvSpPr>
                <a:spLocks/>
              </p:cNvSpPr>
              <p:nvPr/>
            </p:nvSpPr>
            <p:spPr bwMode="auto">
              <a:xfrm>
                <a:off x="1932" y="1788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w 14"/>
                  <a:gd name="T47" fmla="*/ 0 h 18"/>
                  <a:gd name="T48" fmla="*/ 0 w 14"/>
                  <a:gd name="T49" fmla="*/ 0 h 18"/>
                  <a:gd name="T50" fmla="*/ 0 w 14"/>
                  <a:gd name="T51" fmla="*/ 0 h 18"/>
                  <a:gd name="T52" fmla="*/ 0 w 14"/>
                  <a:gd name="T53" fmla="*/ 0 h 18"/>
                  <a:gd name="T54" fmla="*/ 0 w 14"/>
                  <a:gd name="T55" fmla="*/ 0 h 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8">
                    <a:moveTo>
                      <a:pt x="7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7" y="18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6" name="Line 897"/>
              <p:cNvSpPr>
                <a:spLocks noChangeShapeType="1"/>
              </p:cNvSpPr>
              <p:nvPr/>
            </p:nvSpPr>
            <p:spPr bwMode="auto">
              <a:xfrm flipH="1">
                <a:off x="1918" y="1790"/>
                <a:ext cx="59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7" name="Line 898"/>
              <p:cNvSpPr>
                <a:spLocks noChangeShapeType="1"/>
              </p:cNvSpPr>
              <p:nvPr/>
            </p:nvSpPr>
            <p:spPr bwMode="auto">
              <a:xfrm flipV="1">
                <a:off x="1935" y="1781"/>
                <a:ext cx="0" cy="2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8" name="Line 899"/>
              <p:cNvSpPr>
                <a:spLocks noChangeShapeType="1"/>
              </p:cNvSpPr>
              <p:nvPr/>
            </p:nvSpPr>
            <p:spPr bwMode="auto">
              <a:xfrm flipV="1">
                <a:off x="1947" y="1779"/>
                <a:ext cx="0" cy="2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9" name="Line 900"/>
              <p:cNvSpPr>
                <a:spLocks noChangeShapeType="1"/>
              </p:cNvSpPr>
              <p:nvPr/>
            </p:nvSpPr>
            <p:spPr bwMode="auto">
              <a:xfrm flipV="1">
                <a:off x="1960" y="1778"/>
                <a:ext cx="0" cy="2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0" name="Freeform 901"/>
              <p:cNvSpPr>
                <a:spLocks/>
              </p:cNvSpPr>
              <p:nvPr/>
            </p:nvSpPr>
            <p:spPr bwMode="auto">
              <a:xfrm>
                <a:off x="1933" y="1945"/>
                <a:ext cx="3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w 14"/>
                  <a:gd name="T53" fmla="*/ 0 h 16"/>
                  <a:gd name="T54" fmla="*/ 0 w 14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6">
                    <a:moveTo>
                      <a:pt x="8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1" name="Freeform 902"/>
              <p:cNvSpPr>
                <a:spLocks/>
              </p:cNvSpPr>
              <p:nvPr/>
            </p:nvSpPr>
            <p:spPr bwMode="auto">
              <a:xfrm>
                <a:off x="1933" y="1945"/>
                <a:ext cx="3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w 14"/>
                  <a:gd name="T53" fmla="*/ 0 h 16"/>
                  <a:gd name="T54" fmla="*/ 0 w 14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6">
                    <a:moveTo>
                      <a:pt x="8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2" name="Freeform 903"/>
              <p:cNvSpPr>
                <a:spLocks/>
              </p:cNvSpPr>
              <p:nvPr/>
            </p:nvSpPr>
            <p:spPr bwMode="auto">
              <a:xfrm>
                <a:off x="1958" y="1944"/>
                <a:ext cx="3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w 14"/>
                  <a:gd name="T53" fmla="*/ 0 h 16"/>
                  <a:gd name="T54" fmla="*/ 0 w 14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6">
                    <a:moveTo>
                      <a:pt x="8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3" name="Freeform 904"/>
              <p:cNvSpPr>
                <a:spLocks/>
              </p:cNvSpPr>
              <p:nvPr/>
            </p:nvSpPr>
            <p:spPr bwMode="auto">
              <a:xfrm>
                <a:off x="1958" y="1944"/>
                <a:ext cx="3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w 14"/>
                  <a:gd name="T53" fmla="*/ 0 h 16"/>
                  <a:gd name="T54" fmla="*/ 0 w 14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6">
                    <a:moveTo>
                      <a:pt x="8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4" name="Freeform 905"/>
              <p:cNvSpPr>
                <a:spLocks/>
              </p:cNvSpPr>
              <p:nvPr/>
            </p:nvSpPr>
            <p:spPr bwMode="auto">
              <a:xfrm>
                <a:off x="1946" y="1944"/>
                <a:ext cx="3" cy="6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w 14"/>
                  <a:gd name="T53" fmla="*/ 0 h 16"/>
                  <a:gd name="T54" fmla="*/ 0 w 14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6">
                    <a:moveTo>
                      <a:pt x="8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5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5" name="Freeform 906"/>
              <p:cNvSpPr>
                <a:spLocks/>
              </p:cNvSpPr>
              <p:nvPr/>
            </p:nvSpPr>
            <p:spPr bwMode="auto">
              <a:xfrm>
                <a:off x="1946" y="1944"/>
                <a:ext cx="3" cy="6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w 14"/>
                  <a:gd name="T53" fmla="*/ 0 h 16"/>
                  <a:gd name="T54" fmla="*/ 0 w 14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16">
                    <a:moveTo>
                      <a:pt x="8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5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6" name="Line 907"/>
              <p:cNvSpPr>
                <a:spLocks noChangeShapeType="1"/>
              </p:cNvSpPr>
              <p:nvPr/>
            </p:nvSpPr>
            <p:spPr bwMode="auto">
              <a:xfrm flipH="1">
                <a:off x="1918" y="1947"/>
                <a:ext cx="59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7" name="Line 908"/>
              <p:cNvSpPr>
                <a:spLocks noChangeShapeType="1"/>
              </p:cNvSpPr>
              <p:nvPr/>
            </p:nvSpPr>
            <p:spPr bwMode="auto">
              <a:xfrm flipV="1">
                <a:off x="1960" y="1936"/>
                <a:ext cx="0" cy="2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8" name="Line 909"/>
              <p:cNvSpPr>
                <a:spLocks noChangeShapeType="1"/>
              </p:cNvSpPr>
              <p:nvPr/>
            </p:nvSpPr>
            <p:spPr bwMode="auto">
              <a:xfrm flipV="1">
                <a:off x="1948" y="1936"/>
                <a:ext cx="0" cy="2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9" name="Line 910"/>
              <p:cNvSpPr>
                <a:spLocks noChangeShapeType="1"/>
              </p:cNvSpPr>
              <p:nvPr/>
            </p:nvSpPr>
            <p:spPr bwMode="auto">
              <a:xfrm flipV="1">
                <a:off x="1935" y="1937"/>
                <a:ext cx="0" cy="2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0" name="Freeform 911"/>
              <p:cNvSpPr>
                <a:spLocks/>
              </p:cNvSpPr>
              <p:nvPr/>
            </p:nvSpPr>
            <p:spPr bwMode="auto">
              <a:xfrm>
                <a:off x="1884" y="1946"/>
                <a:ext cx="4" cy="5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w 14"/>
                  <a:gd name="T57" fmla="*/ 0 h 17"/>
                  <a:gd name="T58" fmla="*/ 0 w 14"/>
                  <a:gd name="T59" fmla="*/ 0 h 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4" h="17">
                    <a:moveTo>
                      <a:pt x="8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1" name="Freeform 912"/>
              <p:cNvSpPr>
                <a:spLocks/>
              </p:cNvSpPr>
              <p:nvPr/>
            </p:nvSpPr>
            <p:spPr bwMode="auto">
              <a:xfrm>
                <a:off x="1884" y="1946"/>
                <a:ext cx="4" cy="5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w 14"/>
                  <a:gd name="T57" fmla="*/ 0 h 17"/>
                  <a:gd name="T58" fmla="*/ 0 w 14"/>
                  <a:gd name="T59" fmla="*/ 0 h 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4" h="17">
                    <a:moveTo>
                      <a:pt x="8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2" name="Freeform 913"/>
              <p:cNvSpPr>
                <a:spLocks/>
              </p:cNvSpPr>
              <p:nvPr/>
            </p:nvSpPr>
            <p:spPr bwMode="auto">
              <a:xfrm>
                <a:off x="1893" y="1946"/>
                <a:ext cx="4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4" h="16">
                    <a:moveTo>
                      <a:pt x="6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3" name="Freeform 914"/>
              <p:cNvSpPr>
                <a:spLocks/>
              </p:cNvSpPr>
              <p:nvPr/>
            </p:nvSpPr>
            <p:spPr bwMode="auto">
              <a:xfrm>
                <a:off x="1893" y="1946"/>
                <a:ext cx="4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4" h="16">
                    <a:moveTo>
                      <a:pt x="6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4" name="Line 915"/>
              <p:cNvSpPr>
                <a:spLocks noChangeShapeType="1"/>
              </p:cNvSpPr>
              <p:nvPr/>
            </p:nvSpPr>
            <p:spPr bwMode="auto">
              <a:xfrm flipV="1">
                <a:off x="1895" y="1937"/>
                <a:ext cx="0" cy="2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5" name="Line 916"/>
              <p:cNvSpPr>
                <a:spLocks noChangeShapeType="1"/>
              </p:cNvSpPr>
              <p:nvPr/>
            </p:nvSpPr>
            <p:spPr bwMode="auto">
              <a:xfrm flipV="1">
                <a:off x="1886" y="1938"/>
                <a:ext cx="0" cy="2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6" name="Line 917"/>
              <p:cNvSpPr>
                <a:spLocks noChangeShapeType="1"/>
              </p:cNvSpPr>
              <p:nvPr/>
            </p:nvSpPr>
            <p:spPr bwMode="auto">
              <a:xfrm flipV="1">
                <a:off x="1881" y="1948"/>
                <a:ext cx="20" cy="1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7" name="Freeform 918"/>
              <p:cNvSpPr>
                <a:spLocks/>
              </p:cNvSpPr>
              <p:nvPr/>
            </p:nvSpPr>
            <p:spPr bwMode="auto">
              <a:xfrm>
                <a:off x="1884" y="1789"/>
                <a:ext cx="4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w 14"/>
                  <a:gd name="T57" fmla="*/ 0 h 17"/>
                  <a:gd name="T58" fmla="*/ 0 w 14"/>
                  <a:gd name="T59" fmla="*/ 0 h 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4" h="17">
                    <a:moveTo>
                      <a:pt x="8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8" name="Freeform 919"/>
              <p:cNvSpPr>
                <a:spLocks/>
              </p:cNvSpPr>
              <p:nvPr/>
            </p:nvSpPr>
            <p:spPr bwMode="auto">
              <a:xfrm>
                <a:off x="1884" y="1789"/>
                <a:ext cx="4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w 14"/>
                  <a:gd name="T11" fmla="*/ 0 h 17"/>
                  <a:gd name="T12" fmla="*/ 0 w 14"/>
                  <a:gd name="T13" fmla="*/ 0 h 17"/>
                  <a:gd name="T14" fmla="*/ 0 w 14"/>
                  <a:gd name="T15" fmla="*/ 0 h 17"/>
                  <a:gd name="T16" fmla="*/ 0 w 14"/>
                  <a:gd name="T17" fmla="*/ 0 h 17"/>
                  <a:gd name="T18" fmla="*/ 0 w 14"/>
                  <a:gd name="T19" fmla="*/ 0 h 17"/>
                  <a:gd name="T20" fmla="*/ 0 w 14"/>
                  <a:gd name="T21" fmla="*/ 0 h 17"/>
                  <a:gd name="T22" fmla="*/ 0 w 14"/>
                  <a:gd name="T23" fmla="*/ 0 h 17"/>
                  <a:gd name="T24" fmla="*/ 0 w 14"/>
                  <a:gd name="T25" fmla="*/ 0 h 17"/>
                  <a:gd name="T26" fmla="*/ 0 w 14"/>
                  <a:gd name="T27" fmla="*/ 0 h 17"/>
                  <a:gd name="T28" fmla="*/ 0 w 14"/>
                  <a:gd name="T29" fmla="*/ 0 h 17"/>
                  <a:gd name="T30" fmla="*/ 0 w 14"/>
                  <a:gd name="T31" fmla="*/ 0 h 17"/>
                  <a:gd name="T32" fmla="*/ 0 w 14"/>
                  <a:gd name="T33" fmla="*/ 0 h 17"/>
                  <a:gd name="T34" fmla="*/ 0 w 14"/>
                  <a:gd name="T35" fmla="*/ 0 h 17"/>
                  <a:gd name="T36" fmla="*/ 0 w 14"/>
                  <a:gd name="T37" fmla="*/ 0 h 17"/>
                  <a:gd name="T38" fmla="*/ 0 w 14"/>
                  <a:gd name="T39" fmla="*/ 0 h 17"/>
                  <a:gd name="T40" fmla="*/ 0 w 14"/>
                  <a:gd name="T41" fmla="*/ 0 h 17"/>
                  <a:gd name="T42" fmla="*/ 0 w 14"/>
                  <a:gd name="T43" fmla="*/ 0 h 17"/>
                  <a:gd name="T44" fmla="*/ 0 w 14"/>
                  <a:gd name="T45" fmla="*/ 0 h 17"/>
                  <a:gd name="T46" fmla="*/ 0 w 14"/>
                  <a:gd name="T47" fmla="*/ 0 h 17"/>
                  <a:gd name="T48" fmla="*/ 0 w 14"/>
                  <a:gd name="T49" fmla="*/ 0 h 17"/>
                  <a:gd name="T50" fmla="*/ 0 w 14"/>
                  <a:gd name="T51" fmla="*/ 0 h 17"/>
                  <a:gd name="T52" fmla="*/ 0 w 14"/>
                  <a:gd name="T53" fmla="*/ 0 h 17"/>
                  <a:gd name="T54" fmla="*/ 0 w 14"/>
                  <a:gd name="T55" fmla="*/ 0 h 17"/>
                  <a:gd name="T56" fmla="*/ 0 w 14"/>
                  <a:gd name="T57" fmla="*/ 0 h 17"/>
                  <a:gd name="T58" fmla="*/ 0 w 14"/>
                  <a:gd name="T59" fmla="*/ 0 h 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4" h="17">
                    <a:moveTo>
                      <a:pt x="8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9" name="Freeform 920"/>
              <p:cNvSpPr>
                <a:spLocks/>
              </p:cNvSpPr>
              <p:nvPr/>
            </p:nvSpPr>
            <p:spPr bwMode="auto">
              <a:xfrm>
                <a:off x="1893" y="1789"/>
                <a:ext cx="4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4" h="16">
                    <a:moveTo>
                      <a:pt x="6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0" name="Freeform 921"/>
              <p:cNvSpPr>
                <a:spLocks/>
              </p:cNvSpPr>
              <p:nvPr/>
            </p:nvSpPr>
            <p:spPr bwMode="auto">
              <a:xfrm>
                <a:off x="1893" y="1789"/>
                <a:ext cx="4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w 14"/>
                  <a:gd name="T11" fmla="*/ 0 h 16"/>
                  <a:gd name="T12" fmla="*/ 0 w 14"/>
                  <a:gd name="T13" fmla="*/ 0 h 16"/>
                  <a:gd name="T14" fmla="*/ 0 w 14"/>
                  <a:gd name="T15" fmla="*/ 0 h 16"/>
                  <a:gd name="T16" fmla="*/ 0 w 14"/>
                  <a:gd name="T17" fmla="*/ 0 h 16"/>
                  <a:gd name="T18" fmla="*/ 0 w 14"/>
                  <a:gd name="T19" fmla="*/ 0 h 16"/>
                  <a:gd name="T20" fmla="*/ 0 w 14"/>
                  <a:gd name="T21" fmla="*/ 0 h 16"/>
                  <a:gd name="T22" fmla="*/ 0 w 14"/>
                  <a:gd name="T23" fmla="*/ 0 h 16"/>
                  <a:gd name="T24" fmla="*/ 0 w 14"/>
                  <a:gd name="T25" fmla="*/ 0 h 16"/>
                  <a:gd name="T26" fmla="*/ 0 w 14"/>
                  <a:gd name="T27" fmla="*/ 0 h 16"/>
                  <a:gd name="T28" fmla="*/ 0 w 14"/>
                  <a:gd name="T29" fmla="*/ 0 h 16"/>
                  <a:gd name="T30" fmla="*/ 0 w 14"/>
                  <a:gd name="T31" fmla="*/ 0 h 16"/>
                  <a:gd name="T32" fmla="*/ 0 w 14"/>
                  <a:gd name="T33" fmla="*/ 0 h 16"/>
                  <a:gd name="T34" fmla="*/ 0 w 14"/>
                  <a:gd name="T35" fmla="*/ 0 h 16"/>
                  <a:gd name="T36" fmla="*/ 0 w 14"/>
                  <a:gd name="T37" fmla="*/ 0 h 16"/>
                  <a:gd name="T38" fmla="*/ 0 w 14"/>
                  <a:gd name="T39" fmla="*/ 0 h 16"/>
                  <a:gd name="T40" fmla="*/ 0 w 14"/>
                  <a:gd name="T41" fmla="*/ 0 h 16"/>
                  <a:gd name="T42" fmla="*/ 0 w 14"/>
                  <a:gd name="T43" fmla="*/ 0 h 16"/>
                  <a:gd name="T44" fmla="*/ 0 w 14"/>
                  <a:gd name="T45" fmla="*/ 0 h 16"/>
                  <a:gd name="T46" fmla="*/ 0 w 14"/>
                  <a:gd name="T47" fmla="*/ 0 h 16"/>
                  <a:gd name="T48" fmla="*/ 0 w 14"/>
                  <a:gd name="T49" fmla="*/ 0 h 16"/>
                  <a:gd name="T50" fmla="*/ 0 w 14"/>
                  <a:gd name="T51" fmla="*/ 0 h 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4" h="16">
                    <a:moveTo>
                      <a:pt x="6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1" name="Line 922"/>
              <p:cNvSpPr>
                <a:spLocks noChangeShapeType="1"/>
              </p:cNvSpPr>
              <p:nvPr/>
            </p:nvSpPr>
            <p:spPr bwMode="auto">
              <a:xfrm flipV="1">
                <a:off x="1895" y="1781"/>
                <a:ext cx="0" cy="2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2" name="Line 923"/>
              <p:cNvSpPr>
                <a:spLocks noChangeShapeType="1"/>
              </p:cNvSpPr>
              <p:nvPr/>
            </p:nvSpPr>
            <p:spPr bwMode="auto">
              <a:xfrm flipV="1">
                <a:off x="1886" y="1781"/>
                <a:ext cx="0" cy="2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3" name="Line 924"/>
              <p:cNvSpPr>
                <a:spLocks noChangeShapeType="1"/>
              </p:cNvSpPr>
              <p:nvPr/>
            </p:nvSpPr>
            <p:spPr bwMode="auto">
              <a:xfrm flipV="1">
                <a:off x="1881" y="1792"/>
                <a:ext cx="20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4" name="Line 925"/>
              <p:cNvSpPr>
                <a:spLocks noChangeShapeType="1"/>
              </p:cNvSpPr>
              <p:nvPr/>
            </p:nvSpPr>
            <p:spPr bwMode="auto">
              <a:xfrm flipV="1">
                <a:off x="1898" y="1719"/>
                <a:ext cx="0" cy="301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5" name="Line 926"/>
              <p:cNvSpPr>
                <a:spLocks noChangeShapeType="1"/>
              </p:cNvSpPr>
              <p:nvPr/>
            </p:nvSpPr>
            <p:spPr bwMode="auto">
              <a:xfrm flipV="1">
                <a:off x="1901" y="1718"/>
                <a:ext cx="0" cy="30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6" name="Line 927"/>
              <p:cNvSpPr>
                <a:spLocks noChangeShapeType="1"/>
              </p:cNvSpPr>
              <p:nvPr/>
            </p:nvSpPr>
            <p:spPr bwMode="auto">
              <a:xfrm flipV="1">
                <a:off x="1989" y="1719"/>
                <a:ext cx="0" cy="301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7" name="Line 928"/>
              <p:cNvSpPr>
                <a:spLocks noChangeShapeType="1"/>
              </p:cNvSpPr>
              <p:nvPr/>
            </p:nvSpPr>
            <p:spPr bwMode="auto">
              <a:xfrm flipV="1">
                <a:off x="1986" y="1719"/>
                <a:ext cx="0" cy="301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8" name="Line 929"/>
              <p:cNvSpPr>
                <a:spLocks noChangeShapeType="1"/>
              </p:cNvSpPr>
              <p:nvPr/>
            </p:nvSpPr>
            <p:spPr bwMode="auto">
              <a:xfrm flipV="1">
                <a:off x="2106" y="1720"/>
                <a:ext cx="0" cy="301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9" name="Line 930"/>
              <p:cNvSpPr>
                <a:spLocks noChangeShapeType="1"/>
              </p:cNvSpPr>
              <p:nvPr/>
            </p:nvSpPr>
            <p:spPr bwMode="auto">
              <a:xfrm flipV="1">
                <a:off x="2104" y="1720"/>
                <a:ext cx="0" cy="301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0" name="Line 931"/>
              <p:cNvSpPr>
                <a:spLocks noChangeShapeType="1"/>
              </p:cNvSpPr>
              <p:nvPr/>
            </p:nvSpPr>
            <p:spPr bwMode="auto">
              <a:xfrm>
                <a:off x="2111" y="1790"/>
                <a:ext cx="15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1" name="Line 932"/>
              <p:cNvSpPr>
                <a:spLocks noChangeShapeType="1"/>
              </p:cNvSpPr>
              <p:nvPr/>
            </p:nvSpPr>
            <p:spPr bwMode="auto">
              <a:xfrm flipV="1">
                <a:off x="2116" y="1784"/>
                <a:ext cx="0" cy="1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2" name="Line 933"/>
              <p:cNvSpPr>
                <a:spLocks noChangeShapeType="1"/>
              </p:cNvSpPr>
              <p:nvPr/>
            </p:nvSpPr>
            <p:spPr bwMode="auto">
              <a:xfrm flipH="1" flipV="1">
                <a:off x="2123" y="1784"/>
                <a:ext cx="0" cy="1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3" name="Line 934"/>
              <p:cNvSpPr>
                <a:spLocks noChangeShapeType="1"/>
              </p:cNvSpPr>
              <p:nvPr/>
            </p:nvSpPr>
            <p:spPr bwMode="auto">
              <a:xfrm flipV="1">
                <a:off x="2115" y="1942"/>
                <a:ext cx="0" cy="1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4" name="Line 935"/>
              <p:cNvSpPr>
                <a:spLocks noChangeShapeType="1"/>
              </p:cNvSpPr>
              <p:nvPr/>
            </p:nvSpPr>
            <p:spPr bwMode="auto">
              <a:xfrm flipV="1">
                <a:off x="2122" y="1943"/>
                <a:ext cx="0" cy="1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5" name="Line 936"/>
              <p:cNvSpPr>
                <a:spLocks noChangeShapeType="1"/>
              </p:cNvSpPr>
              <p:nvPr/>
            </p:nvSpPr>
            <p:spPr bwMode="auto">
              <a:xfrm>
                <a:off x="2111" y="1949"/>
                <a:ext cx="15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6" name="Freeform 937"/>
              <p:cNvSpPr>
                <a:spLocks/>
              </p:cNvSpPr>
              <p:nvPr/>
            </p:nvSpPr>
            <p:spPr bwMode="auto">
              <a:xfrm>
                <a:off x="2068" y="1941"/>
                <a:ext cx="6" cy="9"/>
              </a:xfrm>
              <a:custGeom>
                <a:avLst/>
                <a:gdLst>
                  <a:gd name="T0" fmla="*/ 0 w 24"/>
                  <a:gd name="T1" fmla="*/ 0 h 27"/>
                  <a:gd name="T2" fmla="*/ 0 w 24"/>
                  <a:gd name="T3" fmla="*/ 0 h 27"/>
                  <a:gd name="T4" fmla="*/ 0 w 24"/>
                  <a:gd name="T5" fmla="*/ 0 h 27"/>
                  <a:gd name="T6" fmla="*/ 0 w 24"/>
                  <a:gd name="T7" fmla="*/ 0 h 27"/>
                  <a:gd name="T8" fmla="*/ 0 w 24"/>
                  <a:gd name="T9" fmla="*/ 0 h 27"/>
                  <a:gd name="T10" fmla="*/ 0 w 24"/>
                  <a:gd name="T11" fmla="*/ 0 h 27"/>
                  <a:gd name="T12" fmla="*/ 0 w 24"/>
                  <a:gd name="T13" fmla="*/ 0 h 27"/>
                  <a:gd name="T14" fmla="*/ 0 w 24"/>
                  <a:gd name="T15" fmla="*/ 0 h 27"/>
                  <a:gd name="T16" fmla="*/ 0 w 24"/>
                  <a:gd name="T17" fmla="*/ 0 h 27"/>
                  <a:gd name="T18" fmla="*/ 0 w 24"/>
                  <a:gd name="T19" fmla="*/ 0 h 27"/>
                  <a:gd name="T20" fmla="*/ 0 w 24"/>
                  <a:gd name="T21" fmla="*/ 0 h 27"/>
                  <a:gd name="T22" fmla="*/ 0 w 24"/>
                  <a:gd name="T23" fmla="*/ 0 h 27"/>
                  <a:gd name="T24" fmla="*/ 0 w 24"/>
                  <a:gd name="T25" fmla="*/ 0 h 27"/>
                  <a:gd name="T26" fmla="*/ 0 w 24"/>
                  <a:gd name="T27" fmla="*/ 0 h 27"/>
                  <a:gd name="T28" fmla="*/ 0 w 24"/>
                  <a:gd name="T29" fmla="*/ 0 h 27"/>
                  <a:gd name="T30" fmla="*/ 0 w 24"/>
                  <a:gd name="T31" fmla="*/ 0 h 27"/>
                  <a:gd name="T32" fmla="*/ 0 w 24"/>
                  <a:gd name="T33" fmla="*/ 0 h 27"/>
                  <a:gd name="T34" fmla="*/ 0 w 24"/>
                  <a:gd name="T35" fmla="*/ 0 h 27"/>
                  <a:gd name="T36" fmla="*/ 0 w 24"/>
                  <a:gd name="T37" fmla="*/ 0 h 27"/>
                  <a:gd name="T38" fmla="*/ 0 w 24"/>
                  <a:gd name="T39" fmla="*/ 0 h 27"/>
                  <a:gd name="T40" fmla="*/ 0 w 24"/>
                  <a:gd name="T41" fmla="*/ 0 h 27"/>
                  <a:gd name="T42" fmla="*/ 0 w 24"/>
                  <a:gd name="T43" fmla="*/ 0 h 27"/>
                  <a:gd name="T44" fmla="*/ 0 w 24"/>
                  <a:gd name="T45" fmla="*/ 0 h 27"/>
                  <a:gd name="T46" fmla="*/ 0 w 24"/>
                  <a:gd name="T47" fmla="*/ 0 h 27"/>
                  <a:gd name="T48" fmla="*/ 0 w 24"/>
                  <a:gd name="T49" fmla="*/ 0 h 27"/>
                  <a:gd name="T50" fmla="*/ 0 w 24"/>
                  <a:gd name="T51" fmla="*/ 0 h 27"/>
                  <a:gd name="T52" fmla="*/ 0 w 24"/>
                  <a:gd name="T53" fmla="*/ 0 h 27"/>
                  <a:gd name="T54" fmla="*/ 0 w 24"/>
                  <a:gd name="T55" fmla="*/ 0 h 27"/>
                  <a:gd name="T56" fmla="*/ 0 w 24"/>
                  <a:gd name="T57" fmla="*/ 0 h 27"/>
                  <a:gd name="T58" fmla="*/ 0 w 24"/>
                  <a:gd name="T59" fmla="*/ 0 h 27"/>
                  <a:gd name="T60" fmla="*/ 0 w 24"/>
                  <a:gd name="T61" fmla="*/ 0 h 27"/>
                  <a:gd name="T62" fmla="*/ 0 w 24"/>
                  <a:gd name="T63" fmla="*/ 0 h 27"/>
                  <a:gd name="T64" fmla="*/ 0 w 24"/>
                  <a:gd name="T65" fmla="*/ 0 h 27"/>
                  <a:gd name="T66" fmla="*/ 0 w 24"/>
                  <a:gd name="T67" fmla="*/ 0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4" h="27">
                    <a:moveTo>
                      <a:pt x="12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9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7" y="26"/>
                    </a:lnTo>
                    <a:lnTo>
                      <a:pt x="9" y="27"/>
                    </a:lnTo>
                    <a:lnTo>
                      <a:pt x="12" y="27"/>
                    </a:lnTo>
                    <a:lnTo>
                      <a:pt x="14" y="27"/>
                    </a:lnTo>
                    <a:lnTo>
                      <a:pt x="16" y="26"/>
                    </a:lnTo>
                    <a:lnTo>
                      <a:pt x="18" y="25"/>
                    </a:lnTo>
                    <a:lnTo>
                      <a:pt x="20" y="23"/>
                    </a:lnTo>
                    <a:lnTo>
                      <a:pt x="21" y="22"/>
                    </a:lnTo>
                    <a:lnTo>
                      <a:pt x="23" y="19"/>
                    </a:lnTo>
                    <a:lnTo>
                      <a:pt x="23" y="16"/>
                    </a:lnTo>
                    <a:lnTo>
                      <a:pt x="24" y="14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20" y="3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7" name="Freeform 938"/>
              <p:cNvSpPr>
                <a:spLocks/>
              </p:cNvSpPr>
              <p:nvPr/>
            </p:nvSpPr>
            <p:spPr bwMode="auto">
              <a:xfrm>
                <a:off x="2068" y="1941"/>
                <a:ext cx="6" cy="9"/>
              </a:xfrm>
              <a:custGeom>
                <a:avLst/>
                <a:gdLst>
                  <a:gd name="T0" fmla="*/ 0 w 24"/>
                  <a:gd name="T1" fmla="*/ 0 h 27"/>
                  <a:gd name="T2" fmla="*/ 0 w 24"/>
                  <a:gd name="T3" fmla="*/ 0 h 27"/>
                  <a:gd name="T4" fmla="*/ 0 w 24"/>
                  <a:gd name="T5" fmla="*/ 0 h 27"/>
                  <a:gd name="T6" fmla="*/ 0 w 24"/>
                  <a:gd name="T7" fmla="*/ 0 h 27"/>
                  <a:gd name="T8" fmla="*/ 0 w 24"/>
                  <a:gd name="T9" fmla="*/ 0 h 27"/>
                  <a:gd name="T10" fmla="*/ 0 w 24"/>
                  <a:gd name="T11" fmla="*/ 0 h 27"/>
                  <a:gd name="T12" fmla="*/ 0 w 24"/>
                  <a:gd name="T13" fmla="*/ 0 h 27"/>
                  <a:gd name="T14" fmla="*/ 0 w 24"/>
                  <a:gd name="T15" fmla="*/ 0 h 27"/>
                  <a:gd name="T16" fmla="*/ 0 w 24"/>
                  <a:gd name="T17" fmla="*/ 0 h 27"/>
                  <a:gd name="T18" fmla="*/ 0 w 24"/>
                  <a:gd name="T19" fmla="*/ 0 h 27"/>
                  <a:gd name="T20" fmla="*/ 0 w 24"/>
                  <a:gd name="T21" fmla="*/ 0 h 27"/>
                  <a:gd name="T22" fmla="*/ 0 w 24"/>
                  <a:gd name="T23" fmla="*/ 0 h 27"/>
                  <a:gd name="T24" fmla="*/ 0 w 24"/>
                  <a:gd name="T25" fmla="*/ 0 h 27"/>
                  <a:gd name="T26" fmla="*/ 0 w 24"/>
                  <a:gd name="T27" fmla="*/ 0 h 27"/>
                  <a:gd name="T28" fmla="*/ 0 w 24"/>
                  <a:gd name="T29" fmla="*/ 0 h 27"/>
                  <a:gd name="T30" fmla="*/ 0 w 24"/>
                  <a:gd name="T31" fmla="*/ 0 h 27"/>
                  <a:gd name="T32" fmla="*/ 0 w 24"/>
                  <a:gd name="T33" fmla="*/ 0 h 27"/>
                  <a:gd name="T34" fmla="*/ 0 w 24"/>
                  <a:gd name="T35" fmla="*/ 0 h 27"/>
                  <a:gd name="T36" fmla="*/ 0 w 24"/>
                  <a:gd name="T37" fmla="*/ 0 h 27"/>
                  <a:gd name="T38" fmla="*/ 0 w 24"/>
                  <a:gd name="T39" fmla="*/ 0 h 27"/>
                  <a:gd name="T40" fmla="*/ 0 w 24"/>
                  <a:gd name="T41" fmla="*/ 0 h 27"/>
                  <a:gd name="T42" fmla="*/ 0 w 24"/>
                  <a:gd name="T43" fmla="*/ 0 h 27"/>
                  <a:gd name="T44" fmla="*/ 0 w 24"/>
                  <a:gd name="T45" fmla="*/ 0 h 27"/>
                  <a:gd name="T46" fmla="*/ 0 w 24"/>
                  <a:gd name="T47" fmla="*/ 0 h 27"/>
                  <a:gd name="T48" fmla="*/ 0 w 24"/>
                  <a:gd name="T49" fmla="*/ 0 h 27"/>
                  <a:gd name="T50" fmla="*/ 0 w 24"/>
                  <a:gd name="T51" fmla="*/ 0 h 27"/>
                  <a:gd name="T52" fmla="*/ 0 w 24"/>
                  <a:gd name="T53" fmla="*/ 0 h 27"/>
                  <a:gd name="T54" fmla="*/ 0 w 24"/>
                  <a:gd name="T55" fmla="*/ 0 h 27"/>
                  <a:gd name="T56" fmla="*/ 0 w 24"/>
                  <a:gd name="T57" fmla="*/ 0 h 27"/>
                  <a:gd name="T58" fmla="*/ 0 w 24"/>
                  <a:gd name="T59" fmla="*/ 0 h 27"/>
                  <a:gd name="T60" fmla="*/ 0 w 24"/>
                  <a:gd name="T61" fmla="*/ 0 h 27"/>
                  <a:gd name="T62" fmla="*/ 0 w 24"/>
                  <a:gd name="T63" fmla="*/ 0 h 27"/>
                  <a:gd name="T64" fmla="*/ 0 w 24"/>
                  <a:gd name="T65" fmla="*/ 0 h 27"/>
                  <a:gd name="T66" fmla="*/ 0 w 24"/>
                  <a:gd name="T67" fmla="*/ 0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4" h="27">
                    <a:moveTo>
                      <a:pt x="12" y="0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9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7" y="26"/>
                    </a:lnTo>
                    <a:lnTo>
                      <a:pt x="9" y="27"/>
                    </a:lnTo>
                    <a:lnTo>
                      <a:pt x="12" y="27"/>
                    </a:lnTo>
                    <a:lnTo>
                      <a:pt x="14" y="27"/>
                    </a:lnTo>
                    <a:lnTo>
                      <a:pt x="16" y="26"/>
                    </a:lnTo>
                    <a:lnTo>
                      <a:pt x="18" y="25"/>
                    </a:lnTo>
                    <a:lnTo>
                      <a:pt x="20" y="23"/>
                    </a:lnTo>
                    <a:lnTo>
                      <a:pt x="21" y="22"/>
                    </a:lnTo>
                    <a:lnTo>
                      <a:pt x="23" y="19"/>
                    </a:lnTo>
                    <a:lnTo>
                      <a:pt x="23" y="16"/>
                    </a:lnTo>
                    <a:lnTo>
                      <a:pt x="24" y="14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20" y="3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8" name="Line 939"/>
              <p:cNvSpPr>
                <a:spLocks noChangeShapeType="1"/>
              </p:cNvSpPr>
              <p:nvPr/>
            </p:nvSpPr>
            <p:spPr bwMode="auto">
              <a:xfrm flipH="1">
                <a:off x="2059" y="1946"/>
                <a:ext cx="24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9" name="Line 940"/>
              <p:cNvSpPr>
                <a:spLocks noChangeShapeType="1"/>
              </p:cNvSpPr>
              <p:nvPr/>
            </p:nvSpPr>
            <p:spPr bwMode="auto">
              <a:xfrm flipV="1">
                <a:off x="2071" y="1938"/>
                <a:ext cx="0" cy="17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20" name="Freeform 941"/>
              <p:cNvSpPr>
                <a:spLocks/>
              </p:cNvSpPr>
              <p:nvPr/>
            </p:nvSpPr>
            <p:spPr bwMode="auto">
              <a:xfrm>
                <a:off x="2069" y="1786"/>
                <a:ext cx="6" cy="9"/>
              </a:xfrm>
              <a:custGeom>
                <a:avLst/>
                <a:gdLst>
                  <a:gd name="T0" fmla="*/ 0 w 24"/>
                  <a:gd name="T1" fmla="*/ 0 h 27"/>
                  <a:gd name="T2" fmla="*/ 0 w 24"/>
                  <a:gd name="T3" fmla="*/ 0 h 27"/>
                  <a:gd name="T4" fmla="*/ 0 w 24"/>
                  <a:gd name="T5" fmla="*/ 0 h 27"/>
                  <a:gd name="T6" fmla="*/ 0 w 24"/>
                  <a:gd name="T7" fmla="*/ 0 h 27"/>
                  <a:gd name="T8" fmla="*/ 0 w 24"/>
                  <a:gd name="T9" fmla="*/ 0 h 27"/>
                  <a:gd name="T10" fmla="*/ 0 w 24"/>
                  <a:gd name="T11" fmla="*/ 0 h 27"/>
                  <a:gd name="T12" fmla="*/ 0 w 24"/>
                  <a:gd name="T13" fmla="*/ 0 h 27"/>
                  <a:gd name="T14" fmla="*/ 0 w 24"/>
                  <a:gd name="T15" fmla="*/ 0 h 27"/>
                  <a:gd name="T16" fmla="*/ 0 w 24"/>
                  <a:gd name="T17" fmla="*/ 0 h 27"/>
                  <a:gd name="T18" fmla="*/ 0 w 24"/>
                  <a:gd name="T19" fmla="*/ 0 h 27"/>
                  <a:gd name="T20" fmla="*/ 0 w 24"/>
                  <a:gd name="T21" fmla="*/ 0 h 27"/>
                  <a:gd name="T22" fmla="*/ 0 w 24"/>
                  <a:gd name="T23" fmla="*/ 0 h 27"/>
                  <a:gd name="T24" fmla="*/ 0 w 24"/>
                  <a:gd name="T25" fmla="*/ 0 h 27"/>
                  <a:gd name="T26" fmla="*/ 0 w 24"/>
                  <a:gd name="T27" fmla="*/ 0 h 27"/>
                  <a:gd name="T28" fmla="*/ 0 w 24"/>
                  <a:gd name="T29" fmla="*/ 0 h 27"/>
                  <a:gd name="T30" fmla="*/ 0 w 24"/>
                  <a:gd name="T31" fmla="*/ 0 h 27"/>
                  <a:gd name="T32" fmla="*/ 0 w 24"/>
                  <a:gd name="T33" fmla="*/ 0 h 27"/>
                  <a:gd name="T34" fmla="*/ 0 w 24"/>
                  <a:gd name="T35" fmla="*/ 0 h 27"/>
                  <a:gd name="T36" fmla="*/ 0 w 24"/>
                  <a:gd name="T37" fmla="*/ 0 h 27"/>
                  <a:gd name="T38" fmla="*/ 0 w 24"/>
                  <a:gd name="T39" fmla="*/ 0 h 27"/>
                  <a:gd name="T40" fmla="*/ 0 w 24"/>
                  <a:gd name="T41" fmla="*/ 0 h 27"/>
                  <a:gd name="T42" fmla="*/ 0 w 24"/>
                  <a:gd name="T43" fmla="*/ 0 h 27"/>
                  <a:gd name="T44" fmla="*/ 0 w 24"/>
                  <a:gd name="T45" fmla="*/ 0 h 27"/>
                  <a:gd name="T46" fmla="*/ 0 w 24"/>
                  <a:gd name="T47" fmla="*/ 0 h 27"/>
                  <a:gd name="T48" fmla="*/ 0 w 24"/>
                  <a:gd name="T49" fmla="*/ 0 h 27"/>
                  <a:gd name="T50" fmla="*/ 0 w 24"/>
                  <a:gd name="T51" fmla="*/ 0 h 27"/>
                  <a:gd name="T52" fmla="*/ 0 w 24"/>
                  <a:gd name="T53" fmla="*/ 0 h 27"/>
                  <a:gd name="T54" fmla="*/ 0 w 24"/>
                  <a:gd name="T55" fmla="*/ 0 h 27"/>
                  <a:gd name="T56" fmla="*/ 0 w 24"/>
                  <a:gd name="T57" fmla="*/ 0 h 27"/>
                  <a:gd name="T58" fmla="*/ 0 w 24"/>
                  <a:gd name="T59" fmla="*/ 0 h 27"/>
                  <a:gd name="T60" fmla="*/ 0 w 24"/>
                  <a:gd name="T61" fmla="*/ 0 h 27"/>
                  <a:gd name="T62" fmla="*/ 0 w 24"/>
                  <a:gd name="T63" fmla="*/ 0 h 27"/>
                  <a:gd name="T64" fmla="*/ 0 w 24"/>
                  <a:gd name="T65" fmla="*/ 0 h 27"/>
                  <a:gd name="T66" fmla="*/ 0 w 24"/>
                  <a:gd name="T67" fmla="*/ 0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4" h="27">
                    <a:moveTo>
                      <a:pt x="12" y="0"/>
                    </a:moveTo>
                    <a:lnTo>
                      <a:pt x="10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1" y="19"/>
                    </a:lnTo>
                    <a:lnTo>
                      <a:pt x="2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7" y="26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4" y="27"/>
                    </a:lnTo>
                    <a:lnTo>
                      <a:pt x="16" y="26"/>
                    </a:lnTo>
                    <a:lnTo>
                      <a:pt x="18" y="25"/>
                    </a:lnTo>
                    <a:lnTo>
                      <a:pt x="19" y="23"/>
                    </a:lnTo>
                    <a:lnTo>
                      <a:pt x="22" y="21"/>
                    </a:lnTo>
                    <a:lnTo>
                      <a:pt x="23" y="19"/>
                    </a:lnTo>
                    <a:lnTo>
                      <a:pt x="23" y="16"/>
                    </a:lnTo>
                    <a:lnTo>
                      <a:pt x="24" y="13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19" y="3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21" name="Freeform 942"/>
              <p:cNvSpPr>
                <a:spLocks/>
              </p:cNvSpPr>
              <p:nvPr/>
            </p:nvSpPr>
            <p:spPr bwMode="auto">
              <a:xfrm>
                <a:off x="2069" y="1786"/>
                <a:ext cx="6" cy="9"/>
              </a:xfrm>
              <a:custGeom>
                <a:avLst/>
                <a:gdLst>
                  <a:gd name="T0" fmla="*/ 0 w 24"/>
                  <a:gd name="T1" fmla="*/ 0 h 27"/>
                  <a:gd name="T2" fmla="*/ 0 w 24"/>
                  <a:gd name="T3" fmla="*/ 0 h 27"/>
                  <a:gd name="T4" fmla="*/ 0 w 24"/>
                  <a:gd name="T5" fmla="*/ 0 h 27"/>
                  <a:gd name="T6" fmla="*/ 0 w 24"/>
                  <a:gd name="T7" fmla="*/ 0 h 27"/>
                  <a:gd name="T8" fmla="*/ 0 w 24"/>
                  <a:gd name="T9" fmla="*/ 0 h 27"/>
                  <a:gd name="T10" fmla="*/ 0 w 24"/>
                  <a:gd name="T11" fmla="*/ 0 h 27"/>
                  <a:gd name="T12" fmla="*/ 0 w 24"/>
                  <a:gd name="T13" fmla="*/ 0 h 27"/>
                  <a:gd name="T14" fmla="*/ 0 w 24"/>
                  <a:gd name="T15" fmla="*/ 0 h 27"/>
                  <a:gd name="T16" fmla="*/ 0 w 24"/>
                  <a:gd name="T17" fmla="*/ 0 h 27"/>
                  <a:gd name="T18" fmla="*/ 0 w 24"/>
                  <a:gd name="T19" fmla="*/ 0 h 27"/>
                  <a:gd name="T20" fmla="*/ 0 w 24"/>
                  <a:gd name="T21" fmla="*/ 0 h 27"/>
                  <a:gd name="T22" fmla="*/ 0 w 24"/>
                  <a:gd name="T23" fmla="*/ 0 h 27"/>
                  <a:gd name="T24" fmla="*/ 0 w 24"/>
                  <a:gd name="T25" fmla="*/ 0 h 27"/>
                  <a:gd name="T26" fmla="*/ 0 w 24"/>
                  <a:gd name="T27" fmla="*/ 0 h 27"/>
                  <a:gd name="T28" fmla="*/ 0 w 24"/>
                  <a:gd name="T29" fmla="*/ 0 h 27"/>
                  <a:gd name="T30" fmla="*/ 0 w 24"/>
                  <a:gd name="T31" fmla="*/ 0 h 27"/>
                  <a:gd name="T32" fmla="*/ 0 w 24"/>
                  <a:gd name="T33" fmla="*/ 0 h 27"/>
                  <a:gd name="T34" fmla="*/ 0 w 24"/>
                  <a:gd name="T35" fmla="*/ 0 h 27"/>
                  <a:gd name="T36" fmla="*/ 0 w 24"/>
                  <a:gd name="T37" fmla="*/ 0 h 27"/>
                  <a:gd name="T38" fmla="*/ 0 w 24"/>
                  <a:gd name="T39" fmla="*/ 0 h 27"/>
                  <a:gd name="T40" fmla="*/ 0 w 24"/>
                  <a:gd name="T41" fmla="*/ 0 h 27"/>
                  <a:gd name="T42" fmla="*/ 0 w 24"/>
                  <a:gd name="T43" fmla="*/ 0 h 27"/>
                  <a:gd name="T44" fmla="*/ 0 w 24"/>
                  <a:gd name="T45" fmla="*/ 0 h 27"/>
                  <a:gd name="T46" fmla="*/ 0 w 24"/>
                  <a:gd name="T47" fmla="*/ 0 h 27"/>
                  <a:gd name="T48" fmla="*/ 0 w 24"/>
                  <a:gd name="T49" fmla="*/ 0 h 27"/>
                  <a:gd name="T50" fmla="*/ 0 w 24"/>
                  <a:gd name="T51" fmla="*/ 0 h 27"/>
                  <a:gd name="T52" fmla="*/ 0 w 24"/>
                  <a:gd name="T53" fmla="*/ 0 h 27"/>
                  <a:gd name="T54" fmla="*/ 0 w 24"/>
                  <a:gd name="T55" fmla="*/ 0 h 27"/>
                  <a:gd name="T56" fmla="*/ 0 w 24"/>
                  <a:gd name="T57" fmla="*/ 0 h 27"/>
                  <a:gd name="T58" fmla="*/ 0 w 24"/>
                  <a:gd name="T59" fmla="*/ 0 h 27"/>
                  <a:gd name="T60" fmla="*/ 0 w 24"/>
                  <a:gd name="T61" fmla="*/ 0 h 27"/>
                  <a:gd name="T62" fmla="*/ 0 w 24"/>
                  <a:gd name="T63" fmla="*/ 0 h 27"/>
                  <a:gd name="T64" fmla="*/ 0 w 24"/>
                  <a:gd name="T65" fmla="*/ 0 h 27"/>
                  <a:gd name="T66" fmla="*/ 0 w 24"/>
                  <a:gd name="T67" fmla="*/ 0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4" h="27">
                    <a:moveTo>
                      <a:pt x="12" y="0"/>
                    </a:moveTo>
                    <a:lnTo>
                      <a:pt x="10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1" y="19"/>
                    </a:lnTo>
                    <a:lnTo>
                      <a:pt x="2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7" y="26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4" y="27"/>
                    </a:lnTo>
                    <a:lnTo>
                      <a:pt x="16" y="26"/>
                    </a:lnTo>
                    <a:lnTo>
                      <a:pt x="18" y="25"/>
                    </a:lnTo>
                    <a:lnTo>
                      <a:pt x="19" y="23"/>
                    </a:lnTo>
                    <a:lnTo>
                      <a:pt x="22" y="21"/>
                    </a:lnTo>
                    <a:lnTo>
                      <a:pt x="23" y="19"/>
                    </a:lnTo>
                    <a:lnTo>
                      <a:pt x="23" y="16"/>
                    </a:lnTo>
                    <a:lnTo>
                      <a:pt x="24" y="13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19" y="3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22" name="Line 943"/>
              <p:cNvSpPr>
                <a:spLocks noChangeShapeType="1"/>
              </p:cNvSpPr>
              <p:nvPr/>
            </p:nvSpPr>
            <p:spPr bwMode="auto">
              <a:xfrm flipH="1">
                <a:off x="2065" y="1790"/>
                <a:ext cx="12" cy="1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23" name="Line 944"/>
              <p:cNvSpPr>
                <a:spLocks noChangeShapeType="1"/>
              </p:cNvSpPr>
              <p:nvPr/>
            </p:nvSpPr>
            <p:spPr bwMode="auto">
              <a:xfrm flipV="1">
                <a:off x="2072" y="1784"/>
                <a:ext cx="0" cy="1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24" name="Freeform 945"/>
              <p:cNvSpPr>
                <a:spLocks/>
              </p:cNvSpPr>
              <p:nvPr/>
            </p:nvSpPr>
            <p:spPr bwMode="auto">
              <a:xfrm>
                <a:off x="2146" y="1854"/>
                <a:ext cx="11" cy="32"/>
              </a:xfrm>
              <a:custGeom>
                <a:avLst/>
                <a:gdLst>
                  <a:gd name="T0" fmla="*/ 0 w 45"/>
                  <a:gd name="T1" fmla="*/ 0 h 95"/>
                  <a:gd name="T2" fmla="*/ 0 w 45"/>
                  <a:gd name="T3" fmla="*/ 0 h 95"/>
                  <a:gd name="T4" fmla="*/ 0 w 45"/>
                  <a:gd name="T5" fmla="*/ 0 h 95"/>
                  <a:gd name="T6" fmla="*/ 0 w 45"/>
                  <a:gd name="T7" fmla="*/ 0 h 9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95">
                    <a:moveTo>
                      <a:pt x="0" y="95"/>
                    </a:moveTo>
                    <a:lnTo>
                      <a:pt x="45" y="95"/>
                    </a:lnTo>
                    <a:lnTo>
                      <a:pt x="45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25" name="Rectangle 946"/>
              <p:cNvSpPr>
                <a:spLocks noChangeArrowheads="1"/>
              </p:cNvSpPr>
              <p:nvPr/>
            </p:nvSpPr>
            <p:spPr bwMode="auto">
              <a:xfrm>
                <a:off x="1885" y="1844"/>
                <a:ext cx="10" cy="5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6" name="Rectangle 947"/>
              <p:cNvSpPr>
                <a:spLocks noChangeArrowheads="1"/>
              </p:cNvSpPr>
              <p:nvPr/>
            </p:nvSpPr>
            <p:spPr bwMode="auto">
              <a:xfrm>
                <a:off x="1885" y="1844"/>
                <a:ext cx="10" cy="52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7" name="Freeform 948"/>
              <p:cNvSpPr>
                <a:spLocks/>
              </p:cNvSpPr>
              <p:nvPr/>
            </p:nvSpPr>
            <p:spPr bwMode="auto">
              <a:xfrm>
                <a:off x="1889" y="1833"/>
                <a:ext cx="3" cy="5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0 h 16"/>
                  <a:gd name="T4" fmla="*/ 0 w 15"/>
                  <a:gd name="T5" fmla="*/ 0 h 16"/>
                  <a:gd name="T6" fmla="*/ 0 w 15"/>
                  <a:gd name="T7" fmla="*/ 0 h 16"/>
                  <a:gd name="T8" fmla="*/ 0 w 15"/>
                  <a:gd name="T9" fmla="*/ 0 h 16"/>
                  <a:gd name="T10" fmla="*/ 0 w 15"/>
                  <a:gd name="T11" fmla="*/ 0 h 16"/>
                  <a:gd name="T12" fmla="*/ 0 w 15"/>
                  <a:gd name="T13" fmla="*/ 0 h 16"/>
                  <a:gd name="T14" fmla="*/ 0 w 15"/>
                  <a:gd name="T15" fmla="*/ 0 h 16"/>
                  <a:gd name="T16" fmla="*/ 0 w 15"/>
                  <a:gd name="T17" fmla="*/ 0 h 16"/>
                  <a:gd name="T18" fmla="*/ 0 w 15"/>
                  <a:gd name="T19" fmla="*/ 0 h 16"/>
                  <a:gd name="T20" fmla="*/ 0 w 15"/>
                  <a:gd name="T21" fmla="*/ 0 h 16"/>
                  <a:gd name="T22" fmla="*/ 0 w 15"/>
                  <a:gd name="T23" fmla="*/ 0 h 16"/>
                  <a:gd name="T24" fmla="*/ 0 w 15"/>
                  <a:gd name="T25" fmla="*/ 0 h 16"/>
                  <a:gd name="T26" fmla="*/ 0 w 15"/>
                  <a:gd name="T27" fmla="*/ 0 h 16"/>
                  <a:gd name="T28" fmla="*/ 0 w 15"/>
                  <a:gd name="T29" fmla="*/ 0 h 16"/>
                  <a:gd name="T30" fmla="*/ 0 w 15"/>
                  <a:gd name="T31" fmla="*/ 0 h 16"/>
                  <a:gd name="T32" fmla="*/ 0 w 15"/>
                  <a:gd name="T33" fmla="*/ 0 h 16"/>
                  <a:gd name="T34" fmla="*/ 0 w 15"/>
                  <a:gd name="T35" fmla="*/ 0 h 16"/>
                  <a:gd name="T36" fmla="*/ 0 w 15"/>
                  <a:gd name="T37" fmla="*/ 0 h 16"/>
                  <a:gd name="T38" fmla="*/ 0 w 15"/>
                  <a:gd name="T39" fmla="*/ 0 h 16"/>
                  <a:gd name="T40" fmla="*/ 0 w 15"/>
                  <a:gd name="T41" fmla="*/ 0 h 16"/>
                  <a:gd name="T42" fmla="*/ 0 w 15"/>
                  <a:gd name="T43" fmla="*/ 0 h 16"/>
                  <a:gd name="T44" fmla="*/ 0 w 15"/>
                  <a:gd name="T45" fmla="*/ 0 h 16"/>
                  <a:gd name="T46" fmla="*/ 0 w 15"/>
                  <a:gd name="T47" fmla="*/ 0 h 16"/>
                  <a:gd name="T48" fmla="*/ 0 w 15"/>
                  <a:gd name="T49" fmla="*/ 0 h 16"/>
                  <a:gd name="T50" fmla="*/ 0 w 15"/>
                  <a:gd name="T51" fmla="*/ 0 h 16"/>
                  <a:gd name="T52" fmla="*/ 0 w 15"/>
                  <a:gd name="T53" fmla="*/ 0 h 16"/>
                  <a:gd name="T54" fmla="*/ 0 w 15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5" y="15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5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28" name="Freeform 949"/>
              <p:cNvSpPr>
                <a:spLocks/>
              </p:cNvSpPr>
              <p:nvPr/>
            </p:nvSpPr>
            <p:spPr bwMode="auto">
              <a:xfrm>
                <a:off x="1889" y="1833"/>
                <a:ext cx="3" cy="5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0 h 16"/>
                  <a:gd name="T4" fmla="*/ 0 w 15"/>
                  <a:gd name="T5" fmla="*/ 0 h 16"/>
                  <a:gd name="T6" fmla="*/ 0 w 15"/>
                  <a:gd name="T7" fmla="*/ 0 h 16"/>
                  <a:gd name="T8" fmla="*/ 0 w 15"/>
                  <a:gd name="T9" fmla="*/ 0 h 16"/>
                  <a:gd name="T10" fmla="*/ 0 w 15"/>
                  <a:gd name="T11" fmla="*/ 0 h 16"/>
                  <a:gd name="T12" fmla="*/ 0 w 15"/>
                  <a:gd name="T13" fmla="*/ 0 h 16"/>
                  <a:gd name="T14" fmla="*/ 0 w 15"/>
                  <a:gd name="T15" fmla="*/ 0 h 16"/>
                  <a:gd name="T16" fmla="*/ 0 w 15"/>
                  <a:gd name="T17" fmla="*/ 0 h 16"/>
                  <a:gd name="T18" fmla="*/ 0 w 15"/>
                  <a:gd name="T19" fmla="*/ 0 h 16"/>
                  <a:gd name="T20" fmla="*/ 0 w 15"/>
                  <a:gd name="T21" fmla="*/ 0 h 16"/>
                  <a:gd name="T22" fmla="*/ 0 w 15"/>
                  <a:gd name="T23" fmla="*/ 0 h 16"/>
                  <a:gd name="T24" fmla="*/ 0 w 15"/>
                  <a:gd name="T25" fmla="*/ 0 h 16"/>
                  <a:gd name="T26" fmla="*/ 0 w 15"/>
                  <a:gd name="T27" fmla="*/ 0 h 16"/>
                  <a:gd name="T28" fmla="*/ 0 w 15"/>
                  <a:gd name="T29" fmla="*/ 0 h 16"/>
                  <a:gd name="T30" fmla="*/ 0 w 15"/>
                  <a:gd name="T31" fmla="*/ 0 h 16"/>
                  <a:gd name="T32" fmla="*/ 0 w 15"/>
                  <a:gd name="T33" fmla="*/ 0 h 16"/>
                  <a:gd name="T34" fmla="*/ 0 w 15"/>
                  <a:gd name="T35" fmla="*/ 0 h 16"/>
                  <a:gd name="T36" fmla="*/ 0 w 15"/>
                  <a:gd name="T37" fmla="*/ 0 h 16"/>
                  <a:gd name="T38" fmla="*/ 0 w 15"/>
                  <a:gd name="T39" fmla="*/ 0 h 16"/>
                  <a:gd name="T40" fmla="*/ 0 w 15"/>
                  <a:gd name="T41" fmla="*/ 0 h 16"/>
                  <a:gd name="T42" fmla="*/ 0 w 15"/>
                  <a:gd name="T43" fmla="*/ 0 h 16"/>
                  <a:gd name="T44" fmla="*/ 0 w 15"/>
                  <a:gd name="T45" fmla="*/ 0 h 16"/>
                  <a:gd name="T46" fmla="*/ 0 w 15"/>
                  <a:gd name="T47" fmla="*/ 0 h 16"/>
                  <a:gd name="T48" fmla="*/ 0 w 15"/>
                  <a:gd name="T49" fmla="*/ 0 h 16"/>
                  <a:gd name="T50" fmla="*/ 0 w 15"/>
                  <a:gd name="T51" fmla="*/ 0 h 16"/>
                  <a:gd name="T52" fmla="*/ 0 w 15"/>
                  <a:gd name="T53" fmla="*/ 0 h 16"/>
                  <a:gd name="T54" fmla="*/ 0 w 15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5" y="15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5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29" name="Line 950"/>
              <p:cNvSpPr>
                <a:spLocks noChangeShapeType="1"/>
              </p:cNvSpPr>
              <p:nvPr/>
            </p:nvSpPr>
            <p:spPr bwMode="auto">
              <a:xfrm flipV="1">
                <a:off x="1890" y="1825"/>
                <a:ext cx="0" cy="2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30" name="Freeform 951"/>
              <p:cNvSpPr>
                <a:spLocks/>
              </p:cNvSpPr>
              <p:nvPr/>
            </p:nvSpPr>
            <p:spPr bwMode="auto">
              <a:xfrm>
                <a:off x="1889" y="1902"/>
                <a:ext cx="3" cy="5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0 h 16"/>
                  <a:gd name="T4" fmla="*/ 0 w 15"/>
                  <a:gd name="T5" fmla="*/ 0 h 16"/>
                  <a:gd name="T6" fmla="*/ 0 w 15"/>
                  <a:gd name="T7" fmla="*/ 0 h 16"/>
                  <a:gd name="T8" fmla="*/ 0 w 15"/>
                  <a:gd name="T9" fmla="*/ 0 h 16"/>
                  <a:gd name="T10" fmla="*/ 0 w 15"/>
                  <a:gd name="T11" fmla="*/ 0 h 16"/>
                  <a:gd name="T12" fmla="*/ 0 w 15"/>
                  <a:gd name="T13" fmla="*/ 0 h 16"/>
                  <a:gd name="T14" fmla="*/ 0 w 15"/>
                  <a:gd name="T15" fmla="*/ 0 h 16"/>
                  <a:gd name="T16" fmla="*/ 0 w 15"/>
                  <a:gd name="T17" fmla="*/ 0 h 16"/>
                  <a:gd name="T18" fmla="*/ 0 w 15"/>
                  <a:gd name="T19" fmla="*/ 0 h 16"/>
                  <a:gd name="T20" fmla="*/ 0 w 15"/>
                  <a:gd name="T21" fmla="*/ 0 h 16"/>
                  <a:gd name="T22" fmla="*/ 0 w 15"/>
                  <a:gd name="T23" fmla="*/ 0 h 16"/>
                  <a:gd name="T24" fmla="*/ 0 w 15"/>
                  <a:gd name="T25" fmla="*/ 0 h 16"/>
                  <a:gd name="T26" fmla="*/ 0 w 15"/>
                  <a:gd name="T27" fmla="*/ 0 h 16"/>
                  <a:gd name="T28" fmla="*/ 0 w 15"/>
                  <a:gd name="T29" fmla="*/ 0 h 16"/>
                  <a:gd name="T30" fmla="*/ 0 w 15"/>
                  <a:gd name="T31" fmla="*/ 0 h 16"/>
                  <a:gd name="T32" fmla="*/ 0 w 15"/>
                  <a:gd name="T33" fmla="*/ 0 h 16"/>
                  <a:gd name="T34" fmla="*/ 0 w 15"/>
                  <a:gd name="T35" fmla="*/ 0 h 16"/>
                  <a:gd name="T36" fmla="*/ 0 w 15"/>
                  <a:gd name="T37" fmla="*/ 0 h 16"/>
                  <a:gd name="T38" fmla="*/ 0 w 15"/>
                  <a:gd name="T39" fmla="*/ 0 h 16"/>
                  <a:gd name="T40" fmla="*/ 0 w 15"/>
                  <a:gd name="T41" fmla="*/ 0 h 16"/>
                  <a:gd name="T42" fmla="*/ 0 w 15"/>
                  <a:gd name="T43" fmla="*/ 0 h 16"/>
                  <a:gd name="T44" fmla="*/ 0 w 15"/>
                  <a:gd name="T45" fmla="*/ 0 h 16"/>
                  <a:gd name="T46" fmla="*/ 0 w 15"/>
                  <a:gd name="T47" fmla="*/ 0 h 16"/>
                  <a:gd name="T48" fmla="*/ 0 w 15"/>
                  <a:gd name="T49" fmla="*/ 0 h 16"/>
                  <a:gd name="T50" fmla="*/ 0 w 15"/>
                  <a:gd name="T51" fmla="*/ 0 h 16"/>
                  <a:gd name="T52" fmla="*/ 0 w 15"/>
                  <a:gd name="T53" fmla="*/ 0 h 16"/>
                  <a:gd name="T54" fmla="*/ 0 w 15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" h="16">
                    <a:moveTo>
                      <a:pt x="8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4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31" name="Freeform 952"/>
              <p:cNvSpPr>
                <a:spLocks/>
              </p:cNvSpPr>
              <p:nvPr/>
            </p:nvSpPr>
            <p:spPr bwMode="auto">
              <a:xfrm>
                <a:off x="1889" y="1902"/>
                <a:ext cx="3" cy="5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0 h 16"/>
                  <a:gd name="T4" fmla="*/ 0 w 15"/>
                  <a:gd name="T5" fmla="*/ 0 h 16"/>
                  <a:gd name="T6" fmla="*/ 0 w 15"/>
                  <a:gd name="T7" fmla="*/ 0 h 16"/>
                  <a:gd name="T8" fmla="*/ 0 w 15"/>
                  <a:gd name="T9" fmla="*/ 0 h 16"/>
                  <a:gd name="T10" fmla="*/ 0 w 15"/>
                  <a:gd name="T11" fmla="*/ 0 h 16"/>
                  <a:gd name="T12" fmla="*/ 0 w 15"/>
                  <a:gd name="T13" fmla="*/ 0 h 16"/>
                  <a:gd name="T14" fmla="*/ 0 w 15"/>
                  <a:gd name="T15" fmla="*/ 0 h 16"/>
                  <a:gd name="T16" fmla="*/ 0 w 15"/>
                  <a:gd name="T17" fmla="*/ 0 h 16"/>
                  <a:gd name="T18" fmla="*/ 0 w 15"/>
                  <a:gd name="T19" fmla="*/ 0 h 16"/>
                  <a:gd name="T20" fmla="*/ 0 w 15"/>
                  <a:gd name="T21" fmla="*/ 0 h 16"/>
                  <a:gd name="T22" fmla="*/ 0 w 15"/>
                  <a:gd name="T23" fmla="*/ 0 h 16"/>
                  <a:gd name="T24" fmla="*/ 0 w 15"/>
                  <a:gd name="T25" fmla="*/ 0 h 16"/>
                  <a:gd name="T26" fmla="*/ 0 w 15"/>
                  <a:gd name="T27" fmla="*/ 0 h 16"/>
                  <a:gd name="T28" fmla="*/ 0 w 15"/>
                  <a:gd name="T29" fmla="*/ 0 h 16"/>
                  <a:gd name="T30" fmla="*/ 0 w 15"/>
                  <a:gd name="T31" fmla="*/ 0 h 16"/>
                  <a:gd name="T32" fmla="*/ 0 w 15"/>
                  <a:gd name="T33" fmla="*/ 0 h 16"/>
                  <a:gd name="T34" fmla="*/ 0 w 15"/>
                  <a:gd name="T35" fmla="*/ 0 h 16"/>
                  <a:gd name="T36" fmla="*/ 0 w 15"/>
                  <a:gd name="T37" fmla="*/ 0 h 16"/>
                  <a:gd name="T38" fmla="*/ 0 w 15"/>
                  <a:gd name="T39" fmla="*/ 0 h 16"/>
                  <a:gd name="T40" fmla="*/ 0 w 15"/>
                  <a:gd name="T41" fmla="*/ 0 h 16"/>
                  <a:gd name="T42" fmla="*/ 0 w 15"/>
                  <a:gd name="T43" fmla="*/ 0 h 16"/>
                  <a:gd name="T44" fmla="*/ 0 w 15"/>
                  <a:gd name="T45" fmla="*/ 0 h 16"/>
                  <a:gd name="T46" fmla="*/ 0 w 15"/>
                  <a:gd name="T47" fmla="*/ 0 h 16"/>
                  <a:gd name="T48" fmla="*/ 0 w 15"/>
                  <a:gd name="T49" fmla="*/ 0 h 16"/>
                  <a:gd name="T50" fmla="*/ 0 w 15"/>
                  <a:gd name="T51" fmla="*/ 0 h 16"/>
                  <a:gd name="T52" fmla="*/ 0 w 15"/>
                  <a:gd name="T53" fmla="*/ 0 h 16"/>
                  <a:gd name="T54" fmla="*/ 0 w 15"/>
                  <a:gd name="T55" fmla="*/ 0 h 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" h="16">
                    <a:moveTo>
                      <a:pt x="8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4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1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32" name="Line 953"/>
              <p:cNvSpPr>
                <a:spLocks noChangeShapeType="1"/>
              </p:cNvSpPr>
              <p:nvPr/>
            </p:nvSpPr>
            <p:spPr bwMode="auto">
              <a:xfrm flipV="1">
                <a:off x="1890" y="1894"/>
                <a:ext cx="0" cy="2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33" name="Line 954"/>
              <p:cNvSpPr>
                <a:spLocks noChangeShapeType="1"/>
              </p:cNvSpPr>
              <p:nvPr/>
            </p:nvSpPr>
            <p:spPr bwMode="auto">
              <a:xfrm>
                <a:off x="1885" y="1837"/>
                <a:ext cx="11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34" name="Line 955"/>
              <p:cNvSpPr>
                <a:spLocks noChangeShapeType="1"/>
              </p:cNvSpPr>
              <p:nvPr/>
            </p:nvSpPr>
            <p:spPr bwMode="auto">
              <a:xfrm>
                <a:off x="1884" y="1905"/>
                <a:ext cx="12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35" name="Line 956"/>
              <p:cNvSpPr>
                <a:spLocks noChangeShapeType="1"/>
              </p:cNvSpPr>
              <p:nvPr/>
            </p:nvSpPr>
            <p:spPr bwMode="auto">
              <a:xfrm flipH="1">
                <a:off x="1875" y="1883"/>
                <a:ext cx="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36" name="Line 957"/>
              <p:cNvSpPr>
                <a:spLocks noChangeShapeType="1"/>
              </p:cNvSpPr>
              <p:nvPr/>
            </p:nvSpPr>
            <p:spPr bwMode="auto">
              <a:xfrm flipH="1">
                <a:off x="1875" y="1858"/>
                <a:ext cx="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37" name="Line 958"/>
              <p:cNvSpPr>
                <a:spLocks noChangeShapeType="1"/>
              </p:cNvSpPr>
              <p:nvPr/>
            </p:nvSpPr>
            <p:spPr bwMode="auto">
              <a:xfrm flipV="1">
                <a:off x="1875" y="1845"/>
                <a:ext cx="0" cy="5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38" name="Line 959"/>
              <p:cNvSpPr>
                <a:spLocks noChangeShapeType="1"/>
              </p:cNvSpPr>
              <p:nvPr/>
            </p:nvSpPr>
            <p:spPr bwMode="auto">
              <a:xfrm flipV="1">
                <a:off x="1866" y="1831"/>
                <a:ext cx="0" cy="78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39" name="Freeform 960"/>
              <p:cNvSpPr>
                <a:spLocks/>
              </p:cNvSpPr>
              <p:nvPr/>
            </p:nvSpPr>
            <p:spPr bwMode="auto">
              <a:xfrm>
                <a:off x="1860" y="1840"/>
                <a:ext cx="5" cy="60"/>
              </a:xfrm>
              <a:custGeom>
                <a:avLst/>
                <a:gdLst>
                  <a:gd name="T0" fmla="*/ 0 w 22"/>
                  <a:gd name="T1" fmla="*/ 0 h 180"/>
                  <a:gd name="T2" fmla="*/ 0 w 22"/>
                  <a:gd name="T3" fmla="*/ 0 h 180"/>
                  <a:gd name="T4" fmla="*/ 0 w 22"/>
                  <a:gd name="T5" fmla="*/ 0 h 180"/>
                  <a:gd name="T6" fmla="*/ 0 w 22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180">
                    <a:moveTo>
                      <a:pt x="22" y="180"/>
                    </a:moveTo>
                    <a:lnTo>
                      <a:pt x="0" y="180"/>
                    </a:lnTo>
                    <a:lnTo>
                      <a:pt x="0" y="0"/>
                    </a:lnTo>
                    <a:lnTo>
                      <a:pt x="22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40" name="Line 961"/>
              <p:cNvSpPr>
                <a:spLocks noChangeShapeType="1"/>
              </p:cNvSpPr>
              <p:nvPr/>
            </p:nvSpPr>
            <p:spPr bwMode="auto">
              <a:xfrm flipH="1">
                <a:off x="1851" y="1884"/>
                <a:ext cx="8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41" name="Line 962"/>
              <p:cNvSpPr>
                <a:spLocks noChangeShapeType="1"/>
              </p:cNvSpPr>
              <p:nvPr/>
            </p:nvSpPr>
            <p:spPr bwMode="auto">
              <a:xfrm flipH="1">
                <a:off x="1851" y="1857"/>
                <a:ext cx="9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42" name="Freeform 963"/>
              <p:cNvSpPr>
                <a:spLocks/>
              </p:cNvSpPr>
              <p:nvPr/>
            </p:nvSpPr>
            <p:spPr bwMode="auto">
              <a:xfrm>
                <a:off x="1866" y="1900"/>
                <a:ext cx="6" cy="9"/>
              </a:xfrm>
              <a:custGeom>
                <a:avLst/>
                <a:gdLst>
                  <a:gd name="T0" fmla="*/ 0 w 23"/>
                  <a:gd name="T1" fmla="*/ 0 h 29"/>
                  <a:gd name="T2" fmla="*/ 0 w 23"/>
                  <a:gd name="T3" fmla="*/ 0 h 29"/>
                  <a:gd name="T4" fmla="*/ 0 w 23"/>
                  <a:gd name="T5" fmla="*/ 0 h 29"/>
                  <a:gd name="T6" fmla="*/ 0 w 23"/>
                  <a:gd name="T7" fmla="*/ 0 h 29"/>
                  <a:gd name="T8" fmla="*/ 0 w 23"/>
                  <a:gd name="T9" fmla="*/ 0 h 29"/>
                  <a:gd name="T10" fmla="*/ 0 w 23"/>
                  <a:gd name="T11" fmla="*/ 0 h 29"/>
                  <a:gd name="T12" fmla="*/ 0 w 23"/>
                  <a:gd name="T13" fmla="*/ 0 h 29"/>
                  <a:gd name="T14" fmla="*/ 0 w 23"/>
                  <a:gd name="T15" fmla="*/ 0 h 29"/>
                  <a:gd name="T16" fmla="*/ 0 w 23"/>
                  <a:gd name="T17" fmla="*/ 0 h 29"/>
                  <a:gd name="T18" fmla="*/ 0 w 23"/>
                  <a:gd name="T19" fmla="*/ 0 h 29"/>
                  <a:gd name="T20" fmla="*/ 0 w 23"/>
                  <a:gd name="T21" fmla="*/ 0 h 29"/>
                  <a:gd name="T22" fmla="*/ 0 w 23"/>
                  <a:gd name="T23" fmla="*/ 0 h 29"/>
                  <a:gd name="T24" fmla="*/ 0 w 23"/>
                  <a:gd name="T25" fmla="*/ 0 h 29"/>
                  <a:gd name="T26" fmla="*/ 0 w 23"/>
                  <a:gd name="T27" fmla="*/ 0 h 29"/>
                  <a:gd name="T28" fmla="*/ 0 w 23"/>
                  <a:gd name="T29" fmla="*/ 0 h 29"/>
                  <a:gd name="T30" fmla="*/ 0 w 23"/>
                  <a:gd name="T31" fmla="*/ 0 h 29"/>
                  <a:gd name="T32" fmla="*/ 0 w 23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9">
                    <a:moveTo>
                      <a:pt x="0" y="29"/>
                    </a:moveTo>
                    <a:lnTo>
                      <a:pt x="3" y="29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2" y="28"/>
                    </a:lnTo>
                    <a:lnTo>
                      <a:pt x="14" y="27"/>
                    </a:lnTo>
                    <a:lnTo>
                      <a:pt x="16" y="26"/>
                    </a:lnTo>
                    <a:lnTo>
                      <a:pt x="20" y="22"/>
                    </a:lnTo>
                    <a:lnTo>
                      <a:pt x="21" y="20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3"/>
                    </a:lnTo>
                    <a:lnTo>
                      <a:pt x="23" y="10"/>
                    </a:lnTo>
                    <a:lnTo>
                      <a:pt x="23" y="7"/>
                    </a:lnTo>
                    <a:lnTo>
                      <a:pt x="22" y="4"/>
                    </a:lnTo>
                    <a:lnTo>
                      <a:pt x="22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43" name="Freeform 964"/>
              <p:cNvSpPr>
                <a:spLocks/>
              </p:cNvSpPr>
              <p:nvPr/>
            </p:nvSpPr>
            <p:spPr bwMode="auto">
              <a:xfrm>
                <a:off x="1866" y="1830"/>
                <a:ext cx="6" cy="10"/>
              </a:xfrm>
              <a:custGeom>
                <a:avLst/>
                <a:gdLst>
                  <a:gd name="T0" fmla="*/ 0 w 24"/>
                  <a:gd name="T1" fmla="*/ 0 h 30"/>
                  <a:gd name="T2" fmla="*/ 0 w 24"/>
                  <a:gd name="T3" fmla="*/ 0 h 30"/>
                  <a:gd name="T4" fmla="*/ 0 w 24"/>
                  <a:gd name="T5" fmla="*/ 0 h 30"/>
                  <a:gd name="T6" fmla="*/ 0 w 24"/>
                  <a:gd name="T7" fmla="*/ 0 h 30"/>
                  <a:gd name="T8" fmla="*/ 0 w 24"/>
                  <a:gd name="T9" fmla="*/ 0 h 30"/>
                  <a:gd name="T10" fmla="*/ 0 w 24"/>
                  <a:gd name="T11" fmla="*/ 0 h 30"/>
                  <a:gd name="T12" fmla="*/ 0 w 24"/>
                  <a:gd name="T13" fmla="*/ 0 h 30"/>
                  <a:gd name="T14" fmla="*/ 0 w 24"/>
                  <a:gd name="T15" fmla="*/ 0 h 30"/>
                  <a:gd name="T16" fmla="*/ 0 w 24"/>
                  <a:gd name="T17" fmla="*/ 0 h 30"/>
                  <a:gd name="T18" fmla="*/ 0 w 24"/>
                  <a:gd name="T19" fmla="*/ 0 h 30"/>
                  <a:gd name="T20" fmla="*/ 0 w 24"/>
                  <a:gd name="T21" fmla="*/ 0 h 30"/>
                  <a:gd name="T22" fmla="*/ 0 w 24"/>
                  <a:gd name="T23" fmla="*/ 0 h 30"/>
                  <a:gd name="T24" fmla="*/ 0 w 24"/>
                  <a:gd name="T25" fmla="*/ 0 h 30"/>
                  <a:gd name="T26" fmla="*/ 0 w 24"/>
                  <a:gd name="T27" fmla="*/ 0 h 30"/>
                  <a:gd name="T28" fmla="*/ 0 w 24"/>
                  <a:gd name="T29" fmla="*/ 0 h 30"/>
                  <a:gd name="T30" fmla="*/ 0 w 24"/>
                  <a:gd name="T31" fmla="*/ 0 h 30"/>
                  <a:gd name="T32" fmla="*/ 0 w 24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30">
                    <a:moveTo>
                      <a:pt x="0" y="1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1" y="7"/>
                    </a:lnTo>
                    <a:lnTo>
                      <a:pt x="22" y="9"/>
                    </a:lnTo>
                    <a:lnTo>
                      <a:pt x="23" y="12"/>
                    </a:lnTo>
                    <a:lnTo>
                      <a:pt x="24" y="14"/>
                    </a:lnTo>
                    <a:lnTo>
                      <a:pt x="24" y="17"/>
                    </a:lnTo>
                    <a:lnTo>
                      <a:pt x="24" y="20"/>
                    </a:lnTo>
                    <a:lnTo>
                      <a:pt x="24" y="23"/>
                    </a:lnTo>
                    <a:lnTo>
                      <a:pt x="23" y="26"/>
                    </a:lnTo>
                    <a:lnTo>
                      <a:pt x="23" y="3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44" name="Freeform 965"/>
              <p:cNvSpPr>
                <a:spLocks/>
              </p:cNvSpPr>
              <p:nvPr/>
            </p:nvSpPr>
            <p:spPr bwMode="auto">
              <a:xfrm>
                <a:off x="1872" y="1895"/>
                <a:ext cx="3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1" y="12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2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45" name="Freeform 966"/>
              <p:cNvSpPr>
                <a:spLocks/>
              </p:cNvSpPr>
              <p:nvPr/>
            </p:nvSpPr>
            <p:spPr bwMode="auto">
              <a:xfrm>
                <a:off x="1871" y="1840"/>
                <a:ext cx="4" cy="5"/>
              </a:xfrm>
              <a:custGeom>
                <a:avLst/>
                <a:gdLst>
                  <a:gd name="T0" fmla="*/ 0 w 13"/>
                  <a:gd name="T1" fmla="*/ 0 h 16"/>
                  <a:gd name="T2" fmla="*/ 0 w 13"/>
                  <a:gd name="T3" fmla="*/ 0 h 16"/>
                  <a:gd name="T4" fmla="*/ 0 w 13"/>
                  <a:gd name="T5" fmla="*/ 0 h 16"/>
                  <a:gd name="T6" fmla="*/ 0 w 13"/>
                  <a:gd name="T7" fmla="*/ 0 h 16"/>
                  <a:gd name="T8" fmla="*/ 0 w 13"/>
                  <a:gd name="T9" fmla="*/ 0 h 16"/>
                  <a:gd name="T10" fmla="*/ 0 w 13"/>
                  <a:gd name="T11" fmla="*/ 0 h 16"/>
                  <a:gd name="T12" fmla="*/ 0 w 13"/>
                  <a:gd name="T13" fmla="*/ 0 h 16"/>
                  <a:gd name="T14" fmla="*/ 0 w 13"/>
                  <a:gd name="T15" fmla="*/ 0 h 16"/>
                  <a:gd name="T16" fmla="*/ 0 w 13"/>
                  <a:gd name="T17" fmla="*/ 0 h 16"/>
                  <a:gd name="T18" fmla="*/ 0 w 13"/>
                  <a:gd name="T19" fmla="*/ 0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16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5"/>
                    </a:lnTo>
                    <a:lnTo>
                      <a:pt x="8" y="16"/>
                    </a:lnTo>
                    <a:lnTo>
                      <a:pt x="13" y="16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46" name="Line 967"/>
              <p:cNvSpPr>
                <a:spLocks noChangeShapeType="1"/>
              </p:cNvSpPr>
              <p:nvPr/>
            </p:nvSpPr>
            <p:spPr bwMode="auto">
              <a:xfrm>
                <a:off x="1853" y="1884"/>
                <a:ext cx="0" cy="23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47" name="Line 968"/>
              <p:cNvSpPr>
                <a:spLocks noChangeShapeType="1"/>
              </p:cNvSpPr>
              <p:nvPr/>
            </p:nvSpPr>
            <p:spPr bwMode="auto">
              <a:xfrm flipV="1">
                <a:off x="1853" y="1832"/>
                <a:ext cx="0" cy="2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48" name="Freeform 969"/>
              <p:cNvSpPr>
                <a:spLocks/>
              </p:cNvSpPr>
              <p:nvPr/>
            </p:nvSpPr>
            <p:spPr bwMode="auto">
              <a:xfrm>
                <a:off x="1849" y="1831"/>
                <a:ext cx="4" cy="77"/>
              </a:xfrm>
              <a:custGeom>
                <a:avLst/>
                <a:gdLst>
                  <a:gd name="T0" fmla="*/ 0 w 19"/>
                  <a:gd name="T1" fmla="*/ 0 h 229"/>
                  <a:gd name="T2" fmla="*/ 0 w 19"/>
                  <a:gd name="T3" fmla="*/ 0 h 229"/>
                  <a:gd name="T4" fmla="*/ 0 w 19"/>
                  <a:gd name="T5" fmla="*/ 0 h 229"/>
                  <a:gd name="T6" fmla="*/ 0 w 19"/>
                  <a:gd name="T7" fmla="*/ 0 h 2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229">
                    <a:moveTo>
                      <a:pt x="19" y="229"/>
                    </a:moveTo>
                    <a:lnTo>
                      <a:pt x="0" y="229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49" name="Freeform 970"/>
              <p:cNvSpPr>
                <a:spLocks/>
              </p:cNvSpPr>
              <p:nvPr/>
            </p:nvSpPr>
            <p:spPr bwMode="auto">
              <a:xfrm>
                <a:off x="1840" y="1826"/>
                <a:ext cx="6" cy="86"/>
              </a:xfrm>
              <a:custGeom>
                <a:avLst/>
                <a:gdLst>
                  <a:gd name="T0" fmla="*/ 0 w 26"/>
                  <a:gd name="T1" fmla="*/ 0 h 257"/>
                  <a:gd name="T2" fmla="*/ 0 w 26"/>
                  <a:gd name="T3" fmla="*/ 0 h 257"/>
                  <a:gd name="T4" fmla="*/ 0 w 26"/>
                  <a:gd name="T5" fmla="*/ 0 h 257"/>
                  <a:gd name="T6" fmla="*/ 0 w 26"/>
                  <a:gd name="T7" fmla="*/ 0 h 257"/>
                  <a:gd name="T8" fmla="*/ 0 w 26"/>
                  <a:gd name="T9" fmla="*/ 0 h 2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57">
                    <a:moveTo>
                      <a:pt x="26" y="257"/>
                    </a:moveTo>
                    <a:lnTo>
                      <a:pt x="26" y="0"/>
                    </a:lnTo>
                    <a:lnTo>
                      <a:pt x="1" y="0"/>
                    </a:lnTo>
                    <a:lnTo>
                      <a:pt x="0" y="257"/>
                    </a:lnTo>
                    <a:lnTo>
                      <a:pt x="26" y="2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50" name="Freeform 971"/>
              <p:cNvSpPr>
                <a:spLocks/>
              </p:cNvSpPr>
              <p:nvPr/>
            </p:nvSpPr>
            <p:spPr bwMode="auto">
              <a:xfrm>
                <a:off x="1840" y="1826"/>
                <a:ext cx="6" cy="86"/>
              </a:xfrm>
              <a:custGeom>
                <a:avLst/>
                <a:gdLst>
                  <a:gd name="T0" fmla="*/ 0 w 26"/>
                  <a:gd name="T1" fmla="*/ 0 h 257"/>
                  <a:gd name="T2" fmla="*/ 0 w 26"/>
                  <a:gd name="T3" fmla="*/ 0 h 257"/>
                  <a:gd name="T4" fmla="*/ 0 w 26"/>
                  <a:gd name="T5" fmla="*/ 0 h 257"/>
                  <a:gd name="T6" fmla="*/ 0 w 26"/>
                  <a:gd name="T7" fmla="*/ 0 h 257"/>
                  <a:gd name="T8" fmla="*/ 0 w 26"/>
                  <a:gd name="T9" fmla="*/ 0 h 2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57">
                    <a:moveTo>
                      <a:pt x="26" y="257"/>
                    </a:moveTo>
                    <a:lnTo>
                      <a:pt x="26" y="0"/>
                    </a:lnTo>
                    <a:lnTo>
                      <a:pt x="1" y="0"/>
                    </a:lnTo>
                    <a:lnTo>
                      <a:pt x="0" y="257"/>
                    </a:lnTo>
                    <a:lnTo>
                      <a:pt x="26" y="257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51" name="Freeform 972"/>
              <p:cNvSpPr>
                <a:spLocks/>
              </p:cNvSpPr>
              <p:nvPr/>
            </p:nvSpPr>
            <p:spPr bwMode="auto">
              <a:xfrm>
                <a:off x="1834" y="1856"/>
                <a:ext cx="6" cy="28"/>
              </a:xfrm>
              <a:custGeom>
                <a:avLst/>
                <a:gdLst>
                  <a:gd name="T0" fmla="*/ 0 w 24"/>
                  <a:gd name="T1" fmla="*/ 0 h 82"/>
                  <a:gd name="T2" fmla="*/ 0 w 24"/>
                  <a:gd name="T3" fmla="*/ 0 h 82"/>
                  <a:gd name="T4" fmla="*/ 0 w 24"/>
                  <a:gd name="T5" fmla="*/ 0 h 82"/>
                  <a:gd name="T6" fmla="*/ 0 w 24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82">
                    <a:moveTo>
                      <a:pt x="23" y="82"/>
                    </a:moveTo>
                    <a:lnTo>
                      <a:pt x="0" y="82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52" name="Line 973"/>
              <p:cNvSpPr>
                <a:spLocks noChangeShapeType="1"/>
              </p:cNvSpPr>
              <p:nvPr/>
            </p:nvSpPr>
            <p:spPr bwMode="auto">
              <a:xfrm>
                <a:off x="1831" y="1882"/>
                <a:ext cx="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53" name="Line 974"/>
              <p:cNvSpPr>
                <a:spLocks noChangeShapeType="1"/>
              </p:cNvSpPr>
              <p:nvPr/>
            </p:nvSpPr>
            <p:spPr bwMode="auto">
              <a:xfrm>
                <a:off x="1831" y="1859"/>
                <a:ext cx="3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54" name="Rectangle 975"/>
              <p:cNvSpPr>
                <a:spLocks noChangeArrowheads="1"/>
              </p:cNvSpPr>
              <p:nvPr/>
            </p:nvSpPr>
            <p:spPr bwMode="auto">
              <a:xfrm>
                <a:off x="1729" y="1856"/>
                <a:ext cx="101" cy="29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5" name="Line 976"/>
              <p:cNvSpPr>
                <a:spLocks noChangeShapeType="1"/>
              </p:cNvSpPr>
              <p:nvPr/>
            </p:nvSpPr>
            <p:spPr bwMode="auto">
              <a:xfrm flipV="1">
                <a:off x="1704" y="1719"/>
                <a:ext cx="0" cy="30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56" name="Line 977"/>
              <p:cNvSpPr>
                <a:spLocks noChangeShapeType="1"/>
              </p:cNvSpPr>
              <p:nvPr/>
            </p:nvSpPr>
            <p:spPr bwMode="auto">
              <a:xfrm>
                <a:off x="1689" y="1720"/>
                <a:ext cx="0" cy="30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57" name="Line 978"/>
              <p:cNvSpPr>
                <a:spLocks noChangeShapeType="1"/>
              </p:cNvSpPr>
              <p:nvPr/>
            </p:nvSpPr>
            <p:spPr bwMode="auto">
              <a:xfrm flipV="1">
                <a:off x="1545" y="1719"/>
                <a:ext cx="0" cy="30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58" name="Line 979"/>
              <p:cNvSpPr>
                <a:spLocks noChangeShapeType="1"/>
              </p:cNvSpPr>
              <p:nvPr/>
            </p:nvSpPr>
            <p:spPr bwMode="auto">
              <a:xfrm flipV="1">
                <a:off x="1531" y="1719"/>
                <a:ext cx="0" cy="30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59" name="Line 980"/>
              <p:cNvSpPr>
                <a:spLocks noChangeShapeType="1"/>
              </p:cNvSpPr>
              <p:nvPr/>
            </p:nvSpPr>
            <p:spPr bwMode="auto">
              <a:xfrm>
                <a:off x="1704" y="1919"/>
                <a:ext cx="2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60" name="Line 981"/>
              <p:cNvSpPr>
                <a:spLocks noChangeShapeType="1"/>
              </p:cNvSpPr>
              <p:nvPr/>
            </p:nvSpPr>
            <p:spPr bwMode="auto">
              <a:xfrm>
                <a:off x="1704" y="1825"/>
                <a:ext cx="2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61" name="Freeform 982"/>
              <p:cNvSpPr>
                <a:spLocks/>
              </p:cNvSpPr>
              <p:nvPr/>
            </p:nvSpPr>
            <p:spPr bwMode="auto">
              <a:xfrm>
                <a:off x="1728" y="1919"/>
                <a:ext cx="6" cy="10"/>
              </a:xfrm>
              <a:custGeom>
                <a:avLst/>
                <a:gdLst>
                  <a:gd name="T0" fmla="*/ 0 w 22"/>
                  <a:gd name="T1" fmla="*/ 0 h 29"/>
                  <a:gd name="T2" fmla="*/ 0 w 22"/>
                  <a:gd name="T3" fmla="*/ 0 h 29"/>
                  <a:gd name="T4" fmla="*/ 0 w 22"/>
                  <a:gd name="T5" fmla="*/ 0 h 29"/>
                  <a:gd name="T6" fmla="*/ 0 w 22"/>
                  <a:gd name="T7" fmla="*/ 0 h 29"/>
                  <a:gd name="T8" fmla="*/ 0 w 22"/>
                  <a:gd name="T9" fmla="*/ 0 h 29"/>
                  <a:gd name="T10" fmla="*/ 0 w 22"/>
                  <a:gd name="T11" fmla="*/ 0 h 29"/>
                  <a:gd name="T12" fmla="*/ 0 w 22"/>
                  <a:gd name="T13" fmla="*/ 0 h 29"/>
                  <a:gd name="T14" fmla="*/ 0 w 22"/>
                  <a:gd name="T15" fmla="*/ 0 h 29"/>
                  <a:gd name="T16" fmla="*/ 0 w 22"/>
                  <a:gd name="T17" fmla="*/ 0 h 29"/>
                  <a:gd name="T18" fmla="*/ 0 w 22"/>
                  <a:gd name="T19" fmla="*/ 0 h 29"/>
                  <a:gd name="T20" fmla="*/ 0 w 22"/>
                  <a:gd name="T21" fmla="*/ 0 h 29"/>
                  <a:gd name="T22" fmla="*/ 0 w 22"/>
                  <a:gd name="T23" fmla="*/ 0 h 29"/>
                  <a:gd name="T24" fmla="*/ 0 w 22"/>
                  <a:gd name="T25" fmla="*/ 0 h 29"/>
                  <a:gd name="T26" fmla="*/ 0 w 22"/>
                  <a:gd name="T27" fmla="*/ 0 h 29"/>
                  <a:gd name="T28" fmla="*/ 0 w 22"/>
                  <a:gd name="T29" fmla="*/ 0 h 29"/>
                  <a:gd name="T30" fmla="*/ 0 w 22"/>
                  <a:gd name="T31" fmla="*/ 0 h 29"/>
                  <a:gd name="T32" fmla="*/ 0 w 22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" h="29">
                    <a:moveTo>
                      <a:pt x="20" y="29"/>
                    </a:moveTo>
                    <a:lnTo>
                      <a:pt x="21" y="25"/>
                    </a:lnTo>
                    <a:lnTo>
                      <a:pt x="21" y="23"/>
                    </a:lnTo>
                    <a:lnTo>
                      <a:pt x="22" y="19"/>
                    </a:lnTo>
                    <a:lnTo>
                      <a:pt x="22" y="16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0" y="8"/>
                    </a:lnTo>
                    <a:lnTo>
                      <a:pt x="18" y="7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62" name="Freeform 983"/>
              <p:cNvSpPr>
                <a:spLocks/>
              </p:cNvSpPr>
              <p:nvPr/>
            </p:nvSpPr>
            <p:spPr bwMode="auto">
              <a:xfrm>
                <a:off x="1728" y="1816"/>
                <a:ext cx="6" cy="9"/>
              </a:xfrm>
              <a:custGeom>
                <a:avLst/>
                <a:gdLst>
                  <a:gd name="T0" fmla="*/ 0 w 24"/>
                  <a:gd name="T1" fmla="*/ 0 h 27"/>
                  <a:gd name="T2" fmla="*/ 0 w 24"/>
                  <a:gd name="T3" fmla="*/ 0 h 27"/>
                  <a:gd name="T4" fmla="*/ 0 w 24"/>
                  <a:gd name="T5" fmla="*/ 0 h 27"/>
                  <a:gd name="T6" fmla="*/ 0 w 24"/>
                  <a:gd name="T7" fmla="*/ 0 h 27"/>
                  <a:gd name="T8" fmla="*/ 0 w 24"/>
                  <a:gd name="T9" fmla="*/ 0 h 27"/>
                  <a:gd name="T10" fmla="*/ 0 w 24"/>
                  <a:gd name="T11" fmla="*/ 0 h 27"/>
                  <a:gd name="T12" fmla="*/ 0 w 24"/>
                  <a:gd name="T13" fmla="*/ 0 h 27"/>
                  <a:gd name="T14" fmla="*/ 0 w 24"/>
                  <a:gd name="T15" fmla="*/ 0 h 27"/>
                  <a:gd name="T16" fmla="*/ 0 w 24"/>
                  <a:gd name="T17" fmla="*/ 0 h 27"/>
                  <a:gd name="T18" fmla="*/ 0 w 24"/>
                  <a:gd name="T19" fmla="*/ 0 h 27"/>
                  <a:gd name="T20" fmla="*/ 0 w 24"/>
                  <a:gd name="T21" fmla="*/ 0 h 27"/>
                  <a:gd name="T22" fmla="*/ 0 w 24"/>
                  <a:gd name="T23" fmla="*/ 0 h 27"/>
                  <a:gd name="T24" fmla="*/ 0 w 24"/>
                  <a:gd name="T25" fmla="*/ 0 h 27"/>
                  <a:gd name="T26" fmla="*/ 0 w 24"/>
                  <a:gd name="T27" fmla="*/ 0 h 27"/>
                  <a:gd name="T28" fmla="*/ 0 w 24"/>
                  <a:gd name="T29" fmla="*/ 0 h 27"/>
                  <a:gd name="T30" fmla="*/ 0 w 24"/>
                  <a:gd name="T31" fmla="*/ 0 h 27"/>
                  <a:gd name="T32" fmla="*/ 0 w 24"/>
                  <a:gd name="T33" fmla="*/ 0 h 27"/>
                  <a:gd name="T34" fmla="*/ 0 w 24"/>
                  <a:gd name="T35" fmla="*/ 0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" h="27">
                    <a:moveTo>
                      <a:pt x="0" y="27"/>
                    </a:moveTo>
                    <a:lnTo>
                      <a:pt x="4" y="27"/>
                    </a:lnTo>
                    <a:lnTo>
                      <a:pt x="6" y="27"/>
                    </a:lnTo>
                    <a:lnTo>
                      <a:pt x="9" y="27"/>
                    </a:lnTo>
                    <a:lnTo>
                      <a:pt x="11" y="26"/>
                    </a:lnTo>
                    <a:lnTo>
                      <a:pt x="15" y="26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20" y="22"/>
                    </a:lnTo>
                    <a:lnTo>
                      <a:pt x="21" y="19"/>
                    </a:lnTo>
                    <a:lnTo>
                      <a:pt x="22" y="17"/>
                    </a:lnTo>
                    <a:lnTo>
                      <a:pt x="23" y="15"/>
                    </a:lnTo>
                    <a:lnTo>
                      <a:pt x="23" y="11"/>
                    </a:lnTo>
                    <a:lnTo>
                      <a:pt x="24" y="9"/>
                    </a:lnTo>
                    <a:lnTo>
                      <a:pt x="23" y="6"/>
                    </a:lnTo>
                    <a:lnTo>
                      <a:pt x="23" y="2"/>
                    </a:lnTo>
                    <a:lnTo>
                      <a:pt x="22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63" name="Line 984"/>
              <p:cNvSpPr>
                <a:spLocks noChangeShapeType="1"/>
              </p:cNvSpPr>
              <p:nvPr/>
            </p:nvSpPr>
            <p:spPr bwMode="auto">
              <a:xfrm flipH="1" flipV="1">
                <a:off x="1713" y="1919"/>
                <a:ext cx="20" cy="1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64" name="Line 985"/>
              <p:cNvSpPr>
                <a:spLocks noChangeShapeType="1"/>
              </p:cNvSpPr>
              <p:nvPr/>
            </p:nvSpPr>
            <p:spPr bwMode="auto">
              <a:xfrm flipH="1">
                <a:off x="1713" y="1812"/>
                <a:ext cx="21" cy="1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65" name="Freeform 986"/>
              <p:cNvSpPr>
                <a:spLocks/>
              </p:cNvSpPr>
              <p:nvPr/>
            </p:nvSpPr>
            <p:spPr bwMode="auto">
              <a:xfrm>
                <a:off x="1724" y="1856"/>
                <a:ext cx="6" cy="34"/>
              </a:xfrm>
              <a:custGeom>
                <a:avLst/>
                <a:gdLst>
                  <a:gd name="T0" fmla="*/ 0 w 24"/>
                  <a:gd name="T1" fmla="*/ 0 h 103"/>
                  <a:gd name="T2" fmla="*/ 0 w 24"/>
                  <a:gd name="T3" fmla="*/ 0 h 103"/>
                  <a:gd name="T4" fmla="*/ 0 w 24"/>
                  <a:gd name="T5" fmla="*/ 0 h 103"/>
                  <a:gd name="T6" fmla="*/ 0 w 24"/>
                  <a:gd name="T7" fmla="*/ 0 h 103"/>
                  <a:gd name="T8" fmla="*/ 0 w 24"/>
                  <a:gd name="T9" fmla="*/ 0 h 103"/>
                  <a:gd name="T10" fmla="*/ 0 w 24"/>
                  <a:gd name="T11" fmla="*/ 0 h 103"/>
                  <a:gd name="T12" fmla="*/ 0 w 24"/>
                  <a:gd name="T13" fmla="*/ 0 h 103"/>
                  <a:gd name="T14" fmla="*/ 0 w 24"/>
                  <a:gd name="T15" fmla="*/ 0 h 103"/>
                  <a:gd name="T16" fmla="*/ 0 w 24"/>
                  <a:gd name="T17" fmla="*/ 0 h 103"/>
                  <a:gd name="T18" fmla="*/ 0 w 24"/>
                  <a:gd name="T19" fmla="*/ 0 h 103"/>
                  <a:gd name="T20" fmla="*/ 0 w 24"/>
                  <a:gd name="T21" fmla="*/ 0 h 103"/>
                  <a:gd name="T22" fmla="*/ 0 w 24"/>
                  <a:gd name="T23" fmla="*/ 0 h 103"/>
                  <a:gd name="T24" fmla="*/ 0 w 24"/>
                  <a:gd name="T25" fmla="*/ 0 h 103"/>
                  <a:gd name="T26" fmla="*/ 0 w 24"/>
                  <a:gd name="T27" fmla="*/ 0 h 103"/>
                  <a:gd name="T28" fmla="*/ 0 w 24"/>
                  <a:gd name="T29" fmla="*/ 0 h 103"/>
                  <a:gd name="T30" fmla="*/ 0 w 24"/>
                  <a:gd name="T31" fmla="*/ 0 h 103"/>
                  <a:gd name="T32" fmla="*/ 0 w 24"/>
                  <a:gd name="T33" fmla="*/ 0 h 103"/>
                  <a:gd name="T34" fmla="*/ 0 w 24"/>
                  <a:gd name="T35" fmla="*/ 0 h 103"/>
                  <a:gd name="T36" fmla="*/ 0 w 24"/>
                  <a:gd name="T37" fmla="*/ 0 h 103"/>
                  <a:gd name="T38" fmla="*/ 0 w 24"/>
                  <a:gd name="T39" fmla="*/ 0 h 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4" h="103">
                    <a:moveTo>
                      <a:pt x="0" y="88"/>
                    </a:moveTo>
                    <a:lnTo>
                      <a:pt x="2" y="88"/>
                    </a:lnTo>
                    <a:lnTo>
                      <a:pt x="4" y="89"/>
                    </a:lnTo>
                    <a:lnTo>
                      <a:pt x="7" y="90"/>
                    </a:lnTo>
                    <a:lnTo>
                      <a:pt x="8" y="91"/>
                    </a:lnTo>
                    <a:lnTo>
                      <a:pt x="10" y="94"/>
                    </a:lnTo>
                    <a:lnTo>
                      <a:pt x="11" y="97"/>
                    </a:lnTo>
                    <a:lnTo>
                      <a:pt x="11" y="99"/>
                    </a:lnTo>
                    <a:lnTo>
                      <a:pt x="12" y="103"/>
                    </a:lnTo>
                    <a:lnTo>
                      <a:pt x="12" y="99"/>
                    </a:lnTo>
                    <a:lnTo>
                      <a:pt x="12" y="97"/>
                    </a:lnTo>
                    <a:lnTo>
                      <a:pt x="13" y="94"/>
                    </a:lnTo>
                    <a:lnTo>
                      <a:pt x="15" y="91"/>
                    </a:lnTo>
                    <a:lnTo>
                      <a:pt x="16" y="90"/>
                    </a:lnTo>
                    <a:lnTo>
                      <a:pt x="19" y="89"/>
                    </a:lnTo>
                    <a:lnTo>
                      <a:pt x="21" y="88"/>
                    </a:lnTo>
                    <a:lnTo>
                      <a:pt x="24" y="88"/>
                    </a:lnTo>
                    <a:lnTo>
                      <a:pt x="24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66" name="Freeform 987"/>
              <p:cNvSpPr>
                <a:spLocks/>
              </p:cNvSpPr>
              <p:nvPr/>
            </p:nvSpPr>
            <p:spPr bwMode="auto">
              <a:xfrm>
                <a:off x="1723" y="1850"/>
                <a:ext cx="6" cy="6"/>
              </a:xfrm>
              <a:custGeom>
                <a:avLst/>
                <a:gdLst>
                  <a:gd name="T0" fmla="*/ 0 w 23"/>
                  <a:gd name="T1" fmla="*/ 0 h 16"/>
                  <a:gd name="T2" fmla="*/ 0 w 23"/>
                  <a:gd name="T3" fmla="*/ 0 h 16"/>
                  <a:gd name="T4" fmla="*/ 0 w 23"/>
                  <a:gd name="T5" fmla="*/ 0 h 16"/>
                  <a:gd name="T6" fmla="*/ 0 w 23"/>
                  <a:gd name="T7" fmla="*/ 0 h 16"/>
                  <a:gd name="T8" fmla="*/ 0 w 23"/>
                  <a:gd name="T9" fmla="*/ 0 h 16"/>
                  <a:gd name="T10" fmla="*/ 0 w 23"/>
                  <a:gd name="T11" fmla="*/ 0 h 16"/>
                  <a:gd name="T12" fmla="*/ 0 w 23"/>
                  <a:gd name="T13" fmla="*/ 0 h 16"/>
                  <a:gd name="T14" fmla="*/ 0 w 23"/>
                  <a:gd name="T15" fmla="*/ 0 h 16"/>
                  <a:gd name="T16" fmla="*/ 0 w 23"/>
                  <a:gd name="T17" fmla="*/ 0 h 16"/>
                  <a:gd name="T18" fmla="*/ 0 w 23"/>
                  <a:gd name="T19" fmla="*/ 0 h 16"/>
                  <a:gd name="T20" fmla="*/ 0 w 23"/>
                  <a:gd name="T21" fmla="*/ 0 h 16"/>
                  <a:gd name="T22" fmla="*/ 0 w 23"/>
                  <a:gd name="T23" fmla="*/ 0 h 16"/>
                  <a:gd name="T24" fmla="*/ 0 w 23"/>
                  <a:gd name="T25" fmla="*/ 0 h 16"/>
                  <a:gd name="T26" fmla="*/ 0 w 23"/>
                  <a:gd name="T27" fmla="*/ 0 h 16"/>
                  <a:gd name="T28" fmla="*/ 0 w 23"/>
                  <a:gd name="T29" fmla="*/ 0 h 16"/>
                  <a:gd name="T30" fmla="*/ 0 w 23"/>
                  <a:gd name="T31" fmla="*/ 0 h 16"/>
                  <a:gd name="T32" fmla="*/ 0 w 23"/>
                  <a:gd name="T33" fmla="*/ 0 h 16"/>
                  <a:gd name="T34" fmla="*/ 0 w 23"/>
                  <a:gd name="T35" fmla="*/ 0 h 16"/>
                  <a:gd name="T36" fmla="*/ 0 w 23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" h="16">
                    <a:moveTo>
                      <a:pt x="23" y="16"/>
                    </a:moveTo>
                    <a:lnTo>
                      <a:pt x="21" y="15"/>
                    </a:lnTo>
                    <a:lnTo>
                      <a:pt x="18" y="13"/>
                    </a:lnTo>
                    <a:lnTo>
                      <a:pt x="16" y="12"/>
                    </a:lnTo>
                    <a:lnTo>
                      <a:pt x="15" y="11"/>
                    </a:lnTo>
                    <a:lnTo>
                      <a:pt x="13" y="9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0" y="9"/>
                    </a:lnTo>
                    <a:lnTo>
                      <a:pt x="8" y="11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6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67" name="Line 988"/>
              <p:cNvSpPr>
                <a:spLocks noChangeShapeType="1"/>
              </p:cNvSpPr>
              <p:nvPr/>
            </p:nvSpPr>
            <p:spPr bwMode="auto">
              <a:xfrm flipV="1">
                <a:off x="1724" y="1855"/>
                <a:ext cx="0" cy="29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68" name="Rectangle 989"/>
              <p:cNvSpPr>
                <a:spLocks noChangeArrowheads="1"/>
              </p:cNvSpPr>
              <p:nvPr/>
            </p:nvSpPr>
            <p:spPr bwMode="auto">
              <a:xfrm>
                <a:off x="1719" y="1855"/>
                <a:ext cx="5" cy="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9" name="Rectangle 990"/>
              <p:cNvSpPr>
                <a:spLocks noChangeArrowheads="1"/>
              </p:cNvSpPr>
              <p:nvPr/>
            </p:nvSpPr>
            <p:spPr bwMode="auto">
              <a:xfrm>
                <a:off x="1719" y="1855"/>
                <a:ext cx="5" cy="30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0" name="Line 991"/>
              <p:cNvSpPr>
                <a:spLocks noChangeShapeType="1"/>
              </p:cNvSpPr>
              <p:nvPr/>
            </p:nvSpPr>
            <p:spPr bwMode="auto">
              <a:xfrm flipV="1">
                <a:off x="1719" y="1847"/>
                <a:ext cx="0" cy="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71" name="Line 992"/>
              <p:cNvSpPr>
                <a:spLocks noChangeShapeType="1"/>
              </p:cNvSpPr>
              <p:nvPr/>
            </p:nvSpPr>
            <p:spPr bwMode="auto">
              <a:xfrm>
                <a:off x="1718" y="1886"/>
                <a:ext cx="0" cy="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72" name="Freeform 993"/>
              <p:cNvSpPr>
                <a:spLocks/>
              </p:cNvSpPr>
              <p:nvPr/>
            </p:nvSpPr>
            <p:spPr bwMode="auto">
              <a:xfrm>
                <a:off x="1714" y="1847"/>
                <a:ext cx="5" cy="46"/>
              </a:xfrm>
              <a:custGeom>
                <a:avLst/>
                <a:gdLst>
                  <a:gd name="T0" fmla="*/ 0 w 17"/>
                  <a:gd name="T1" fmla="*/ 0 h 138"/>
                  <a:gd name="T2" fmla="*/ 0 w 17"/>
                  <a:gd name="T3" fmla="*/ 0 h 138"/>
                  <a:gd name="T4" fmla="*/ 0 w 17"/>
                  <a:gd name="T5" fmla="*/ 0 h 138"/>
                  <a:gd name="T6" fmla="*/ 0 w 17"/>
                  <a:gd name="T7" fmla="*/ 0 h 138"/>
                  <a:gd name="T8" fmla="*/ 0 w 17"/>
                  <a:gd name="T9" fmla="*/ 0 h 138"/>
                  <a:gd name="T10" fmla="*/ 0 w 17"/>
                  <a:gd name="T11" fmla="*/ 0 h 138"/>
                  <a:gd name="T12" fmla="*/ 0 w 17"/>
                  <a:gd name="T13" fmla="*/ 0 h 138"/>
                  <a:gd name="T14" fmla="*/ 0 w 17"/>
                  <a:gd name="T15" fmla="*/ 0 h 138"/>
                  <a:gd name="T16" fmla="*/ 0 w 17"/>
                  <a:gd name="T17" fmla="*/ 0 h 138"/>
                  <a:gd name="T18" fmla="*/ 0 w 17"/>
                  <a:gd name="T19" fmla="*/ 0 h 138"/>
                  <a:gd name="T20" fmla="*/ 0 w 17"/>
                  <a:gd name="T21" fmla="*/ 0 h 138"/>
                  <a:gd name="T22" fmla="*/ 0 w 17"/>
                  <a:gd name="T23" fmla="*/ 0 h 138"/>
                  <a:gd name="T24" fmla="*/ 0 w 17"/>
                  <a:gd name="T25" fmla="*/ 0 h 138"/>
                  <a:gd name="T26" fmla="*/ 0 w 17"/>
                  <a:gd name="T27" fmla="*/ 0 h 138"/>
                  <a:gd name="T28" fmla="*/ 0 w 17"/>
                  <a:gd name="T29" fmla="*/ 0 h 138"/>
                  <a:gd name="T30" fmla="*/ 0 w 17"/>
                  <a:gd name="T31" fmla="*/ 0 h 138"/>
                  <a:gd name="T32" fmla="*/ 0 w 17"/>
                  <a:gd name="T33" fmla="*/ 0 h 138"/>
                  <a:gd name="T34" fmla="*/ 0 w 17"/>
                  <a:gd name="T35" fmla="*/ 0 h 138"/>
                  <a:gd name="T36" fmla="*/ 0 w 17"/>
                  <a:gd name="T37" fmla="*/ 0 h 138"/>
                  <a:gd name="T38" fmla="*/ 0 w 17"/>
                  <a:gd name="T39" fmla="*/ 0 h 138"/>
                  <a:gd name="T40" fmla="*/ 0 w 17"/>
                  <a:gd name="T41" fmla="*/ 0 h 138"/>
                  <a:gd name="T42" fmla="*/ 0 w 17"/>
                  <a:gd name="T43" fmla="*/ 0 h 138"/>
                  <a:gd name="T44" fmla="*/ 0 w 17"/>
                  <a:gd name="T45" fmla="*/ 0 h 138"/>
                  <a:gd name="T46" fmla="*/ 0 w 17"/>
                  <a:gd name="T47" fmla="*/ 0 h 138"/>
                  <a:gd name="T48" fmla="*/ 0 w 17"/>
                  <a:gd name="T49" fmla="*/ 0 h 138"/>
                  <a:gd name="T50" fmla="*/ 0 w 17"/>
                  <a:gd name="T51" fmla="*/ 0 h 138"/>
                  <a:gd name="T52" fmla="*/ 0 w 17"/>
                  <a:gd name="T53" fmla="*/ 0 h 138"/>
                  <a:gd name="T54" fmla="*/ 0 w 17"/>
                  <a:gd name="T55" fmla="*/ 0 h 138"/>
                  <a:gd name="T56" fmla="*/ 0 w 17"/>
                  <a:gd name="T57" fmla="*/ 0 h 138"/>
                  <a:gd name="T58" fmla="*/ 0 w 17"/>
                  <a:gd name="T59" fmla="*/ 0 h 138"/>
                  <a:gd name="T60" fmla="*/ 0 w 17"/>
                  <a:gd name="T61" fmla="*/ 0 h 13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" h="138">
                    <a:moveTo>
                      <a:pt x="17" y="0"/>
                    </a:moveTo>
                    <a:lnTo>
                      <a:pt x="15" y="0"/>
                    </a:lnTo>
                    <a:lnTo>
                      <a:pt x="14" y="1"/>
                    </a:lnTo>
                    <a:lnTo>
                      <a:pt x="12" y="2"/>
                    </a:lnTo>
                    <a:lnTo>
                      <a:pt x="11" y="4"/>
                    </a:lnTo>
                    <a:lnTo>
                      <a:pt x="9" y="8"/>
                    </a:lnTo>
                    <a:lnTo>
                      <a:pt x="7" y="11"/>
                    </a:lnTo>
                    <a:lnTo>
                      <a:pt x="6" y="16"/>
                    </a:lnTo>
                    <a:lnTo>
                      <a:pt x="5" y="20"/>
                    </a:lnTo>
                    <a:lnTo>
                      <a:pt x="4" y="25"/>
                    </a:lnTo>
                    <a:lnTo>
                      <a:pt x="3" y="30"/>
                    </a:lnTo>
                    <a:lnTo>
                      <a:pt x="2" y="36"/>
                    </a:lnTo>
                    <a:lnTo>
                      <a:pt x="1" y="42"/>
                    </a:lnTo>
                    <a:lnTo>
                      <a:pt x="1" y="49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1" y="90"/>
                    </a:lnTo>
                    <a:lnTo>
                      <a:pt x="1" y="97"/>
                    </a:lnTo>
                    <a:lnTo>
                      <a:pt x="2" y="103"/>
                    </a:lnTo>
                    <a:lnTo>
                      <a:pt x="2" y="108"/>
                    </a:lnTo>
                    <a:lnTo>
                      <a:pt x="3" y="113"/>
                    </a:lnTo>
                    <a:lnTo>
                      <a:pt x="4" y="119"/>
                    </a:lnTo>
                    <a:lnTo>
                      <a:pt x="5" y="122"/>
                    </a:lnTo>
                    <a:lnTo>
                      <a:pt x="6" y="127"/>
                    </a:lnTo>
                    <a:lnTo>
                      <a:pt x="7" y="130"/>
                    </a:lnTo>
                    <a:lnTo>
                      <a:pt x="9" y="132"/>
                    </a:lnTo>
                    <a:lnTo>
                      <a:pt x="11" y="135"/>
                    </a:lnTo>
                    <a:lnTo>
                      <a:pt x="12" y="137"/>
                    </a:lnTo>
                    <a:lnTo>
                      <a:pt x="14" y="138"/>
                    </a:lnTo>
                    <a:lnTo>
                      <a:pt x="15" y="138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73" name="Freeform 994"/>
              <p:cNvSpPr>
                <a:spLocks/>
              </p:cNvSpPr>
              <p:nvPr/>
            </p:nvSpPr>
            <p:spPr bwMode="auto">
              <a:xfrm>
                <a:off x="1709" y="1854"/>
                <a:ext cx="6" cy="32"/>
              </a:xfrm>
              <a:custGeom>
                <a:avLst/>
                <a:gdLst>
                  <a:gd name="T0" fmla="*/ 0 w 24"/>
                  <a:gd name="T1" fmla="*/ 0 h 96"/>
                  <a:gd name="T2" fmla="*/ 0 w 24"/>
                  <a:gd name="T3" fmla="*/ 0 h 96"/>
                  <a:gd name="T4" fmla="*/ 0 w 24"/>
                  <a:gd name="T5" fmla="*/ 0 h 96"/>
                  <a:gd name="T6" fmla="*/ 0 w 24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96">
                    <a:moveTo>
                      <a:pt x="24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24" y="96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74" name="Freeform 995"/>
              <p:cNvSpPr>
                <a:spLocks/>
              </p:cNvSpPr>
              <p:nvPr/>
            </p:nvSpPr>
            <p:spPr bwMode="auto">
              <a:xfrm>
                <a:off x="1706" y="1855"/>
                <a:ext cx="3" cy="31"/>
              </a:xfrm>
              <a:custGeom>
                <a:avLst/>
                <a:gdLst>
                  <a:gd name="T0" fmla="*/ 0 w 13"/>
                  <a:gd name="T1" fmla="*/ 0 h 95"/>
                  <a:gd name="T2" fmla="*/ 0 w 13"/>
                  <a:gd name="T3" fmla="*/ 0 h 95"/>
                  <a:gd name="T4" fmla="*/ 0 w 13"/>
                  <a:gd name="T5" fmla="*/ 0 h 95"/>
                  <a:gd name="T6" fmla="*/ 0 w 13"/>
                  <a:gd name="T7" fmla="*/ 0 h 95"/>
                  <a:gd name="T8" fmla="*/ 0 w 13"/>
                  <a:gd name="T9" fmla="*/ 0 h 95"/>
                  <a:gd name="T10" fmla="*/ 0 w 13"/>
                  <a:gd name="T11" fmla="*/ 0 h 95"/>
                  <a:gd name="T12" fmla="*/ 0 w 13"/>
                  <a:gd name="T13" fmla="*/ 0 h 95"/>
                  <a:gd name="T14" fmla="*/ 0 w 13"/>
                  <a:gd name="T15" fmla="*/ 0 h 95"/>
                  <a:gd name="T16" fmla="*/ 0 w 13"/>
                  <a:gd name="T17" fmla="*/ 0 h 95"/>
                  <a:gd name="T18" fmla="*/ 0 w 13"/>
                  <a:gd name="T19" fmla="*/ 0 h 95"/>
                  <a:gd name="T20" fmla="*/ 0 w 13"/>
                  <a:gd name="T21" fmla="*/ 0 h 95"/>
                  <a:gd name="T22" fmla="*/ 0 w 13"/>
                  <a:gd name="T23" fmla="*/ 0 h 95"/>
                  <a:gd name="T24" fmla="*/ 0 w 13"/>
                  <a:gd name="T25" fmla="*/ 0 h 95"/>
                  <a:gd name="T26" fmla="*/ 0 w 13"/>
                  <a:gd name="T27" fmla="*/ 0 h 95"/>
                  <a:gd name="T28" fmla="*/ 0 w 13"/>
                  <a:gd name="T29" fmla="*/ 0 h 95"/>
                  <a:gd name="T30" fmla="*/ 0 w 13"/>
                  <a:gd name="T31" fmla="*/ 0 h 95"/>
                  <a:gd name="T32" fmla="*/ 0 w 13"/>
                  <a:gd name="T33" fmla="*/ 0 h 95"/>
                  <a:gd name="T34" fmla="*/ 0 w 13"/>
                  <a:gd name="T35" fmla="*/ 0 h 95"/>
                  <a:gd name="T36" fmla="*/ 0 w 13"/>
                  <a:gd name="T37" fmla="*/ 0 h 95"/>
                  <a:gd name="T38" fmla="*/ 0 w 13"/>
                  <a:gd name="T39" fmla="*/ 0 h 95"/>
                  <a:gd name="T40" fmla="*/ 0 w 13"/>
                  <a:gd name="T41" fmla="*/ 0 h 95"/>
                  <a:gd name="T42" fmla="*/ 0 w 13"/>
                  <a:gd name="T43" fmla="*/ 0 h 95"/>
                  <a:gd name="T44" fmla="*/ 0 w 13"/>
                  <a:gd name="T45" fmla="*/ 0 h 95"/>
                  <a:gd name="T46" fmla="*/ 0 w 13"/>
                  <a:gd name="T47" fmla="*/ 0 h 95"/>
                  <a:gd name="T48" fmla="*/ 0 w 13"/>
                  <a:gd name="T49" fmla="*/ 0 h 95"/>
                  <a:gd name="T50" fmla="*/ 0 w 13"/>
                  <a:gd name="T51" fmla="*/ 0 h 95"/>
                  <a:gd name="T52" fmla="*/ 0 w 13"/>
                  <a:gd name="T53" fmla="*/ 0 h 95"/>
                  <a:gd name="T54" fmla="*/ 0 w 13"/>
                  <a:gd name="T55" fmla="*/ 0 h 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" h="95">
                    <a:moveTo>
                      <a:pt x="13" y="95"/>
                    </a:moveTo>
                    <a:lnTo>
                      <a:pt x="11" y="94"/>
                    </a:lnTo>
                    <a:lnTo>
                      <a:pt x="10" y="94"/>
                    </a:lnTo>
                    <a:lnTo>
                      <a:pt x="9" y="93"/>
                    </a:lnTo>
                    <a:lnTo>
                      <a:pt x="8" y="91"/>
                    </a:lnTo>
                    <a:lnTo>
                      <a:pt x="7" y="90"/>
                    </a:lnTo>
                    <a:lnTo>
                      <a:pt x="6" y="87"/>
                    </a:lnTo>
                    <a:lnTo>
                      <a:pt x="4" y="85"/>
                    </a:lnTo>
                    <a:lnTo>
                      <a:pt x="3" y="82"/>
                    </a:lnTo>
                    <a:lnTo>
                      <a:pt x="3" y="78"/>
                    </a:lnTo>
                    <a:lnTo>
                      <a:pt x="2" y="75"/>
                    </a:lnTo>
                    <a:lnTo>
                      <a:pt x="1" y="67"/>
                    </a:lnTo>
                    <a:lnTo>
                      <a:pt x="0" y="59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1" y="30"/>
                    </a:lnTo>
                    <a:lnTo>
                      <a:pt x="2" y="22"/>
                    </a:lnTo>
                    <a:lnTo>
                      <a:pt x="2" y="18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1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75" name="Line 996"/>
              <p:cNvSpPr>
                <a:spLocks noChangeShapeType="1"/>
              </p:cNvSpPr>
              <p:nvPr/>
            </p:nvSpPr>
            <p:spPr bwMode="auto">
              <a:xfrm flipV="1">
                <a:off x="1762" y="2012"/>
                <a:ext cx="1" cy="105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76" name="Freeform 997"/>
              <p:cNvSpPr>
                <a:spLocks/>
              </p:cNvSpPr>
              <p:nvPr/>
            </p:nvSpPr>
            <p:spPr bwMode="auto">
              <a:xfrm>
                <a:off x="1705" y="2020"/>
                <a:ext cx="117" cy="6"/>
              </a:xfrm>
              <a:custGeom>
                <a:avLst/>
                <a:gdLst>
                  <a:gd name="T0" fmla="*/ 0 w 467"/>
                  <a:gd name="T1" fmla="*/ 0 h 18"/>
                  <a:gd name="T2" fmla="*/ 0 w 467"/>
                  <a:gd name="T3" fmla="*/ 0 h 18"/>
                  <a:gd name="T4" fmla="*/ 0 w 467"/>
                  <a:gd name="T5" fmla="*/ 0 h 18"/>
                  <a:gd name="T6" fmla="*/ 0 w 467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7" h="18">
                    <a:moveTo>
                      <a:pt x="0" y="3"/>
                    </a:moveTo>
                    <a:lnTo>
                      <a:pt x="0" y="17"/>
                    </a:lnTo>
                    <a:lnTo>
                      <a:pt x="467" y="18"/>
                    </a:lnTo>
                    <a:lnTo>
                      <a:pt x="46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77" name="Freeform 998"/>
              <p:cNvSpPr>
                <a:spLocks/>
              </p:cNvSpPr>
              <p:nvPr/>
            </p:nvSpPr>
            <p:spPr bwMode="auto">
              <a:xfrm>
                <a:off x="1739" y="2026"/>
                <a:ext cx="47" cy="83"/>
              </a:xfrm>
              <a:custGeom>
                <a:avLst/>
                <a:gdLst>
                  <a:gd name="T0" fmla="*/ 0 w 189"/>
                  <a:gd name="T1" fmla="*/ 0 h 247"/>
                  <a:gd name="T2" fmla="*/ 0 w 189"/>
                  <a:gd name="T3" fmla="*/ 0 h 247"/>
                  <a:gd name="T4" fmla="*/ 0 w 189"/>
                  <a:gd name="T5" fmla="*/ 0 h 247"/>
                  <a:gd name="T6" fmla="*/ 0 w 189"/>
                  <a:gd name="T7" fmla="*/ 0 h 2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9" h="247">
                    <a:moveTo>
                      <a:pt x="0" y="0"/>
                    </a:moveTo>
                    <a:lnTo>
                      <a:pt x="0" y="247"/>
                    </a:lnTo>
                    <a:lnTo>
                      <a:pt x="189" y="247"/>
                    </a:lnTo>
                    <a:lnTo>
                      <a:pt x="189" y="5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78" name="Freeform 999"/>
              <p:cNvSpPr>
                <a:spLocks/>
              </p:cNvSpPr>
              <p:nvPr/>
            </p:nvSpPr>
            <p:spPr bwMode="auto">
              <a:xfrm>
                <a:off x="1734" y="2028"/>
                <a:ext cx="58" cy="89"/>
              </a:xfrm>
              <a:custGeom>
                <a:avLst/>
                <a:gdLst>
                  <a:gd name="T0" fmla="*/ 0 w 230"/>
                  <a:gd name="T1" fmla="*/ 0 h 267"/>
                  <a:gd name="T2" fmla="*/ 0 w 230"/>
                  <a:gd name="T3" fmla="*/ 0 h 267"/>
                  <a:gd name="T4" fmla="*/ 0 w 230"/>
                  <a:gd name="T5" fmla="*/ 0 h 267"/>
                  <a:gd name="T6" fmla="*/ 0 w 230"/>
                  <a:gd name="T7" fmla="*/ 0 h 2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0" h="267">
                    <a:moveTo>
                      <a:pt x="0" y="0"/>
                    </a:moveTo>
                    <a:lnTo>
                      <a:pt x="0" y="266"/>
                    </a:lnTo>
                    <a:lnTo>
                      <a:pt x="230" y="267"/>
                    </a:lnTo>
                    <a:lnTo>
                      <a:pt x="230" y="1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79" name="Freeform 1000"/>
              <p:cNvSpPr>
                <a:spLocks/>
              </p:cNvSpPr>
              <p:nvPr/>
            </p:nvSpPr>
            <p:spPr bwMode="auto">
              <a:xfrm>
                <a:off x="1748" y="2052"/>
                <a:ext cx="30" cy="44"/>
              </a:xfrm>
              <a:custGeom>
                <a:avLst/>
                <a:gdLst>
                  <a:gd name="T0" fmla="*/ 0 w 118"/>
                  <a:gd name="T1" fmla="*/ 0 h 130"/>
                  <a:gd name="T2" fmla="*/ 0 w 118"/>
                  <a:gd name="T3" fmla="*/ 0 h 130"/>
                  <a:gd name="T4" fmla="*/ 0 w 118"/>
                  <a:gd name="T5" fmla="*/ 0 h 130"/>
                  <a:gd name="T6" fmla="*/ 0 w 118"/>
                  <a:gd name="T7" fmla="*/ 0 h 130"/>
                  <a:gd name="T8" fmla="*/ 0 w 118"/>
                  <a:gd name="T9" fmla="*/ 0 h 130"/>
                  <a:gd name="T10" fmla="*/ 0 w 118"/>
                  <a:gd name="T11" fmla="*/ 0 h 130"/>
                  <a:gd name="T12" fmla="*/ 0 w 118"/>
                  <a:gd name="T13" fmla="*/ 0 h 130"/>
                  <a:gd name="T14" fmla="*/ 0 w 118"/>
                  <a:gd name="T15" fmla="*/ 0 h 130"/>
                  <a:gd name="T16" fmla="*/ 0 w 118"/>
                  <a:gd name="T17" fmla="*/ 0 h 130"/>
                  <a:gd name="T18" fmla="*/ 0 w 118"/>
                  <a:gd name="T19" fmla="*/ 0 h 130"/>
                  <a:gd name="T20" fmla="*/ 0 w 118"/>
                  <a:gd name="T21" fmla="*/ 0 h 130"/>
                  <a:gd name="T22" fmla="*/ 0 w 118"/>
                  <a:gd name="T23" fmla="*/ 0 h 130"/>
                  <a:gd name="T24" fmla="*/ 0 w 118"/>
                  <a:gd name="T25" fmla="*/ 0 h 130"/>
                  <a:gd name="T26" fmla="*/ 0 w 118"/>
                  <a:gd name="T27" fmla="*/ 0 h 130"/>
                  <a:gd name="T28" fmla="*/ 0 w 118"/>
                  <a:gd name="T29" fmla="*/ 0 h 130"/>
                  <a:gd name="T30" fmla="*/ 0 w 118"/>
                  <a:gd name="T31" fmla="*/ 0 h 130"/>
                  <a:gd name="T32" fmla="*/ 0 w 118"/>
                  <a:gd name="T33" fmla="*/ 0 h 130"/>
                  <a:gd name="T34" fmla="*/ 0 w 118"/>
                  <a:gd name="T35" fmla="*/ 0 h 130"/>
                  <a:gd name="T36" fmla="*/ 0 w 118"/>
                  <a:gd name="T37" fmla="*/ 0 h 130"/>
                  <a:gd name="T38" fmla="*/ 0 w 118"/>
                  <a:gd name="T39" fmla="*/ 0 h 130"/>
                  <a:gd name="T40" fmla="*/ 0 w 118"/>
                  <a:gd name="T41" fmla="*/ 0 h 130"/>
                  <a:gd name="T42" fmla="*/ 0 w 118"/>
                  <a:gd name="T43" fmla="*/ 0 h 130"/>
                  <a:gd name="T44" fmla="*/ 0 w 118"/>
                  <a:gd name="T45" fmla="*/ 0 h 130"/>
                  <a:gd name="T46" fmla="*/ 0 w 118"/>
                  <a:gd name="T47" fmla="*/ 0 h 130"/>
                  <a:gd name="T48" fmla="*/ 0 w 118"/>
                  <a:gd name="T49" fmla="*/ 0 h 130"/>
                  <a:gd name="T50" fmla="*/ 0 w 118"/>
                  <a:gd name="T51" fmla="*/ 0 h 130"/>
                  <a:gd name="T52" fmla="*/ 0 w 118"/>
                  <a:gd name="T53" fmla="*/ 0 h 130"/>
                  <a:gd name="T54" fmla="*/ 0 w 118"/>
                  <a:gd name="T55" fmla="*/ 0 h 130"/>
                  <a:gd name="T56" fmla="*/ 0 w 118"/>
                  <a:gd name="T57" fmla="*/ 0 h 130"/>
                  <a:gd name="T58" fmla="*/ 0 w 118"/>
                  <a:gd name="T59" fmla="*/ 0 h 130"/>
                  <a:gd name="T60" fmla="*/ 0 w 118"/>
                  <a:gd name="T61" fmla="*/ 0 h 130"/>
                  <a:gd name="T62" fmla="*/ 0 w 118"/>
                  <a:gd name="T63" fmla="*/ 0 h 130"/>
                  <a:gd name="T64" fmla="*/ 0 w 118"/>
                  <a:gd name="T65" fmla="*/ 0 h 1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8" h="130">
                    <a:moveTo>
                      <a:pt x="59" y="0"/>
                    </a:moveTo>
                    <a:lnTo>
                      <a:pt x="52" y="0"/>
                    </a:lnTo>
                    <a:lnTo>
                      <a:pt x="47" y="1"/>
                    </a:lnTo>
                    <a:lnTo>
                      <a:pt x="40" y="2"/>
                    </a:lnTo>
                    <a:lnTo>
                      <a:pt x="35" y="4"/>
                    </a:lnTo>
                    <a:lnTo>
                      <a:pt x="31" y="7"/>
                    </a:lnTo>
                    <a:lnTo>
                      <a:pt x="25" y="10"/>
                    </a:lnTo>
                    <a:lnTo>
                      <a:pt x="21" y="15"/>
                    </a:lnTo>
                    <a:lnTo>
                      <a:pt x="16" y="18"/>
                    </a:lnTo>
                    <a:lnTo>
                      <a:pt x="13" y="23"/>
                    </a:lnTo>
                    <a:lnTo>
                      <a:pt x="10" y="28"/>
                    </a:lnTo>
                    <a:lnTo>
                      <a:pt x="7" y="33"/>
                    </a:lnTo>
                    <a:lnTo>
                      <a:pt x="4" y="39"/>
                    </a:lnTo>
                    <a:lnTo>
                      <a:pt x="2" y="45"/>
                    </a:lnTo>
                    <a:lnTo>
                      <a:pt x="1" y="51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7"/>
                    </a:lnTo>
                    <a:lnTo>
                      <a:pt x="2" y="83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10" y="100"/>
                    </a:lnTo>
                    <a:lnTo>
                      <a:pt x="13" y="106"/>
                    </a:lnTo>
                    <a:lnTo>
                      <a:pt x="16" y="111"/>
                    </a:lnTo>
                    <a:lnTo>
                      <a:pt x="21" y="115"/>
                    </a:lnTo>
                    <a:lnTo>
                      <a:pt x="25" y="119"/>
                    </a:lnTo>
                    <a:lnTo>
                      <a:pt x="31" y="122"/>
                    </a:lnTo>
                    <a:lnTo>
                      <a:pt x="35" y="124"/>
                    </a:lnTo>
                    <a:lnTo>
                      <a:pt x="40" y="127"/>
                    </a:lnTo>
                    <a:lnTo>
                      <a:pt x="47" y="128"/>
                    </a:lnTo>
                    <a:lnTo>
                      <a:pt x="52" y="129"/>
                    </a:lnTo>
                    <a:lnTo>
                      <a:pt x="59" y="130"/>
                    </a:lnTo>
                    <a:lnTo>
                      <a:pt x="64" y="129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2" y="124"/>
                    </a:lnTo>
                    <a:lnTo>
                      <a:pt x="86" y="122"/>
                    </a:lnTo>
                    <a:lnTo>
                      <a:pt x="92" y="119"/>
                    </a:lnTo>
                    <a:lnTo>
                      <a:pt x="96" y="115"/>
                    </a:lnTo>
                    <a:lnTo>
                      <a:pt x="100" y="111"/>
                    </a:lnTo>
                    <a:lnTo>
                      <a:pt x="104" y="106"/>
                    </a:lnTo>
                    <a:lnTo>
                      <a:pt x="107" y="100"/>
                    </a:lnTo>
                    <a:lnTo>
                      <a:pt x="110" y="96"/>
                    </a:lnTo>
                    <a:lnTo>
                      <a:pt x="112" y="90"/>
                    </a:lnTo>
                    <a:lnTo>
                      <a:pt x="114" y="83"/>
                    </a:lnTo>
                    <a:lnTo>
                      <a:pt x="116" y="77"/>
                    </a:lnTo>
                    <a:lnTo>
                      <a:pt x="117" y="71"/>
                    </a:lnTo>
                    <a:lnTo>
                      <a:pt x="118" y="65"/>
                    </a:lnTo>
                    <a:lnTo>
                      <a:pt x="117" y="58"/>
                    </a:lnTo>
                    <a:lnTo>
                      <a:pt x="116" y="51"/>
                    </a:lnTo>
                    <a:lnTo>
                      <a:pt x="114" y="45"/>
                    </a:lnTo>
                    <a:lnTo>
                      <a:pt x="112" y="39"/>
                    </a:lnTo>
                    <a:lnTo>
                      <a:pt x="110" y="33"/>
                    </a:lnTo>
                    <a:lnTo>
                      <a:pt x="107" y="28"/>
                    </a:lnTo>
                    <a:lnTo>
                      <a:pt x="104" y="23"/>
                    </a:lnTo>
                    <a:lnTo>
                      <a:pt x="100" y="18"/>
                    </a:lnTo>
                    <a:lnTo>
                      <a:pt x="96" y="15"/>
                    </a:lnTo>
                    <a:lnTo>
                      <a:pt x="92" y="10"/>
                    </a:lnTo>
                    <a:lnTo>
                      <a:pt x="86" y="7"/>
                    </a:lnTo>
                    <a:lnTo>
                      <a:pt x="82" y="4"/>
                    </a:lnTo>
                    <a:lnTo>
                      <a:pt x="76" y="2"/>
                    </a:lnTo>
                    <a:lnTo>
                      <a:pt x="70" y="1"/>
                    </a:lnTo>
                    <a:lnTo>
                      <a:pt x="64" y="0"/>
                    </a:lnTo>
                    <a:lnTo>
                      <a:pt x="59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80" name="Line 1001"/>
              <p:cNvSpPr>
                <a:spLocks noChangeShapeType="1"/>
              </p:cNvSpPr>
              <p:nvPr/>
            </p:nvSpPr>
            <p:spPr bwMode="auto">
              <a:xfrm>
                <a:off x="1728" y="2074"/>
                <a:ext cx="70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81" name="Freeform 1002"/>
              <p:cNvSpPr>
                <a:spLocks/>
              </p:cNvSpPr>
              <p:nvPr/>
            </p:nvSpPr>
            <p:spPr bwMode="auto">
              <a:xfrm>
                <a:off x="1712" y="2033"/>
                <a:ext cx="15" cy="23"/>
              </a:xfrm>
              <a:custGeom>
                <a:avLst/>
                <a:gdLst>
                  <a:gd name="T0" fmla="*/ 0 w 59"/>
                  <a:gd name="T1" fmla="*/ 0 h 69"/>
                  <a:gd name="T2" fmla="*/ 0 w 59"/>
                  <a:gd name="T3" fmla="*/ 0 h 69"/>
                  <a:gd name="T4" fmla="*/ 0 w 59"/>
                  <a:gd name="T5" fmla="*/ 0 h 69"/>
                  <a:gd name="T6" fmla="*/ 0 w 59"/>
                  <a:gd name="T7" fmla="*/ 0 h 69"/>
                  <a:gd name="T8" fmla="*/ 0 w 59"/>
                  <a:gd name="T9" fmla="*/ 0 h 69"/>
                  <a:gd name="T10" fmla="*/ 0 w 59"/>
                  <a:gd name="T11" fmla="*/ 0 h 69"/>
                  <a:gd name="T12" fmla="*/ 0 w 59"/>
                  <a:gd name="T13" fmla="*/ 0 h 69"/>
                  <a:gd name="T14" fmla="*/ 0 w 59"/>
                  <a:gd name="T15" fmla="*/ 0 h 69"/>
                  <a:gd name="T16" fmla="*/ 0 w 59"/>
                  <a:gd name="T17" fmla="*/ 0 h 69"/>
                  <a:gd name="T18" fmla="*/ 0 w 59"/>
                  <a:gd name="T19" fmla="*/ 0 h 69"/>
                  <a:gd name="T20" fmla="*/ 0 w 59"/>
                  <a:gd name="T21" fmla="*/ 0 h 69"/>
                  <a:gd name="T22" fmla="*/ 0 w 59"/>
                  <a:gd name="T23" fmla="*/ 0 h 69"/>
                  <a:gd name="T24" fmla="*/ 0 w 59"/>
                  <a:gd name="T25" fmla="*/ 0 h 69"/>
                  <a:gd name="T26" fmla="*/ 0 w 59"/>
                  <a:gd name="T27" fmla="*/ 0 h 69"/>
                  <a:gd name="T28" fmla="*/ 0 w 59"/>
                  <a:gd name="T29" fmla="*/ 0 h 69"/>
                  <a:gd name="T30" fmla="*/ 0 w 59"/>
                  <a:gd name="T31" fmla="*/ 0 h 69"/>
                  <a:gd name="T32" fmla="*/ 0 w 59"/>
                  <a:gd name="T33" fmla="*/ 0 h 69"/>
                  <a:gd name="T34" fmla="*/ 0 w 59"/>
                  <a:gd name="T35" fmla="*/ 0 h 69"/>
                  <a:gd name="T36" fmla="*/ 0 w 59"/>
                  <a:gd name="T37" fmla="*/ 0 h 69"/>
                  <a:gd name="T38" fmla="*/ 0 w 59"/>
                  <a:gd name="T39" fmla="*/ 0 h 69"/>
                  <a:gd name="T40" fmla="*/ 0 w 59"/>
                  <a:gd name="T41" fmla="*/ 0 h 69"/>
                  <a:gd name="T42" fmla="*/ 0 w 59"/>
                  <a:gd name="T43" fmla="*/ 0 h 69"/>
                  <a:gd name="T44" fmla="*/ 0 w 59"/>
                  <a:gd name="T45" fmla="*/ 0 h 69"/>
                  <a:gd name="T46" fmla="*/ 0 w 59"/>
                  <a:gd name="T47" fmla="*/ 0 h 69"/>
                  <a:gd name="T48" fmla="*/ 0 w 59"/>
                  <a:gd name="T49" fmla="*/ 0 h 69"/>
                  <a:gd name="T50" fmla="*/ 0 w 59"/>
                  <a:gd name="T51" fmla="*/ 0 h 69"/>
                  <a:gd name="T52" fmla="*/ 0 w 59"/>
                  <a:gd name="T53" fmla="*/ 0 h 69"/>
                  <a:gd name="T54" fmla="*/ 0 w 59"/>
                  <a:gd name="T55" fmla="*/ 0 h 69"/>
                  <a:gd name="T56" fmla="*/ 0 w 59"/>
                  <a:gd name="T57" fmla="*/ 0 h 69"/>
                  <a:gd name="T58" fmla="*/ 0 w 59"/>
                  <a:gd name="T59" fmla="*/ 0 h 69"/>
                  <a:gd name="T60" fmla="*/ 0 w 59"/>
                  <a:gd name="T61" fmla="*/ 0 h 69"/>
                  <a:gd name="T62" fmla="*/ 0 w 59"/>
                  <a:gd name="T63" fmla="*/ 0 h 69"/>
                  <a:gd name="T64" fmla="*/ 0 w 59"/>
                  <a:gd name="T65" fmla="*/ 0 h 69"/>
                  <a:gd name="T66" fmla="*/ 0 w 59"/>
                  <a:gd name="T67" fmla="*/ 0 h 69"/>
                  <a:gd name="T68" fmla="*/ 0 w 59"/>
                  <a:gd name="T69" fmla="*/ 0 h 69"/>
                  <a:gd name="T70" fmla="*/ 0 w 59"/>
                  <a:gd name="T71" fmla="*/ 0 h 69"/>
                  <a:gd name="T72" fmla="*/ 0 w 59"/>
                  <a:gd name="T73" fmla="*/ 0 h 69"/>
                  <a:gd name="T74" fmla="*/ 0 w 59"/>
                  <a:gd name="T75" fmla="*/ 0 h 69"/>
                  <a:gd name="T76" fmla="*/ 0 w 59"/>
                  <a:gd name="T77" fmla="*/ 0 h 69"/>
                  <a:gd name="T78" fmla="*/ 0 w 59"/>
                  <a:gd name="T79" fmla="*/ 0 h 69"/>
                  <a:gd name="T80" fmla="*/ 0 w 59"/>
                  <a:gd name="T81" fmla="*/ 0 h 69"/>
                  <a:gd name="T82" fmla="*/ 0 w 59"/>
                  <a:gd name="T83" fmla="*/ 0 h 69"/>
                  <a:gd name="T84" fmla="*/ 0 w 59"/>
                  <a:gd name="T85" fmla="*/ 0 h 69"/>
                  <a:gd name="T86" fmla="*/ 0 w 59"/>
                  <a:gd name="T87" fmla="*/ 0 h 69"/>
                  <a:gd name="T88" fmla="*/ 0 w 59"/>
                  <a:gd name="T89" fmla="*/ 0 h 69"/>
                  <a:gd name="T90" fmla="*/ 0 w 59"/>
                  <a:gd name="T91" fmla="*/ 0 h 69"/>
                  <a:gd name="T92" fmla="*/ 0 w 59"/>
                  <a:gd name="T93" fmla="*/ 0 h 69"/>
                  <a:gd name="T94" fmla="*/ 0 w 59"/>
                  <a:gd name="T95" fmla="*/ 0 h 69"/>
                  <a:gd name="T96" fmla="*/ 0 w 59"/>
                  <a:gd name="T97" fmla="*/ 0 h 69"/>
                  <a:gd name="T98" fmla="*/ 0 w 59"/>
                  <a:gd name="T99" fmla="*/ 0 h 69"/>
                  <a:gd name="T100" fmla="*/ 0 w 59"/>
                  <a:gd name="T101" fmla="*/ 0 h 69"/>
                  <a:gd name="T102" fmla="*/ 0 w 59"/>
                  <a:gd name="T103" fmla="*/ 0 h 69"/>
                  <a:gd name="T104" fmla="*/ 0 w 59"/>
                  <a:gd name="T105" fmla="*/ 0 h 69"/>
                  <a:gd name="T106" fmla="*/ 0 w 59"/>
                  <a:gd name="T107" fmla="*/ 0 h 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9" h="69">
                    <a:moveTo>
                      <a:pt x="30" y="0"/>
                    </a:moveTo>
                    <a:lnTo>
                      <a:pt x="33" y="0"/>
                    </a:lnTo>
                    <a:lnTo>
                      <a:pt x="35" y="0"/>
                    </a:lnTo>
                    <a:lnTo>
                      <a:pt x="38" y="1"/>
                    </a:lnTo>
                    <a:lnTo>
                      <a:pt x="42" y="2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50" y="9"/>
                    </a:lnTo>
                    <a:lnTo>
                      <a:pt x="54" y="14"/>
                    </a:lnTo>
                    <a:lnTo>
                      <a:pt x="57" y="20"/>
                    </a:lnTo>
                    <a:lnTo>
                      <a:pt x="58" y="24"/>
                    </a:lnTo>
                    <a:lnTo>
                      <a:pt x="58" y="27"/>
                    </a:lnTo>
                    <a:lnTo>
                      <a:pt x="59" y="30"/>
                    </a:lnTo>
                    <a:lnTo>
                      <a:pt x="59" y="34"/>
                    </a:lnTo>
                    <a:lnTo>
                      <a:pt x="59" y="37"/>
                    </a:lnTo>
                    <a:lnTo>
                      <a:pt x="58" y="41"/>
                    </a:lnTo>
                    <a:lnTo>
                      <a:pt x="58" y="44"/>
                    </a:lnTo>
                    <a:lnTo>
                      <a:pt x="57" y="48"/>
                    </a:lnTo>
                    <a:lnTo>
                      <a:pt x="54" y="53"/>
                    </a:lnTo>
                    <a:lnTo>
                      <a:pt x="50" y="59"/>
                    </a:lnTo>
                    <a:lnTo>
                      <a:pt x="46" y="62"/>
                    </a:lnTo>
                    <a:lnTo>
                      <a:pt x="44" y="65"/>
                    </a:lnTo>
                    <a:lnTo>
                      <a:pt x="42" y="66"/>
                    </a:lnTo>
                    <a:lnTo>
                      <a:pt x="38" y="67"/>
                    </a:lnTo>
                    <a:lnTo>
                      <a:pt x="35" y="68"/>
                    </a:lnTo>
                    <a:lnTo>
                      <a:pt x="33" y="68"/>
                    </a:lnTo>
                    <a:lnTo>
                      <a:pt x="30" y="69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1" y="67"/>
                    </a:lnTo>
                    <a:lnTo>
                      <a:pt x="18" y="66"/>
                    </a:lnTo>
                    <a:lnTo>
                      <a:pt x="15" y="65"/>
                    </a:lnTo>
                    <a:lnTo>
                      <a:pt x="13" y="62"/>
                    </a:lnTo>
                    <a:lnTo>
                      <a:pt x="9" y="59"/>
                    </a:lnTo>
                    <a:lnTo>
                      <a:pt x="6" y="53"/>
                    </a:lnTo>
                    <a:lnTo>
                      <a:pt x="2" y="48"/>
                    </a:lnTo>
                    <a:lnTo>
                      <a:pt x="1" y="44"/>
                    </a:lnTo>
                    <a:lnTo>
                      <a:pt x="1" y="41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1" y="27"/>
                    </a:lnTo>
                    <a:lnTo>
                      <a:pt x="1" y="24"/>
                    </a:lnTo>
                    <a:lnTo>
                      <a:pt x="2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8" y="2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82" name="Freeform 1003"/>
              <p:cNvSpPr>
                <a:spLocks/>
              </p:cNvSpPr>
              <p:nvPr/>
            </p:nvSpPr>
            <p:spPr bwMode="auto">
              <a:xfrm>
                <a:off x="1712" y="2033"/>
                <a:ext cx="15" cy="23"/>
              </a:xfrm>
              <a:custGeom>
                <a:avLst/>
                <a:gdLst>
                  <a:gd name="T0" fmla="*/ 0 w 59"/>
                  <a:gd name="T1" fmla="*/ 0 h 69"/>
                  <a:gd name="T2" fmla="*/ 0 w 59"/>
                  <a:gd name="T3" fmla="*/ 0 h 69"/>
                  <a:gd name="T4" fmla="*/ 0 w 59"/>
                  <a:gd name="T5" fmla="*/ 0 h 69"/>
                  <a:gd name="T6" fmla="*/ 0 w 59"/>
                  <a:gd name="T7" fmla="*/ 0 h 69"/>
                  <a:gd name="T8" fmla="*/ 0 w 59"/>
                  <a:gd name="T9" fmla="*/ 0 h 69"/>
                  <a:gd name="T10" fmla="*/ 0 w 59"/>
                  <a:gd name="T11" fmla="*/ 0 h 69"/>
                  <a:gd name="T12" fmla="*/ 0 w 59"/>
                  <a:gd name="T13" fmla="*/ 0 h 69"/>
                  <a:gd name="T14" fmla="*/ 0 w 59"/>
                  <a:gd name="T15" fmla="*/ 0 h 69"/>
                  <a:gd name="T16" fmla="*/ 0 w 59"/>
                  <a:gd name="T17" fmla="*/ 0 h 69"/>
                  <a:gd name="T18" fmla="*/ 0 w 59"/>
                  <a:gd name="T19" fmla="*/ 0 h 69"/>
                  <a:gd name="T20" fmla="*/ 0 w 59"/>
                  <a:gd name="T21" fmla="*/ 0 h 69"/>
                  <a:gd name="T22" fmla="*/ 0 w 59"/>
                  <a:gd name="T23" fmla="*/ 0 h 69"/>
                  <a:gd name="T24" fmla="*/ 0 w 59"/>
                  <a:gd name="T25" fmla="*/ 0 h 69"/>
                  <a:gd name="T26" fmla="*/ 0 w 59"/>
                  <a:gd name="T27" fmla="*/ 0 h 69"/>
                  <a:gd name="T28" fmla="*/ 0 w 59"/>
                  <a:gd name="T29" fmla="*/ 0 h 69"/>
                  <a:gd name="T30" fmla="*/ 0 w 59"/>
                  <a:gd name="T31" fmla="*/ 0 h 69"/>
                  <a:gd name="T32" fmla="*/ 0 w 59"/>
                  <a:gd name="T33" fmla="*/ 0 h 69"/>
                  <a:gd name="T34" fmla="*/ 0 w 59"/>
                  <a:gd name="T35" fmla="*/ 0 h 69"/>
                  <a:gd name="T36" fmla="*/ 0 w 59"/>
                  <a:gd name="T37" fmla="*/ 0 h 69"/>
                  <a:gd name="T38" fmla="*/ 0 w 59"/>
                  <a:gd name="T39" fmla="*/ 0 h 69"/>
                  <a:gd name="T40" fmla="*/ 0 w 59"/>
                  <a:gd name="T41" fmla="*/ 0 h 69"/>
                  <a:gd name="T42" fmla="*/ 0 w 59"/>
                  <a:gd name="T43" fmla="*/ 0 h 69"/>
                  <a:gd name="T44" fmla="*/ 0 w 59"/>
                  <a:gd name="T45" fmla="*/ 0 h 69"/>
                  <a:gd name="T46" fmla="*/ 0 w 59"/>
                  <a:gd name="T47" fmla="*/ 0 h 69"/>
                  <a:gd name="T48" fmla="*/ 0 w 59"/>
                  <a:gd name="T49" fmla="*/ 0 h 69"/>
                  <a:gd name="T50" fmla="*/ 0 w 59"/>
                  <a:gd name="T51" fmla="*/ 0 h 69"/>
                  <a:gd name="T52" fmla="*/ 0 w 59"/>
                  <a:gd name="T53" fmla="*/ 0 h 69"/>
                  <a:gd name="T54" fmla="*/ 0 w 59"/>
                  <a:gd name="T55" fmla="*/ 0 h 69"/>
                  <a:gd name="T56" fmla="*/ 0 w 59"/>
                  <a:gd name="T57" fmla="*/ 0 h 69"/>
                  <a:gd name="T58" fmla="*/ 0 w 59"/>
                  <a:gd name="T59" fmla="*/ 0 h 69"/>
                  <a:gd name="T60" fmla="*/ 0 w 59"/>
                  <a:gd name="T61" fmla="*/ 0 h 69"/>
                  <a:gd name="T62" fmla="*/ 0 w 59"/>
                  <a:gd name="T63" fmla="*/ 0 h 69"/>
                  <a:gd name="T64" fmla="*/ 0 w 59"/>
                  <a:gd name="T65" fmla="*/ 0 h 69"/>
                  <a:gd name="T66" fmla="*/ 0 w 59"/>
                  <a:gd name="T67" fmla="*/ 0 h 69"/>
                  <a:gd name="T68" fmla="*/ 0 w 59"/>
                  <a:gd name="T69" fmla="*/ 0 h 69"/>
                  <a:gd name="T70" fmla="*/ 0 w 59"/>
                  <a:gd name="T71" fmla="*/ 0 h 69"/>
                  <a:gd name="T72" fmla="*/ 0 w 59"/>
                  <a:gd name="T73" fmla="*/ 0 h 69"/>
                  <a:gd name="T74" fmla="*/ 0 w 59"/>
                  <a:gd name="T75" fmla="*/ 0 h 69"/>
                  <a:gd name="T76" fmla="*/ 0 w 59"/>
                  <a:gd name="T77" fmla="*/ 0 h 69"/>
                  <a:gd name="T78" fmla="*/ 0 w 59"/>
                  <a:gd name="T79" fmla="*/ 0 h 69"/>
                  <a:gd name="T80" fmla="*/ 0 w 59"/>
                  <a:gd name="T81" fmla="*/ 0 h 69"/>
                  <a:gd name="T82" fmla="*/ 0 w 59"/>
                  <a:gd name="T83" fmla="*/ 0 h 69"/>
                  <a:gd name="T84" fmla="*/ 0 w 59"/>
                  <a:gd name="T85" fmla="*/ 0 h 69"/>
                  <a:gd name="T86" fmla="*/ 0 w 59"/>
                  <a:gd name="T87" fmla="*/ 0 h 69"/>
                  <a:gd name="T88" fmla="*/ 0 w 59"/>
                  <a:gd name="T89" fmla="*/ 0 h 69"/>
                  <a:gd name="T90" fmla="*/ 0 w 59"/>
                  <a:gd name="T91" fmla="*/ 0 h 69"/>
                  <a:gd name="T92" fmla="*/ 0 w 59"/>
                  <a:gd name="T93" fmla="*/ 0 h 69"/>
                  <a:gd name="T94" fmla="*/ 0 w 59"/>
                  <a:gd name="T95" fmla="*/ 0 h 69"/>
                  <a:gd name="T96" fmla="*/ 0 w 59"/>
                  <a:gd name="T97" fmla="*/ 0 h 69"/>
                  <a:gd name="T98" fmla="*/ 0 w 59"/>
                  <a:gd name="T99" fmla="*/ 0 h 69"/>
                  <a:gd name="T100" fmla="*/ 0 w 59"/>
                  <a:gd name="T101" fmla="*/ 0 h 69"/>
                  <a:gd name="T102" fmla="*/ 0 w 59"/>
                  <a:gd name="T103" fmla="*/ 0 h 69"/>
                  <a:gd name="T104" fmla="*/ 0 w 59"/>
                  <a:gd name="T105" fmla="*/ 0 h 69"/>
                  <a:gd name="T106" fmla="*/ 0 w 59"/>
                  <a:gd name="T107" fmla="*/ 0 h 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9" h="69">
                    <a:moveTo>
                      <a:pt x="30" y="0"/>
                    </a:moveTo>
                    <a:lnTo>
                      <a:pt x="33" y="0"/>
                    </a:lnTo>
                    <a:lnTo>
                      <a:pt x="35" y="0"/>
                    </a:lnTo>
                    <a:lnTo>
                      <a:pt x="38" y="1"/>
                    </a:lnTo>
                    <a:lnTo>
                      <a:pt x="42" y="2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50" y="9"/>
                    </a:lnTo>
                    <a:lnTo>
                      <a:pt x="54" y="14"/>
                    </a:lnTo>
                    <a:lnTo>
                      <a:pt x="57" y="20"/>
                    </a:lnTo>
                    <a:lnTo>
                      <a:pt x="58" y="24"/>
                    </a:lnTo>
                    <a:lnTo>
                      <a:pt x="58" y="27"/>
                    </a:lnTo>
                    <a:lnTo>
                      <a:pt x="59" y="30"/>
                    </a:lnTo>
                    <a:lnTo>
                      <a:pt x="59" y="34"/>
                    </a:lnTo>
                    <a:lnTo>
                      <a:pt x="59" y="37"/>
                    </a:lnTo>
                    <a:lnTo>
                      <a:pt x="58" y="41"/>
                    </a:lnTo>
                    <a:lnTo>
                      <a:pt x="58" y="44"/>
                    </a:lnTo>
                    <a:lnTo>
                      <a:pt x="57" y="48"/>
                    </a:lnTo>
                    <a:lnTo>
                      <a:pt x="54" y="53"/>
                    </a:lnTo>
                    <a:lnTo>
                      <a:pt x="50" y="59"/>
                    </a:lnTo>
                    <a:lnTo>
                      <a:pt x="46" y="62"/>
                    </a:lnTo>
                    <a:lnTo>
                      <a:pt x="44" y="65"/>
                    </a:lnTo>
                    <a:lnTo>
                      <a:pt x="42" y="66"/>
                    </a:lnTo>
                    <a:lnTo>
                      <a:pt x="38" y="67"/>
                    </a:lnTo>
                    <a:lnTo>
                      <a:pt x="35" y="68"/>
                    </a:lnTo>
                    <a:lnTo>
                      <a:pt x="33" y="68"/>
                    </a:lnTo>
                    <a:lnTo>
                      <a:pt x="30" y="69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1" y="67"/>
                    </a:lnTo>
                    <a:lnTo>
                      <a:pt x="18" y="66"/>
                    </a:lnTo>
                    <a:lnTo>
                      <a:pt x="15" y="65"/>
                    </a:lnTo>
                    <a:lnTo>
                      <a:pt x="13" y="62"/>
                    </a:lnTo>
                    <a:lnTo>
                      <a:pt x="9" y="59"/>
                    </a:lnTo>
                    <a:lnTo>
                      <a:pt x="6" y="53"/>
                    </a:lnTo>
                    <a:lnTo>
                      <a:pt x="2" y="48"/>
                    </a:lnTo>
                    <a:lnTo>
                      <a:pt x="1" y="44"/>
                    </a:lnTo>
                    <a:lnTo>
                      <a:pt x="1" y="41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1" y="27"/>
                    </a:lnTo>
                    <a:lnTo>
                      <a:pt x="1" y="24"/>
                    </a:lnTo>
                    <a:lnTo>
                      <a:pt x="2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8" y="2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3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83" name="Freeform 1004"/>
              <p:cNvSpPr>
                <a:spLocks/>
              </p:cNvSpPr>
              <p:nvPr/>
            </p:nvSpPr>
            <p:spPr bwMode="auto">
              <a:xfrm>
                <a:off x="1705" y="2027"/>
                <a:ext cx="29" cy="4"/>
              </a:xfrm>
              <a:custGeom>
                <a:avLst/>
                <a:gdLst>
                  <a:gd name="T0" fmla="*/ 0 w 116"/>
                  <a:gd name="T1" fmla="*/ 0 h 13"/>
                  <a:gd name="T2" fmla="*/ 0 w 116"/>
                  <a:gd name="T3" fmla="*/ 0 h 13"/>
                  <a:gd name="T4" fmla="*/ 0 w 116"/>
                  <a:gd name="T5" fmla="*/ 0 h 13"/>
                  <a:gd name="T6" fmla="*/ 0 w 116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6" h="13">
                    <a:moveTo>
                      <a:pt x="0" y="0"/>
                    </a:moveTo>
                    <a:lnTo>
                      <a:pt x="11" y="13"/>
                    </a:lnTo>
                    <a:lnTo>
                      <a:pt x="105" y="13"/>
                    </a:lnTo>
                    <a:lnTo>
                      <a:pt x="11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84" name="Line 1005"/>
              <p:cNvSpPr>
                <a:spLocks noChangeShapeType="1"/>
              </p:cNvSpPr>
              <p:nvPr/>
            </p:nvSpPr>
            <p:spPr bwMode="auto">
              <a:xfrm flipV="1">
                <a:off x="1725" y="2031"/>
                <a:ext cx="0" cy="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85" name="Line 1006"/>
              <p:cNvSpPr>
                <a:spLocks noChangeShapeType="1"/>
              </p:cNvSpPr>
              <p:nvPr/>
            </p:nvSpPr>
            <p:spPr bwMode="auto">
              <a:xfrm flipV="1">
                <a:off x="1714" y="2032"/>
                <a:ext cx="0" cy="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86" name="Freeform 1007"/>
              <p:cNvSpPr>
                <a:spLocks/>
              </p:cNvSpPr>
              <p:nvPr/>
            </p:nvSpPr>
            <p:spPr bwMode="auto">
              <a:xfrm>
                <a:off x="1705" y="2040"/>
                <a:ext cx="3" cy="10"/>
              </a:xfrm>
              <a:custGeom>
                <a:avLst/>
                <a:gdLst>
                  <a:gd name="T0" fmla="*/ 0 w 12"/>
                  <a:gd name="T1" fmla="*/ 0 h 30"/>
                  <a:gd name="T2" fmla="*/ 0 w 12"/>
                  <a:gd name="T3" fmla="*/ 0 h 30"/>
                  <a:gd name="T4" fmla="*/ 0 w 12"/>
                  <a:gd name="T5" fmla="*/ 0 h 30"/>
                  <a:gd name="T6" fmla="*/ 0 w 12"/>
                  <a:gd name="T7" fmla="*/ 0 h 30"/>
                  <a:gd name="T8" fmla="*/ 0 w 12"/>
                  <a:gd name="T9" fmla="*/ 0 h 30"/>
                  <a:gd name="T10" fmla="*/ 0 w 12"/>
                  <a:gd name="T11" fmla="*/ 0 h 30"/>
                  <a:gd name="T12" fmla="*/ 0 w 12"/>
                  <a:gd name="T13" fmla="*/ 0 h 30"/>
                  <a:gd name="T14" fmla="*/ 0 w 12"/>
                  <a:gd name="T15" fmla="*/ 0 h 30"/>
                  <a:gd name="T16" fmla="*/ 0 w 12"/>
                  <a:gd name="T17" fmla="*/ 0 h 30"/>
                  <a:gd name="T18" fmla="*/ 0 w 12"/>
                  <a:gd name="T19" fmla="*/ 0 h 30"/>
                  <a:gd name="T20" fmla="*/ 0 w 12"/>
                  <a:gd name="T21" fmla="*/ 0 h 30"/>
                  <a:gd name="T22" fmla="*/ 0 w 12"/>
                  <a:gd name="T23" fmla="*/ 0 h 30"/>
                  <a:gd name="T24" fmla="*/ 0 w 12"/>
                  <a:gd name="T25" fmla="*/ 0 h 30"/>
                  <a:gd name="T26" fmla="*/ 0 w 12"/>
                  <a:gd name="T27" fmla="*/ 0 h 30"/>
                  <a:gd name="T28" fmla="*/ 0 w 12"/>
                  <a:gd name="T29" fmla="*/ 0 h 30"/>
                  <a:gd name="T30" fmla="*/ 0 w 12"/>
                  <a:gd name="T31" fmla="*/ 0 h 30"/>
                  <a:gd name="T32" fmla="*/ 0 w 12"/>
                  <a:gd name="T33" fmla="*/ 0 h 30"/>
                  <a:gd name="T34" fmla="*/ 0 w 12"/>
                  <a:gd name="T35" fmla="*/ 0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30">
                    <a:moveTo>
                      <a:pt x="12" y="30"/>
                    </a:moveTo>
                    <a:lnTo>
                      <a:pt x="9" y="29"/>
                    </a:lnTo>
                    <a:lnTo>
                      <a:pt x="6" y="29"/>
                    </a:lnTo>
                    <a:lnTo>
                      <a:pt x="4" y="27"/>
                    </a:lnTo>
                    <a:lnTo>
                      <a:pt x="3" y="25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2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87" name="Freeform 1008"/>
              <p:cNvSpPr>
                <a:spLocks/>
              </p:cNvSpPr>
              <p:nvPr/>
            </p:nvSpPr>
            <p:spPr bwMode="auto">
              <a:xfrm>
                <a:off x="1731" y="2040"/>
                <a:ext cx="3" cy="10"/>
              </a:xfrm>
              <a:custGeom>
                <a:avLst/>
                <a:gdLst>
                  <a:gd name="T0" fmla="*/ 0 w 13"/>
                  <a:gd name="T1" fmla="*/ 0 h 30"/>
                  <a:gd name="T2" fmla="*/ 0 w 13"/>
                  <a:gd name="T3" fmla="*/ 0 h 30"/>
                  <a:gd name="T4" fmla="*/ 0 w 13"/>
                  <a:gd name="T5" fmla="*/ 0 h 30"/>
                  <a:gd name="T6" fmla="*/ 0 w 13"/>
                  <a:gd name="T7" fmla="*/ 0 h 30"/>
                  <a:gd name="T8" fmla="*/ 0 w 13"/>
                  <a:gd name="T9" fmla="*/ 0 h 30"/>
                  <a:gd name="T10" fmla="*/ 0 w 13"/>
                  <a:gd name="T11" fmla="*/ 0 h 30"/>
                  <a:gd name="T12" fmla="*/ 0 w 13"/>
                  <a:gd name="T13" fmla="*/ 0 h 30"/>
                  <a:gd name="T14" fmla="*/ 0 w 13"/>
                  <a:gd name="T15" fmla="*/ 0 h 30"/>
                  <a:gd name="T16" fmla="*/ 0 w 13"/>
                  <a:gd name="T17" fmla="*/ 0 h 30"/>
                  <a:gd name="T18" fmla="*/ 0 w 13"/>
                  <a:gd name="T19" fmla="*/ 0 h 30"/>
                  <a:gd name="T20" fmla="*/ 0 w 13"/>
                  <a:gd name="T21" fmla="*/ 0 h 30"/>
                  <a:gd name="T22" fmla="*/ 0 w 13"/>
                  <a:gd name="T23" fmla="*/ 0 h 30"/>
                  <a:gd name="T24" fmla="*/ 0 w 13"/>
                  <a:gd name="T25" fmla="*/ 0 h 30"/>
                  <a:gd name="T26" fmla="*/ 0 w 13"/>
                  <a:gd name="T27" fmla="*/ 0 h 30"/>
                  <a:gd name="T28" fmla="*/ 0 w 13"/>
                  <a:gd name="T29" fmla="*/ 0 h 30"/>
                  <a:gd name="T30" fmla="*/ 0 w 13"/>
                  <a:gd name="T31" fmla="*/ 0 h 30"/>
                  <a:gd name="T32" fmla="*/ 0 w 13"/>
                  <a:gd name="T33" fmla="*/ 0 h 30"/>
                  <a:gd name="T34" fmla="*/ 0 w 13"/>
                  <a:gd name="T35" fmla="*/ 0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30">
                    <a:moveTo>
                      <a:pt x="0" y="30"/>
                    </a:moveTo>
                    <a:lnTo>
                      <a:pt x="2" y="29"/>
                    </a:lnTo>
                    <a:lnTo>
                      <a:pt x="5" y="29"/>
                    </a:lnTo>
                    <a:lnTo>
                      <a:pt x="7" y="27"/>
                    </a:lnTo>
                    <a:lnTo>
                      <a:pt x="9" y="25"/>
                    </a:lnTo>
                    <a:lnTo>
                      <a:pt x="10" y="23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3" y="16"/>
                    </a:lnTo>
                    <a:lnTo>
                      <a:pt x="12" y="13"/>
                    </a:lnTo>
                    <a:lnTo>
                      <a:pt x="12" y="9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88" name="Line 1009"/>
              <p:cNvSpPr>
                <a:spLocks noChangeShapeType="1"/>
              </p:cNvSpPr>
              <p:nvPr/>
            </p:nvSpPr>
            <p:spPr bwMode="auto">
              <a:xfrm flipH="1">
                <a:off x="1723" y="2051"/>
                <a:ext cx="8" cy="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89" name="Line 1010"/>
              <p:cNvSpPr>
                <a:spLocks noChangeShapeType="1"/>
              </p:cNvSpPr>
              <p:nvPr/>
            </p:nvSpPr>
            <p:spPr bwMode="auto">
              <a:xfrm flipH="1" flipV="1">
                <a:off x="1723" y="2035"/>
                <a:ext cx="8" cy="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0" name="Line 1011"/>
              <p:cNvSpPr>
                <a:spLocks noChangeShapeType="1"/>
              </p:cNvSpPr>
              <p:nvPr/>
            </p:nvSpPr>
            <p:spPr bwMode="auto">
              <a:xfrm flipH="1" flipV="1">
                <a:off x="1708" y="2051"/>
                <a:ext cx="10" cy="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1" name="Line 1012"/>
              <p:cNvSpPr>
                <a:spLocks noChangeShapeType="1"/>
              </p:cNvSpPr>
              <p:nvPr/>
            </p:nvSpPr>
            <p:spPr bwMode="auto">
              <a:xfrm flipH="1">
                <a:off x="1708" y="2034"/>
                <a:ext cx="8" cy="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2" name="Line 1013"/>
              <p:cNvSpPr>
                <a:spLocks noChangeShapeType="1"/>
              </p:cNvSpPr>
              <p:nvPr/>
            </p:nvSpPr>
            <p:spPr bwMode="auto">
              <a:xfrm flipV="1">
                <a:off x="1719" y="2017"/>
                <a:ext cx="0" cy="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3" name="Freeform 1014"/>
              <p:cNvSpPr>
                <a:spLocks/>
              </p:cNvSpPr>
              <p:nvPr/>
            </p:nvSpPr>
            <p:spPr bwMode="auto">
              <a:xfrm>
                <a:off x="1728" y="2042"/>
                <a:ext cx="3" cy="8"/>
              </a:xfrm>
              <a:custGeom>
                <a:avLst/>
                <a:gdLst>
                  <a:gd name="T0" fmla="*/ 0 w 11"/>
                  <a:gd name="T1" fmla="*/ 0 h 25"/>
                  <a:gd name="T2" fmla="*/ 0 w 11"/>
                  <a:gd name="T3" fmla="*/ 0 h 25"/>
                  <a:gd name="T4" fmla="*/ 0 w 11"/>
                  <a:gd name="T5" fmla="*/ 0 h 25"/>
                  <a:gd name="T6" fmla="*/ 0 w 11"/>
                  <a:gd name="T7" fmla="*/ 0 h 25"/>
                  <a:gd name="T8" fmla="*/ 0 w 11"/>
                  <a:gd name="T9" fmla="*/ 0 h 25"/>
                  <a:gd name="T10" fmla="*/ 0 w 11"/>
                  <a:gd name="T11" fmla="*/ 0 h 25"/>
                  <a:gd name="T12" fmla="*/ 0 w 11"/>
                  <a:gd name="T13" fmla="*/ 0 h 25"/>
                  <a:gd name="T14" fmla="*/ 0 w 11"/>
                  <a:gd name="T15" fmla="*/ 0 h 25"/>
                  <a:gd name="T16" fmla="*/ 0 w 11"/>
                  <a:gd name="T17" fmla="*/ 0 h 25"/>
                  <a:gd name="T18" fmla="*/ 0 w 11"/>
                  <a:gd name="T19" fmla="*/ 0 h 25"/>
                  <a:gd name="T20" fmla="*/ 0 w 11"/>
                  <a:gd name="T21" fmla="*/ 0 h 25"/>
                  <a:gd name="T22" fmla="*/ 0 w 11"/>
                  <a:gd name="T23" fmla="*/ 0 h 25"/>
                  <a:gd name="T24" fmla="*/ 0 w 11"/>
                  <a:gd name="T25" fmla="*/ 0 h 25"/>
                  <a:gd name="T26" fmla="*/ 0 w 11"/>
                  <a:gd name="T27" fmla="*/ 0 h 25"/>
                  <a:gd name="T28" fmla="*/ 0 w 11"/>
                  <a:gd name="T29" fmla="*/ 0 h 25"/>
                  <a:gd name="T30" fmla="*/ 0 w 11"/>
                  <a:gd name="T31" fmla="*/ 0 h 25"/>
                  <a:gd name="T32" fmla="*/ 0 w 11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" h="25">
                    <a:moveTo>
                      <a:pt x="11" y="25"/>
                    </a:moveTo>
                    <a:lnTo>
                      <a:pt x="9" y="24"/>
                    </a:lnTo>
                    <a:lnTo>
                      <a:pt x="7" y="24"/>
                    </a:lnTo>
                    <a:lnTo>
                      <a:pt x="5" y="21"/>
                    </a:lnTo>
                    <a:lnTo>
                      <a:pt x="4" y="20"/>
                    </a:lnTo>
                    <a:lnTo>
                      <a:pt x="3" y="18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4" name="Line 1015"/>
              <p:cNvSpPr>
                <a:spLocks noChangeShapeType="1"/>
              </p:cNvSpPr>
              <p:nvPr/>
            </p:nvSpPr>
            <p:spPr bwMode="auto">
              <a:xfrm>
                <a:off x="1701" y="2045"/>
                <a:ext cx="39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5" name="Line 1016"/>
              <p:cNvSpPr>
                <a:spLocks noChangeShapeType="1"/>
              </p:cNvSpPr>
              <p:nvPr/>
            </p:nvSpPr>
            <p:spPr bwMode="auto">
              <a:xfrm>
                <a:off x="1523" y="1965"/>
                <a:ext cx="188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6" name="Line 1017"/>
              <p:cNvSpPr>
                <a:spLocks noChangeShapeType="1"/>
              </p:cNvSpPr>
              <p:nvPr/>
            </p:nvSpPr>
            <p:spPr bwMode="auto">
              <a:xfrm>
                <a:off x="1524" y="1779"/>
                <a:ext cx="18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7" name="Line 1018"/>
              <p:cNvSpPr>
                <a:spLocks noChangeShapeType="1"/>
              </p:cNvSpPr>
              <p:nvPr/>
            </p:nvSpPr>
            <p:spPr bwMode="auto">
              <a:xfrm>
                <a:off x="1523" y="1946"/>
                <a:ext cx="188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8" name="Line 1019"/>
              <p:cNvSpPr>
                <a:spLocks noChangeShapeType="1"/>
              </p:cNvSpPr>
              <p:nvPr/>
            </p:nvSpPr>
            <p:spPr bwMode="auto">
              <a:xfrm>
                <a:off x="1524" y="1797"/>
                <a:ext cx="18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9" name="Freeform 1020"/>
              <p:cNvSpPr>
                <a:spLocks/>
              </p:cNvSpPr>
              <p:nvPr/>
            </p:nvSpPr>
            <p:spPr bwMode="auto">
              <a:xfrm>
                <a:off x="1540" y="1807"/>
                <a:ext cx="11" cy="130"/>
              </a:xfrm>
              <a:custGeom>
                <a:avLst/>
                <a:gdLst>
                  <a:gd name="T0" fmla="*/ 0 w 47"/>
                  <a:gd name="T1" fmla="*/ 0 h 389"/>
                  <a:gd name="T2" fmla="*/ 0 w 47"/>
                  <a:gd name="T3" fmla="*/ 0 h 389"/>
                  <a:gd name="T4" fmla="*/ 0 w 47"/>
                  <a:gd name="T5" fmla="*/ 0 h 389"/>
                  <a:gd name="T6" fmla="*/ 0 w 47"/>
                  <a:gd name="T7" fmla="*/ 0 h 389"/>
                  <a:gd name="T8" fmla="*/ 0 w 47"/>
                  <a:gd name="T9" fmla="*/ 0 h 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89">
                    <a:moveTo>
                      <a:pt x="0" y="389"/>
                    </a:moveTo>
                    <a:lnTo>
                      <a:pt x="0" y="3"/>
                    </a:lnTo>
                    <a:lnTo>
                      <a:pt x="47" y="0"/>
                    </a:lnTo>
                    <a:lnTo>
                      <a:pt x="47" y="389"/>
                    </a:lnTo>
                    <a:lnTo>
                      <a:pt x="0" y="3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00" name="Freeform 1021"/>
              <p:cNvSpPr>
                <a:spLocks/>
              </p:cNvSpPr>
              <p:nvPr/>
            </p:nvSpPr>
            <p:spPr bwMode="auto">
              <a:xfrm>
                <a:off x="1540" y="1807"/>
                <a:ext cx="11" cy="130"/>
              </a:xfrm>
              <a:custGeom>
                <a:avLst/>
                <a:gdLst>
                  <a:gd name="T0" fmla="*/ 0 w 47"/>
                  <a:gd name="T1" fmla="*/ 0 h 389"/>
                  <a:gd name="T2" fmla="*/ 0 w 47"/>
                  <a:gd name="T3" fmla="*/ 0 h 389"/>
                  <a:gd name="T4" fmla="*/ 0 w 47"/>
                  <a:gd name="T5" fmla="*/ 0 h 389"/>
                  <a:gd name="T6" fmla="*/ 0 w 47"/>
                  <a:gd name="T7" fmla="*/ 0 h 389"/>
                  <a:gd name="T8" fmla="*/ 0 w 47"/>
                  <a:gd name="T9" fmla="*/ 0 h 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89">
                    <a:moveTo>
                      <a:pt x="0" y="389"/>
                    </a:moveTo>
                    <a:lnTo>
                      <a:pt x="0" y="3"/>
                    </a:lnTo>
                    <a:lnTo>
                      <a:pt x="47" y="0"/>
                    </a:lnTo>
                    <a:lnTo>
                      <a:pt x="47" y="389"/>
                    </a:lnTo>
                    <a:lnTo>
                      <a:pt x="0" y="389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01" name="Freeform 1022"/>
              <p:cNvSpPr>
                <a:spLocks/>
              </p:cNvSpPr>
              <p:nvPr/>
            </p:nvSpPr>
            <p:spPr bwMode="auto">
              <a:xfrm>
                <a:off x="1683" y="1805"/>
                <a:ext cx="12" cy="129"/>
              </a:xfrm>
              <a:custGeom>
                <a:avLst/>
                <a:gdLst>
                  <a:gd name="T0" fmla="*/ 0 w 47"/>
                  <a:gd name="T1" fmla="*/ 0 h 388"/>
                  <a:gd name="T2" fmla="*/ 0 w 47"/>
                  <a:gd name="T3" fmla="*/ 0 h 388"/>
                  <a:gd name="T4" fmla="*/ 0 w 47"/>
                  <a:gd name="T5" fmla="*/ 0 h 388"/>
                  <a:gd name="T6" fmla="*/ 0 w 47"/>
                  <a:gd name="T7" fmla="*/ 0 h 388"/>
                  <a:gd name="T8" fmla="*/ 0 w 47"/>
                  <a:gd name="T9" fmla="*/ 0 h 3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88">
                    <a:moveTo>
                      <a:pt x="0" y="388"/>
                    </a:moveTo>
                    <a:lnTo>
                      <a:pt x="0" y="2"/>
                    </a:lnTo>
                    <a:lnTo>
                      <a:pt x="47" y="0"/>
                    </a:lnTo>
                    <a:lnTo>
                      <a:pt x="47" y="388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02" name="Freeform 1023"/>
              <p:cNvSpPr>
                <a:spLocks/>
              </p:cNvSpPr>
              <p:nvPr/>
            </p:nvSpPr>
            <p:spPr bwMode="auto">
              <a:xfrm>
                <a:off x="1683" y="1805"/>
                <a:ext cx="12" cy="129"/>
              </a:xfrm>
              <a:custGeom>
                <a:avLst/>
                <a:gdLst>
                  <a:gd name="T0" fmla="*/ 0 w 47"/>
                  <a:gd name="T1" fmla="*/ 0 h 388"/>
                  <a:gd name="T2" fmla="*/ 0 w 47"/>
                  <a:gd name="T3" fmla="*/ 0 h 388"/>
                  <a:gd name="T4" fmla="*/ 0 w 47"/>
                  <a:gd name="T5" fmla="*/ 0 h 388"/>
                  <a:gd name="T6" fmla="*/ 0 w 47"/>
                  <a:gd name="T7" fmla="*/ 0 h 388"/>
                  <a:gd name="T8" fmla="*/ 0 w 47"/>
                  <a:gd name="T9" fmla="*/ 0 h 3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88">
                    <a:moveTo>
                      <a:pt x="0" y="388"/>
                    </a:moveTo>
                    <a:lnTo>
                      <a:pt x="0" y="2"/>
                    </a:lnTo>
                    <a:lnTo>
                      <a:pt x="47" y="0"/>
                    </a:lnTo>
                    <a:lnTo>
                      <a:pt x="47" y="388"/>
                    </a:lnTo>
                    <a:lnTo>
                      <a:pt x="0" y="388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03" name="Line 1024"/>
              <p:cNvSpPr>
                <a:spLocks noChangeShapeType="1"/>
              </p:cNvSpPr>
              <p:nvPr/>
            </p:nvSpPr>
            <p:spPr bwMode="auto">
              <a:xfrm flipV="1">
                <a:off x="1522" y="1946"/>
                <a:ext cx="0" cy="19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04" name="Line 1025"/>
              <p:cNvSpPr>
                <a:spLocks noChangeShapeType="1"/>
              </p:cNvSpPr>
              <p:nvPr/>
            </p:nvSpPr>
            <p:spPr bwMode="auto">
              <a:xfrm flipV="1">
                <a:off x="1711" y="1946"/>
                <a:ext cx="0" cy="19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05" name="Line 1026"/>
              <p:cNvSpPr>
                <a:spLocks noChangeShapeType="1"/>
              </p:cNvSpPr>
              <p:nvPr/>
            </p:nvSpPr>
            <p:spPr bwMode="auto">
              <a:xfrm flipV="1">
                <a:off x="1524" y="1779"/>
                <a:ext cx="0" cy="18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06" name="Line 1027"/>
              <p:cNvSpPr>
                <a:spLocks noChangeShapeType="1"/>
              </p:cNvSpPr>
              <p:nvPr/>
            </p:nvSpPr>
            <p:spPr bwMode="auto">
              <a:xfrm flipV="1">
                <a:off x="1712" y="1779"/>
                <a:ext cx="0" cy="18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07" name="Line 1028"/>
              <p:cNvSpPr>
                <a:spLocks noChangeShapeType="1"/>
              </p:cNvSpPr>
              <p:nvPr/>
            </p:nvSpPr>
            <p:spPr bwMode="auto">
              <a:xfrm flipH="1">
                <a:off x="1537" y="1937"/>
                <a:ext cx="3" cy="1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08" name="Freeform 1029"/>
              <p:cNvSpPr>
                <a:spLocks/>
              </p:cNvSpPr>
              <p:nvPr/>
            </p:nvSpPr>
            <p:spPr bwMode="auto">
              <a:xfrm>
                <a:off x="1551" y="1937"/>
                <a:ext cx="4" cy="28"/>
              </a:xfrm>
              <a:custGeom>
                <a:avLst/>
                <a:gdLst>
                  <a:gd name="T0" fmla="*/ 0 w 14"/>
                  <a:gd name="T1" fmla="*/ 0 h 83"/>
                  <a:gd name="T2" fmla="*/ 0 w 14"/>
                  <a:gd name="T3" fmla="*/ 0 h 83"/>
                  <a:gd name="T4" fmla="*/ 0 w 14"/>
                  <a:gd name="T5" fmla="*/ 0 h 83"/>
                  <a:gd name="T6" fmla="*/ 0 w 14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83">
                    <a:moveTo>
                      <a:pt x="0" y="0"/>
                    </a:moveTo>
                    <a:lnTo>
                      <a:pt x="14" y="30"/>
                    </a:lnTo>
                    <a:lnTo>
                      <a:pt x="12" y="83"/>
                    </a:lnTo>
                    <a:lnTo>
                      <a:pt x="12" y="8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09" name="Line 1030"/>
              <p:cNvSpPr>
                <a:spLocks noChangeShapeType="1"/>
              </p:cNvSpPr>
              <p:nvPr/>
            </p:nvSpPr>
            <p:spPr bwMode="auto">
              <a:xfrm>
                <a:off x="1537" y="1948"/>
                <a:ext cx="0" cy="1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10" name="Line 1031"/>
              <p:cNvSpPr>
                <a:spLocks noChangeShapeType="1"/>
              </p:cNvSpPr>
              <p:nvPr/>
            </p:nvSpPr>
            <p:spPr bwMode="auto">
              <a:xfrm flipH="1">
                <a:off x="1681" y="1936"/>
                <a:ext cx="2" cy="1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11" name="Freeform 1032"/>
              <p:cNvSpPr>
                <a:spLocks/>
              </p:cNvSpPr>
              <p:nvPr/>
            </p:nvSpPr>
            <p:spPr bwMode="auto">
              <a:xfrm>
                <a:off x="1695" y="1936"/>
                <a:ext cx="4" cy="28"/>
              </a:xfrm>
              <a:custGeom>
                <a:avLst/>
                <a:gdLst>
                  <a:gd name="T0" fmla="*/ 0 w 14"/>
                  <a:gd name="T1" fmla="*/ 0 h 84"/>
                  <a:gd name="T2" fmla="*/ 0 w 14"/>
                  <a:gd name="T3" fmla="*/ 0 h 84"/>
                  <a:gd name="T4" fmla="*/ 0 w 14"/>
                  <a:gd name="T5" fmla="*/ 0 h 84"/>
                  <a:gd name="T6" fmla="*/ 0 w 14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84">
                    <a:moveTo>
                      <a:pt x="0" y="0"/>
                    </a:moveTo>
                    <a:lnTo>
                      <a:pt x="14" y="31"/>
                    </a:lnTo>
                    <a:lnTo>
                      <a:pt x="12" y="84"/>
                    </a:lnTo>
                    <a:lnTo>
                      <a:pt x="12" y="8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12" name="Line 1033"/>
              <p:cNvSpPr>
                <a:spLocks noChangeShapeType="1"/>
              </p:cNvSpPr>
              <p:nvPr/>
            </p:nvSpPr>
            <p:spPr bwMode="auto">
              <a:xfrm>
                <a:off x="1680" y="1947"/>
                <a:ext cx="0" cy="1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13" name="Line 1034"/>
              <p:cNvSpPr>
                <a:spLocks noChangeShapeType="1"/>
              </p:cNvSpPr>
              <p:nvPr/>
            </p:nvSpPr>
            <p:spPr bwMode="auto">
              <a:xfrm flipV="1">
                <a:off x="1695" y="1796"/>
                <a:ext cx="2" cy="1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14" name="Freeform 1035"/>
              <p:cNvSpPr>
                <a:spLocks/>
              </p:cNvSpPr>
              <p:nvPr/>
            </p:nvSpPr>
            <p:spPr bwMode="auto">
              <a:xfrm>
                <a:off x="1680" y="1778"/>
                <a:ext cx="3" cy="28"/>
              </a:xfrm>
              <a:custGeom>
                <a:avLst/>
                <a:gdLst>
                  <a:gd name="T0" fmla="*/ 0 w 15"/>
                  <a:gd name="T1" fmla="*/ 0 h 83"/>
                  <a:gd name="T2" fmla="*/ 0 w 15"/>
                  <a:gd name="T3" fmla="*/ 0 h 83"/>
                  <a:gd name="T4" fmla="*/ 0 w 15"/>
                  <a:gd name="T5" fmla="*/ 0 h 83"/>
                  <a:gd name="T6" fmla="*/ 0 w 15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83">
                    <a:moveTo>
                      <a:pt x="15" y="83"/>
                    </a:moveTo>
                    <a:lnTo>
                      <a:pt x="0" y="52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15" name="Line 1036"/>
              <p:cNvSpPr>
                <a:spLocks noChangeShapeType="1"/>
              </p:cNvSpPr>
              <p:nvPr/>
            </p:nvSpPr>
            <p:spPr bwMode="auto">
              <a:xfrm flipV="1">
                <a:off x="1698" y="1778"/>
                <a:ext cx="0" cy="1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16" name="Line 1037"/>
              <p:cNvSpPr>
                <a:spLocks noChangeShapeType="1"/>
              </p:cNvSpPr>
              <p:nvPr/>
            </p:nvSpPr>
            <p:spPr bwMode="auto">
              <a:xfrm flipV="1">
                <a:off x="1551" y="1797"/>
                <a:ext cx="2" cy="1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17" name="Freeform 1038"/>
              <p:cNvSpPr>
                <a:spLocks/>
              </p:cNvSpPr>
              <p:nvPr/>
            </p:nvSpPr>
            <p:spPr bwMode="auto">
              <a:xfrm>
                <a:off x="1536" y="1780"/>
                <a:ext cx="3" cy="28"/>
              </a:xfrm>
              <a:custGeom>
                <a:avLst/>
                <a:gdLst>
                  <a:gd name="T0" fmla="*/ 0 w 14"/>
                  <a:gd name="T1" fmla="*/ 0 h 84"/>
                  <a:gd name="T2" fmla="*/ 0 w 14"/>
                  <a:gd name="T3" fmla="*/ 0 h 84"/>
                  <a:gd name="T4" fmla="*/ 0 w 14"/>
                  <a:gd name="T5" fmla="*/ 0 h 84"/>
                  <a:gd name="T6" fmla="*/ 0 w 14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84">
                    <a:moveTo>
                      <a:pt x="14" y="84"/>
                    </a:moveTo>
                    <a:lnTo>
                      <a:pt x="0" y="53"/>
                    </a:lnTo>
                    <a:lnTo>
                      <a:pt x="2" y="0"/>
                    </a:lnTo>
                    <a:lnTo>
                      <a:pt x="2" y="4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18" name="Line 1039"/>
              <p:cNvSpPr>
                <a:spLocks noChangeShapeType="1"/>
              </p:cNvSpPr>
              <p:nvPr/>
            </p:nvSpPr>
            <p:spPr bwMode="auto">
              <a:xfrm flipV="1">
                <a:off x="1554" y="1780"/>
                <a:ext cx="0" cy="1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19" name="Line 1040"/>
              <p:cNvSpPr>
                <a:spLocks noChangeShapeType="1"/>
              </p:cNvSpPr>
              <p:nvPr/>
            </p:nvSpPr>
            <p:spPr bwMode="auto">
              <a:xfrm flipV="1">
                <a:off x="1673" y="1951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20" name="Line 1041"/>
              <p:cNvSpPr>
                <a:spLocks noChangeShapeType="1"/>
              </p:cNvSpPr>
              <p:nvPr/>
            </p:nvSpPr>
            <p:spPr bwMode="auto">
              <a:xfrm flipV="1">
                <a:off x="1676" y="1951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21" name="Freeform 1042"/>
              <p:cNvSpPr>
                <a:spLocks/>
              </p:cNvSpPr>
              <p:nvPr/>
            </p:nvSpPr>
            <p:spPr bwMode="auto">
              <a:xfrm>
                <a:off x="1673" y="1949"/>
                <a:ext cx="3" cy="1"/>
              </a:xfrm>
              <a:custGeom>
                <a:avLst/>
                <a:gdLst>
                  <a:gd name="T0" fmla="*/ 0 w 11"/>
                  <a:gd name="T1" fmla="*/ 0 h 5"/>
                  <a:gd name="T2" fmla="*/ 0 w 11"/>
                  <a:gd name="T3" fmla="*/ 0 h 5"/>
                  <a:gd name="T4" fmla="*/ 0 w 11"/>
                  <a:gd name="T5" fmla="*/ 0 h 5"/>
                  <a:gd name="T6" fmla="*/ 0 w 11"/>
                  <a:gd name="T7" fmla="*/ 0 h 5"/>
                  <a:gd name="T8" fmla="*/ 0 w 11"/>
                  <a:gd name="T9" fmla="*/ 0 h 5"/>
                  <a:gd name="T10" fmla="*/ 0 w 11"/>
                  <a:gd name="T11" fmla="*/ 0 h 5"/>
                  <a:gd name="T12" fmla="*/ 0 w 11"/>
                  <a:gd name="T13" fmla="*/ 0 h 5"/>
                  <a:gd name="T14" fmla="*/ 0 w 11"/>
                  <a:gd name="T15" fmla="*/ 0 h 5"/>
                  <a:gd name="T16" fmla="*/ 0 w 11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1" y="5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22" name="Freeform 1043"/>
              <p:cNvSpPr>
                <a:spLocks/>
              </p:cNvSpPr>
              <p:nvPr/>
            </p:nvSpPr>
            <p:spPr bwMode="auto">
              <a:xfrm>
                <a:off x="1673" y="1960"/>
                <a:ext cx="3" cy="3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0 w 10"/>
                  <a:gd name="T5" fmla="*/ 0 h 7"/>
                  <a:gd name="T6" fmla="*/ 0 w 10"/>
                  <a:gd name="T7" fmla="*/ 0 h 7"/>
                  <a:gd name="T8" fmla="*/ 0 w 10"/>
                  <a:gd name="T9" fmla="*/ 0 h 7"/>
                  <a:gd name="T10" fmla="*/ 0 w 10"/>
                  <a:gd name="T11" fmla="*/ 0 h 7"/>
                  <a:gd name="T12" fmla="*/ 0 w 10"/>
                  <a:gd name="T13" fmla="*/ 0 h 7"/>
                  <a:gd name="T14" fmla="*/ 0 w 10"/>
                  <a:gd name="T15" fmla="*/ 0 h 7"/>
                  <a:gd name="T16" fmla="*/ 0 w 10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2"/>
                    </a:lnTo>
                    <a:lnTo>
                      <a:pt x="1" y="5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23" name="Line 1044"/>
              <p:cNvSpPr>
                <a:spLocks noChangeShapeType="1"/>
              </p:cNvSpPr>
              <p:nvPr/>
            </p:nvSpPr>
            <p:spPr bwMode="auto">
              <a:xfrm flipV="1">
                <a:off x="1662" y="1950"/>
                <a:ext cx="0" cy="1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24" name="Line 1045"/>
              <p:cNvSpPr>
                <a:spLocks noChangeShapeType="1"/>
              </p:cNvSpPr>
              <p:nvPr/>
            </p:nvSpPr>
            <p:spPr bwMode="auto">
              <a:xfrm flipV="1">
                <a:off x="1664" y="1950"/>
                <a:ext cx="0" cy="1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25" name="Freeform 1046"/>
              <p:cNvSpPr>
                <a:spLocks/>
              </p:cNvSpPr>
              <p:nvPr/>
            </p:nvSpPr>
            <p:spPr bwMode="auto">
              <a:xfrm>
                <a:off x="1662" y="1948"/>
                <a:ext cx="2" cy="2"/>
              </a:xfrm>
              <a:custGeom>
                <a:avLst/>
                <a:gdLst>
                  <a:gd name="T0" fmla="*/ 0 w 11"/>
                  <a:gd name="T1" fmla="*/ 0 h 5"/>
                  <a:gd name="T2" fmla="*/ 0 w 11"/>
                  <a:gd name="T3" fmla="*/ 0 h 5"/>
                  <a:gd name="T4" fmla="*/ 0 w 11"/>
                  <a:gd name="T5" fmla="*/ 0 h 5"/>
                  <a:gd name="T6" fmla="*/ 0 w 11"/>
                  <a:gd name="T7" fmla="*/ 0 h 5"/>
                  <a:gd name="T8" fmla="*/ 0 w 11"/>
                  <a:gd name="T9" fmla="*/ 0 h 5"/>
                  <a:gd name="T10" fmla="*/ 0 w 11"/>
                  <a:gd name="T11" fmla="*/ 0 h 5"/>
                  <a:gd name="T12" fmla="*/ 0 w 11"/>
                  <a:gd name="T13" fmla="*/ 0 h 5"/>
                  <a:gd name="T14" fmla="*/ 0 w 11"/>
                  <a:gd name="T15" fmla="*/ 0 h 5"/>
                  <a:gd name="T16" fmla="*/ 0 w 11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1" y="5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26" name="Freeform 1047"/>
              <p:cNvSpPr>
                <a:spLocks/>
              </p:cNvSpPr>
              <p:nvPr/>
            </p:nvSpPr>
            <p:spPr bwMode="auto">
              <a:xfrm>
                <a:off x="1662" y="1960"/>
                <a:ext cx="2" cy="2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0 w 10"/>
                  <a:gd name="T5" fmla="*/ 0 h 7"/>
                  <a:gd name="T6" fmla="*/ 0 w 10"/>
                  <a:gd name="T7" fmla="*/ 0 h 7"/>
                  <a:gd name="T8" fmla="*/ 0 w 10"/>
                  <a:gd name="T9" fmla="*/ 0 h 7"/>
                  <a:gd name="T10" fmla="*/ 0 w 10"/>
                  <a:gd name="T11" fmla="*/ 0 h 7"/>
                  <a:gd name="T12" fmla="*/ 0 w 10"/>
                  <a:gd name="T13" fmla="*/ 0 h 7"/>
                  <a:gd name="T14" fmla="*/ 0 w 10"/>
                  <a:gd name="T15" fmla="*/ 0 h 7"/>
                  <a:gd name="T16" fmla="*/ 0 w 10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2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27" name="Line 1048"/>
              <p:cNvSpPr>
                <a:spLocks noChangeShapeType="1"/>
              </p:cNvSpPr>
              <p:nvPr/>
            </p:nvSpPr>
            <p:spPr bwMode="auto">
              <a:xfrm flipV="1">
                <a:off x="1650" y="1950"/>
                <a:ext cx="0" cy="1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28" name="Line 1049"/>
              <p:cNvSpPr>
                <a:spLocks noChangeShapeType="1"/>
              </p:cNvSpPr>
              <p:nvPr/>
            </p:nvSpPr>
            <p:spPr bwMode="auto">
              <a:xfrm flipV="1">
                <a:off x="1652" y="1950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29" name="Freeform 1050"/>
              <p:cNvSpPr>
                <a:spLocks/>
              </p:cNvSpPr>
              <p:nvPr/>
            </p:nvSpPr>
            <p:spPr bwMode="auto">
              <a:xfrm>
                <a:off x="1650" y="1948"/>
                <a:ext cx="3" cy="2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0 h 6"/>
                  <a:gd name="T4" fmla="*/ 0 w 11"/>
                  <a:gd name="T5" fmla="*/ 0 h 6"/>
                  <a:gd name="T6" fmla="*/ 0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  <a:gd name="T12" fmla="*/ 0 w 11"/>
                  <a:gd name="T13" fmla="*/ 0 h 6"/>
                  <a:gd name="T14" fmla="*/ 0 w 11"/>
                  <a:gd name="T15" fmla="*/ 0 h 6"/>
                  <a:gd name="T16" fmla="*/ 0 w 11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11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30" name="Freeform 1051"/>
              <p:cNvSpPr>
                <a:spLocks/>
              </p:cNvSpPr>
              <p:nvPr/>
            </p:nvSpPr>
            <p:spPr bwMode="auto">
              <a:xfrm>
                <a:off x="1650" y="1960"/>
                <a:ext cx="2" cy="2"/>
              </a:xfrm>
              <a:custGeom>
                <a:avLst/>
                <a:gdLst>
                  <a:gd name="T0" fmla="*/ 0 w 9"/>
                  <a:gd name="T1" fmla="*/ 0 h 7"/>
                  <a:gd name="T2" fmla="*/ 0 w 9"/>
                  <a:gd name="T3" fmla="*/ 0 h 7"/>
                  <a:gd name="T4" fmla="*/ 0 w 9"/>
                  <a:gd name="T5" fmla="*/ 0 h 7"/>
                  <a:gd name="T6" fmla="*/ 0 w 9"/>
                  <a:gd name="T7" fmla="*/ 0 h 7"/>
                  <a:gd name="T8" fmla="*/ 0 w 9"/>
                  <a:gd name="T9" fmla="*/ 0 h 7"/>
                  <a:gd name="T10" fmla="*/ 0 w 9"/>
                  <a:gd name="T11" fmla="*/ 0 h 7"/>
                  <a:gd name="T12" fmla="*/ 0 w 9"/>
                  <a:gd name="T13" fmla="*/ 0 h 7"/>
                  <a:gd name="T14" fmla="*/ 0 w 9"/>
                  <a:gd name="T15" fmla="*/ 0 h 7"/>
                  <a:gd name="T16" fmla="*/ 0 w 9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9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31" name="Line 1052"/>
              <p:cNvSpPr>
                <a:spLocks noChangeShapeType="1"/>
              </p:cNvSpPr>
              <p:nvPr/>
            </p:nvSpPr>
            <p:spPr bwMode="auto">
              <a:xfrm flipV="1">
                <a:off x="1638" y="1950"/>
                <a:ext cx="0" cy="1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32" name="Line 1053"/>
              <p:cNvSpPr>
                <a:spLocks noChangeShapeType="1"/>
              </p:cNvSpPr>
              <p:nvPr/>
            </p:nvSpPr>
            <p:spPr bwMode="auto">
              <a:xfrm flipV="1">
                <a:off x="1641" y="1950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33" name="Freeform 1054"/>
              <p:cNvSpPr>
                <a:spLocks/>
              </p:cNvSpPr>
              <p:nvPr/>
            </p:nvSpPr>
            <p:spPr bwMode="auto">
              <a:xfrm>
                <a:off x="1638" y="1948"/>
                <a:ext cx="3" cy="2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0 h 6"/>
                  <a:gd name="T4" fmla="*/ 0 w 11"/>
                  <a:gd name="T5" fmla="*/ 0 h 6"/>
                  <a:gd name="T6" fmla="*/ 0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  <a:gd name="T12" fmla="*/ 0 w 11"/>
                  <a:gd name="T13" fmla="*/ 0 h 6"/>
                  <a:gd name="T14" fmla="*/ 0 w 11"/>
                  <a:gd name="T15" fmla="*/ 0 h 6"/>
                  <a:gd name="T16" fmla="*/ 0 w 11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2"/>
                    </a:lnTo>
                    <a:lnTo>
                      <a:pt x="10" y="4"/>
                    </a:lnTo>
                    <a:lnTo>
                      <a:pt x="11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34" name="Freeform 1055"/>
              <p:cNvSpPr>
                <a:spLocks/>
              </p:cNvSpPr>
              <p:nvPr/>
            </p:nvSpPr>
            <p:spPr bwMode="auto">
              <a:xfrm>
                <a:off x="1638" y="1960"/>
                <a:ext cx="3" cy="2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0 w 10"/>
                  <a:gd name="T5" fmla="*/ 0 h 7"/>
                  <a:gd name="T6" fmla="*/ 0 w 10"/>
                  <a:gd name="T7" fmla="*/ 0 h 7"/>
                  <a:gd name="T8" fmla="*/ 0 w 10"/>
                  <a:gd name="T9" fmla="*/ 0 h 7"/>
                  <a:gd name="T10" fmla="*/ 0 w 10"/>
                  <a:gd name="T11" fmla="*/ 0 h 7"/>
                  <a:gd name="T12" fmla="*/ 0 w 10"/>
                  <a:gd name="T13" fmla="*/ 0 h 7"/>
                  <a:gd name="T14" fmla="*/ 0 w 10"/>
                  <a:gd name="T15" fmla="*/ 0 h 7"/>
                  <a:gd name="T16" fmla="*/ 0 w 10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35" name="Line 1056"/>
              <p:cNvSpPr>
                <a:spLocks noChangeShapeType="1"/>
              </p:cNvSpPr>
              <p:nvPr/>
            </p:nvSpPr>
            <p:spPr bwMode="auto">
              <a:xfrm flipV="1">
                <a:off x="1626" y="1951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36" name="Line 1057"/>
              <p:cNvSpPr>
                <a:spLocks noChangeShapeType="1"/>
              </p:cNvSpPr>
              <p:nvPr/>
            </p:nvSpPr>
            <p:spPr bwMode="auto">
              <a:xfrm flipV="1">
                <a:off x="1629" y="1951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37" name="Freeform 1058"/>
              <p:cNvSpPr>
                <a:spLocks/>
              </p:cNvSpPr>
              <p:nvPr/>
            </p:nvSpPr>
            <p:spPr bwMode="auto">
              <a:xfrm>
                <a:off x="1626" y="1949"/>
                <a:ext cx="3" cy="1"/>
              </a:xfrm>
              <a:custGeom>
                <a:avLst/>
                <a:gdLst>
                  <a:gd name="T0" fmla="*/ 0 w 11"/>
                  <a:gd name="T1" fmla="*/ 0 h 5"/>
                  <a:gd name="T2" fmla="*/ 0 w 11"/>
                  <a:gd name="T3" fmla="*/ 0 h 5"/>
                  <a:gd name="T4" fmla="*/ 0 w 11"/>
                  <a:gd name="T5" fmla="*/ 0 h 5"/>
                  <a:gd name="T6" fmla="*/ 0 w 11"/>
                  <a:gd name="T7" fmla="*/ 0 h 5"/>
                  <a:gd name="T8" fmla="*/ 0 w 11"/>
                  <a:gd name="T9" fmla="*/ 0 h 5"/>
                  <a:gd name="T10" fmla="*/ 0 w 11"/>
                  <a:gd name="T11" fmla="*/ 0 h 5"/>
                  <a:gd name="T12" fmla="*/ 0 w 11"/>
                  <a:gd name="T13" fmla="*/ 0 h 5"/>
                  <a:gd name="T14" fmla="*/ 0 w 11"/>
                  <a:gd name="T15" fmla="*/ 0 h 5"/>
                  <a:gd name="T16" fmla="*/ 0 w 11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1" y="5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38" name="Freeform 1059"/>
              <p:cNvSpPr>
                <a:spLocks/>
              </p:cNvSpPr>
              <p:nvPr/>
            </p:nvSpPr>
            <p:spPr bwMode="auto">
              <a:xfrm>
                <a:off x="1626" y="1960"/>
                <a:ext cx="3" cy="3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0 w 10"/>
                  <a:gd name="T5" fmla="*/ 0 h 7"/>
                  <a:gd name="T6" fmla="*/ 0 w 10"/>
                  <a:gd name="T7" fmla="*/ 0 h 7"/>
                  <a:gd name="T8" fmla="*/ 0 w 10"/>
                  <a:gd name="T9" fmla="*/ 0 h 7"/>
                  <a:gd name="T10" fmla="*/ 0 w 10"/>
                  <a:gd name="T11" fmla="*/ 0 h 7"/>
                  <a:gd name="T12" fmla="*/ 0 w 10"/>
                  <a:gd name="T13" fmla="*/ 0 h 7"/>
                  <a:gd name="T14" fmla="*/ 0 w 10"/>
                  <a:gd name="T15" fmla="*/ 0 h 7"/>
                  <a:gd name="T16" fmla="*/ 0 w 10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2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9" y="2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39" name="Line 1060"/>
              <p:cNvSpPr>
                <a:spLocks noChangeShapeType="1"/>
              </p:cNvSpPr>
              <p:nvPr/>
            </p:nvSpPr>
            <p:spPr bwMode="auto">
              <a:xfrm flipV="1">
                <a:off x="1614" y="1951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40" name="Line 1061"/>
              <p:cNvSpPr>
                <a:spLocks noChangeShapeType="1"/>
              </p:cNvSpPr>
              <p:nvPr/>
            </p:nvSpPr>
            <p:spPr bwMode="auto">
              <a:xfrm flipV="1">
                <a:off x="1617" y="1951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41" name="Freeform 1062"/>
              <p:cNvSpPr>
                <a:spLocks/>
              </p:cNvSpPr>
              <p:nvPr/>
            </p:nvSpPr>
            <p:spPr bwMode="auto">
              <a:xfrm>
                <a:off x="1614" y="1949"/>
                <a:ext cx="3" cy="1"/>
              </a:xfrm>
              <a:custGeom>
                <a:avLst/>
                <a:gdLst>
                  <a:gd name="T0" fmla="*/ 0 w 10"/>
                  <a:gd name="T1" fmla="*/ 0 h 5"/>
                  <a:gd name="T2" fmla="*/ 0 w 10"/>
                  <a:gd name="T3" fmla="*/ 0 h 5"/>
                  <a:gd name="T4" fmla="*/ 0 w 10"/>
                  <a:gd name="T5" fmla="*/ 0 h 5"/>
                  <a:gd name="T6" fmla="*/ 0 w 10"/>
                  <a:gd name="T7" fmla="*/ 0 h 5"/>
                  <a:gd name="T8" fmla="*/ 0 w 10"/>
                  <a:gd name="T9" fmla="*/ 0 h 5"/>
                  <a:gd name="T10" fmla="*/ 0 w 10"/>
                  <a:gd name="T11" fmla="*/ 0 h 5"/>
                  <a:gd name="T12" fmla="*/ 0 w 10"/>
                  <a:gd name="T13" fmla="*/ 0 h 5"/>
                  <a:gd name="T14" fmla="*/ 0 w 10"/>
                  <a:gd name="T15" fmla="*/ 0 h 5"/>
                  <a:gd name="T16" fmla="*/ 0 w 10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5">
                    <a:moveTo>
                      <a:pt x="0" y="5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0" y="3"/>
                    </a:lnTo>
                    <a:lnTo>
                      <a:pt x="10" y="5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42" name="Freeform 1063"/>
              <p:cNvSpPr>
                <a:spLocks/>
              </p:cNvSpPr>
              <p:nvPr/>
            </p:nvSpPr>
            <p:spPr bwMode="auto">
              <a:xfrm>
                <a:off x="1614" y="1960"/>
                <a:ext cx="3" cy="3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0 w 10"/>
                  <a:gd name="T5" fmla="*/ 0 h 7"/>
                  <a:gd name="T6" fmla="*/ 0 w 10"/>
                  <a:gd name="T7" fmla="*/ 0 h 7"/>
                  <a:gd name="T8" fmla="*/ 0 w 10"/>
                  <a:gd name="T9" fmla="*/ 0 h 7"/>
                  <a:gd name="T10" fmla="*/ 0 w 10"/>
                  <a:gd name="T11" fmla="*/ 0 h 7"/>
                  <a:gd name="T12" fmla="*/ 0 w 10"/>
                  <a:gd name="T13" fmla="*/ 0 h 7"/>
                  <a:gd name="T14" fmla="*/ 0 w 10"/>
                  <a:gd name="T15" fmla="*/ 0 h 7"/>
                  <a:gd name="T16" fmla="*/ 0 w 10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2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9" y="2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43" name="Line 1064"/>
              <p:cNvSpPr>
                <a:spLocks noChangeShapeType="1"/>
              </p:cNvSpPr>
              <p:nvPr/>
            </p:nvSpPr>
            <p:spPr bwMode="auto">
              <a:xfrm flipV="1">
                <a:off x="1603" y="1951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44" name="Line 1065"/>
              <p:cNvSpPr>
                <a:spLocks noChangeShapeType="1"/>
              </p:cNvSpPr>
              <p:nvPr/>
            </p:nvSpPr>
            <p:spPr bwMode="auto">
              <a:xfrm flipV="1">
                <a:off x="1606" y="1951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45" name="Freeform 1066"/>
              <p:cNvSpPr>
                <a:spLocks/>
              </p:cNvSpPr>
              <p:nvPr/>
            </p:nvSpPr>
            <p:spPr bwMode="auto">
              <a:xfrm>
                <a:off x="1603" y="1949"/>
                <a:ext cx="3" cy="1"/>
              </a:xfrm>
              <a:custGeom>
                <a:avLst/>
                <a:gdLst>
                  <a:gd name="T0" fmla="*/ 0 w 10"/>
                  <a:gd name="T1" fmla="*/ 0 h 5"/>
                  <a:gd name="T2" fmla="*/ 0 w 10"/>
                  <a:gd name="T3" fmla="*/ 0 h 5"/>
                  <a:gd name="T4" fmla="*/ 0 w 10"/>
                  <a:gd name="T5" fmla="*/ 0 h 5"/>
                  <a:gd name="T6" fmla="*/ 0 w 10"/>
                  <a:gd name="T7" fmla="*/ 0 h 5"/>
                  <a:gd name="T8" fmla="*/ 0 w 10"/>
                  <a:gd name="T9" fmla="*/ 0 h 5"/>
                  <a:gd name="T10" fmla="*/ 0 w 10"/>
                  <a:gd name="T11" fmla="*/ 0 h 5"/>
                  <a:gd name="T12" fmla="*/ 0 w 10"/>
                  <a:gd name="T13" fmla="*/ 0 h 5"/>
                  <a:gd name="T14" fmla="*/ 0 w 10"/>
                  <a:gd name="T15" fmla="*/ 0 h 5"/>
                  <a:gd name="T16" fmla="*/ 0 w 10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5">
                    <a:moveTo>
                      <a:pt x="0" y="5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10" y="3"/>
                    </a:lnTo>
                    <a:lnTo>
                      <a:pt x="10" y="5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46" name="Freeform 1067"/>
              <p:cNvSpPr>
                <a:spLocks/>
              </p:cNvSpPr>
              <p:nvPr/>
            </p:nvSpPr>
            <p:spPr bwMode="auto">
              <a:xfrm>
                <a:off x="1603" y="1960"/>
                <a:ext cx="3" cy="3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0 w 10"/>
                  <a:gd name="T5" fmla="*/ 0 h 7"/>
                  <a:gd name="T6" fmla="*/ 0 w 10"/>
                  <a:gd name="T7" fmla="*/ 0 h 7"/>
                  <a:gd name="T8" fmla="*/ 0 w 10"/>
                  <a:gd name="T9" fmla="*/ 0 h 7"/>
                  <a:gd name="T10" fmla="*/ 0 w 10"/>
                  <a:gd name="T11" fmla="*/ 0 h 7"/>
                  <a:gd name="T12" fmla="*/ 0 w 10"/>
                  <a:gd name="T13" fmla="*/ 0 h 7"/>
                  <a:gd name="T14" fmla="*/ 0 w 10"/>
                  <a:gd name="T15" fmla="*/ 0 h 7"/>
                  <a:gd name="T16" fmla="*/ 0 w 10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2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9" y="2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47" name="Line 1068"/>
              <p:cNvSpPr>
                <a:spLocks noChangeShapeType="1"/>
              </p:cNvSpPr>
              <p:nvPr/>
            </p:nvSpPr>
            <p:spPr bwMode="auto">
              <a:xfrm flipV="1">
                <a:off x="1591" y="1952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48" name="Line 1069"/>
              <p:cNvSpPr>
                <a:spLocks noChangeShapeType="1"/>
              </p:cNvSpPr>
              <p:nvPr/>
            </p:nvSpPr>
            <p:spPr bwMode="auto">
              <a:xfrm flipV="1">
                <a:off x="1594" y="1951"/>
                <a:ext cx="0" cy="1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49" name="Freeform 1070"/>
              <p:cNvSpPr>
                <a:spLocks/>
              </p:cNvSpPr>
              <p:nvPr/>
            </p:nvSpPr>
            <p:spPr bwMode="auto">
              <a:xfrm>
                <a:off x="1591" y="1949"/>
                <a:ext cx="3" cy="2"/>
              </a:xfrm>
              <a:custGeom>
                <a:avLst/>
                <a:gdLst>
                  <a:gd name="T0" fmla="*/ 0 w 11"/>
                  <a:gd name="T1" fmla="*/ 0 h 5"/>
                  <a:gd name="T2" fmla="*/ 0 w 11"/>
                  <a:gd name="T3" fmla="*/ 0 h 5"/>
                  <a:gd name="T4" fmla="*/ 0 w 11"/>
                  <a:gd name="T5" fmla="*/ 0 h 5"/>
                  <a:gd name="T6" fmla="*/ 0 w 11"/>
                  <a:gd name="T7" fmla="*/ 0 h 5"/>
                  <a:gd name="T8" fmla="*/ 0 w 11"/>
                  <a:gd name="T9" fmla="*/ 0 h 5"/>
                  <a:gd name="T10" fmla="*/ 0 w 11"/>
                  <a:gd name="T11" fmla="*/ 0 h 5"/>
                  <a:gd name="T12" fmla="*/ 0 w 11"/>
                  <a:gd name="T13" fmla="*/ 0 h 5"/>
                  <a:gd name="T14" fmla="*/ 0 w 11"/>
                  <a:gd name="T15" fmla="*/ 0 h 5"/>
                  <a:gd name="T16" fmla="*/ 0 w 11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5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50" name="Freeform 1071"/>
              <p:cNvSpPr>
                <a:spLocks/>
              </p:cNvSpPr>
              <p:nvPr/>
            </p:nvSpPr>
            <p:spPr bwMode="auto">
              <a:xfrm>
                <a:off x="1591" y="1961"/>
                <a:ext cx="3" cy="2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0 w 10"/>
                  <a:gd name="T5" fmla="*/ 0 h 7"/>
                  <a:gd name="T6" fmla="*/ 0 w 10"/>
                  <a:gd name="T7" fmla="*/ 0 h 7"/>
                  <a:gd name="T8" fmla="*/ 0 w 10"/>
                  <a:gd name="T9" fmla="*/ 0 h 7"/>
                  <a:gd name="T10" fmla="*/ 0 w 10"/>
                  <a:gd name="T11" fmla="*/ 0 h 7"/>
                  <a:gd name="T12" fmla="*/ 0 w 10"/>
                  <a:gd name="T13" fmla="*/ 0 h 7"/>
                  <a:gd name="T14" fmla="*/ 0 w 10"/>
                  <a:gd name="T15" fmla="*/ 0 h 7"/>
                  <a:gd name="T16" fmla="*/ 0 w 10"/>
                  <a:gd name="T17" fmla="*/ 0 h 7"/>
                  <a:gd name="T18" fmla="*/ 0 w 10"/>
                  <a:gd name="T19" fmla="*/ 0 h 7"/>
                  <a:gd name="T20" fmla="*/ 0 w 10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3" y="6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51" name="Line 1072"/>
              <p:cNvSpPr>
                <a:spLocks noChangeShapeType="1"/>
              </p:cNvSpPr>
              <p:nvPr/>
            </p:nvSpPr>
            <p:spPr bwMode="auto">
              <a:xfrm flipV="1">
                <a:off x="1580" y="1950"/>
                <a:ext cx="0" cy="1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52" name="Line 1073"/>
              <p:cNvSpPr>
                <a:spLocks noChangeShapeType="1"/>
              </p:cNvSpPr>
              <p:nvPr/>
            </p:nvSpPr>
            <p:spPr bwMode="auto">
              <a:xfrm flipV="1">
                <a:off x="1582" y="1950"/>
                <a:ext cx="0" cy="1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53" name="Freeform 1074"/>
              <p:cNvSpPr>
                <a:spLocks/>
              </p:cNvSpPr>
              <p:nvPr/>
            </p:nvSpPr>
            <p:spPr bwMode="auto">
              <a:xfrm>
                <a:off x="1580" y="1948"/>
                <a:ext cx="2" cy="2"/>
              </a:xfrm>
              <a:custGeom>
                <a:avLst/>
                <a:gdLst>
                  <a:gd name="T0" fmla="*/ 0 w 11"/>
                  <a:gd name="T1" fmla="*/ 0 h 5"/>
                  <a:gd name="T2" fmla="*/ 0 w 11"/>
                  <a:gd name="T3" fmla="*/ 0 h 5"/>
                  <a:gd name="T4" fmla="*/ 0 w 11"/>
                  <a:gd name="T5" fmla="*/ 0 h 5"/>
                  <a:gd name="T6" fmla="*/ 0 w 11"/>
                  <a:gd name="T7" fmla="*/ 0 h 5"/>
                  <a:gd name="T8" fmla="*/ 0 w 11"/>
                  <a:gd name="T9" fmla="*/ 0 h 5"/>
                  <a:gd name="T10" fmla="*/ 0 w 11"/>
                  <a:gd name="T11" fmla="*/ 0 h 5"/>
                  <a:gd name="T12" fmla="*/ 0 w 11"/>
                  <a:gd name="T13" fmla="*/ 0 h 5"/>
                  <a:gd name="T14" fmla="*/ 0 w 11"/>
                  <a:gd name="T15" fmla="*/ 0 h 5"/>
                  <a:gd name="T16" fmla="*/ 0 w 11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1" y="5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54" name="Freeform 1075"/>
              <p:cNvSpPr>
                <a:spLocks/>
              </p:cNvSpPr>
              <p:nvPr/>
            </p:nvSpPr>
            <p:spPr bwMode="auto">
              <a:xfrm>
                <a:off x="1580" y="1960"/>
                <a:ext cx="2" cy="2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0 w 10"/>
                  <a:gd name="T5" fmla="*/ 0 h 7"/>
                  <a:gd name="T6" fmla="*/ 0 w 10"/>
                  <a:gd name="T7" fmla="*/ 0 h 7"/>
                  <a:gd name="T8" fmla="*/ 0 w 10"/>
                  <a:gd name="T9" fmla="*/ 0 h 7"/>
                  <a:gd name="T10" fmla="*/ 0 w 10"/>
                  <a:gd name="T11" fmla="*/ 0 h 7"/>
                  <a:gd name="T12" fmla="*/ 0 w 10"/>
                  <a:gd name="T13" fmla="*/ 0 h 7"/>
                  <a:gd name="T14" fmla="*/ 0 w 10"/>
                  <a:gd name="T15" fmla="*/ 0 h 7"/>
                  <a:gd name="T16" fmla="*/ 0 w 10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2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55" name="Line 1076"/>
              <p:cNvSpPr>
                <a:spLocks noChangeShapeType="1"/>
              </p:cNvSpPr>
              <p:nvPr/>
            </p:nvSpPr>
            <p:spPr bwMode="auto">
              <a:xfrm flipV="1">
                <a:off x="1568" y="1951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56" name="Line 1077"/>
              <p:cNvSpPr>
                <a:spLocks noChangeShapeType="1"/>
              </p:cNvSpPr>
              <p:nvPr/>
            </p:nvSpPr>
            <p:spPr bwMode="auto">
              <a:xfrm flipV="1">
                <a:off x="1571" y="1951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57" name="Freeform 1078"/>
              <p:cNvSpPr>
                <a:spLocks/>
              </p:cNvSpPr>
              <p:nvPr/>
            </p:nvSpPr>
            <p:spPr bwMode="auto">
              <a:xfrm>
                <a:off x="1568" y="1949"/>
                <a:ext cx="3" cy="1"/>
              </a:xfrm>
              <a:custGeom>
                <a:avLst/>
                <a:gdLst>
                  <a:gd name="T0" fmla="*/ 0 w 11"/>
                  <a:gd name="T1" fmla="*/ 0 h 5"/>
                  <a:gd name="T2" fmla="*/ 0 w 11"/>
                  <a:gd name="T3" fmla="*/ 0 h 5"/>
                  <a:gd name="T4" fmla="*/ 0 w 11"/>
                  <a:gd name="T5" fmla="*/ 0 h 5"/>
                  <a:gd name="T6" fmla="*/ 0 w 11"/>
                  <a:gd name="T7" fmla="*/ 0 h 5"/>
                  <a:gd name="T8" fmla="*/ 0 w 11"/>
                  <a:gd name="T9" fmla="*/ 0 h 5"/>
                  <a:gd name="T10" fmla="*/ 0 w 11"/>
                  <a:gd name="T11" fmla="*/ 0 h 5"/>
                  <a:gd name="T12" fmla="*/ 0 w 11"/>
                  <a:gd name="T13" fmla="*/ 0 h 5"/>
                  <a:gd name="T14" fmla="*/ 0 w 11"/>
                  <a:gd name="T15" fmla="*/ 0 h 5"/>
                  <a:gd name="T16" fmla="*/ 0 w 11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1" y="5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842" name="Group 1280"/>
            <p:cNvGrpSpPr>
              <a:grpSpLocks/>
            </p:cNvGrpSpPr>
            <p:nvPr/>
          </p:nvGrpSpPr>
          <p:grpSpPr bwMode="auto">
            <a:xfrm>
              <a:off x="1197" y="1666"/>
              <a:ext cx="535" cy="411"/>
              <a:chOff x="1197" y="1666"/>
              <a:chExt cx="535" cy="411"/>
            </a:xfrm>
          </p:grpSpPr>
          <p:sp>
            <p:nvSpPr>
              <p:cNvPr id="33658" name="Freeform 1080"/>
              <p:cNvSpPr>
                <a:spLocks/>
              </p:cNvSpPr>
              <p:nvPr/>
            </p:nvSpPr>
            <p:spPr bwMode="auto">
              <a:xfrm>
                <a:off x="1568" y="1960"/>
                <a:ext cx="3" cy="3"/>
              </a:xfrm>
              <a:custGeom>
                <a:avLst/>
                <a:gdLst>
                  <a:gd name="T0" fmla="*/ 0 w 9"/>
                  <a:gd name="T1" fmla="*/ 0 h 7"/>
                  <a:gd name="T2" fmla="*/ 0 w 9"/>
                  <a:gd name="T3" fmla="*/ 0 h 7"/>
                  <a:gd name="T4" fmla="*/ 0 w 9"/>
                  <a:gd name="T5" fmla="*/ 0 h 7"/>
                  <a:gd name="T6" fmla="*/ 0 w 9"/>
                  <a:gd name="T7" fmla="*/ 0 h 7"/>
                  <a:gd name="T8" fmla="*/ 0 w 9"/>
                  <a:gd name="T9" fmla="*/ 0 h 7"/>
                  <a:gd name="T10" fmla="*/ 0 w 9"/>
                  <a:gd name="T11" fmla="*/ 0 h 7"/>
                  <a:gd name="T12" fmla="*/ 0 w 9"/>
                  <a:gd name="T13" fmla="*/ 0 h 7"/>
                  <a:gd name="T14" fmla="*/ 0 w 9"/>
                  <a:gd name="T15" fmla="*/ 0 h 7"/>
                  <a:gd name="T16" fmla="*/ 0 w 9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0" y="2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9" y="2"/>
                    </a:lnTo>
                    <a:lnTo>
                      <a:pt x="9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59" name="Line 1081"/>
              <p:cNvSpPr>
                <a:spLocks noChangeShapeType="1"/>
              </p:cNvSpPr>
              <p:nvPr/>
            </p:nvSpPr>
            <p:spPr bwMode="auto">
              <a:xfrm>
                <a:off x="1555" y="1958"/>
                <a:ext cx="126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60" name="Line 1082"/>
              <p:cNvSpPr>
                <a:spLocks noChangeShapeType="1"/>
              </p:cNvSpPr>
              <p:nvPr/>
            </p:nvSpPr>
            <p:spPr bwMode="auto">
              <a:xfrm>
                <a:off x="1555" y="1954"/>
                <a:ext cx="125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61" name="Line 1083"/>
              <p:cNvSpPr>
                <a:spLocks noChangeShapeType="1"/>
              </p:cNvSpPr>
              <p:nvPr/>
            </p:nvSpPr>
            <p:spPr bwMode="auto">
              <a:xfrm flipV="1">
                <a:off x="1673" y="1784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62" name="Line 1084"/>
              <p:cNvSpPr>
                <a:spLocks noChangeShapeType="1"/>
              </p:cNvSpPr>
              <p:nvPr/>
            </p:nvSpPr>
            <p:spPr bwMode="auto">
              <a:xfrm flipV="1">
                <a:off x="1676" y="1784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63" name="Freeform 1085"/>
              <p:cNvSpPr>
                <a:spLocks/>
              </p:cNvSpPr>
              <p:nvPr/>
            </p:nvSpPr>
            <p:spPr bwMode="auto">
              <a:xfrm>
                <a:off x="1673" y="1781"/>
                <a:ext cx="3" cy="2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0 w 10"/>
                  <a:gd name="T5" fmla="*/ 0 h 6"/>
                  <a:gd name="T6" fmla="*/ 0 w 10"/>
                  <a:gd name="T7" fmla="*/ 0 h 6"/>
                  <a:gd name="T8" fmla="*/ 0 w 10"/>
                  <a:gd name="T9" fmla="*/ 0 h 6"/>
                  <a:gd name="T10" fmla="*/ 0 w 10"/>
                  <a:gd name="T11" fmla="*/ 0 h 6"/>
                  <a:gd name="T12" fmla="*/ 0 w 10"/>
                  <a:gd name="T13" fmla="*/ 0 h 6"/>
                  <a:gd name="T14" fmla="*/ 0 w 10"/>
                  <a:gd name="T15" fmla="*/ 0 h 6"/>
                  <a:gd name="T16" fmla="*/ 0 w 10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3"/>
                    </a:lnTo>
                    <a:lnTo>
                      <a:pt x="10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64" name="Freeform 1086"/>
              <p:cNvSpPr>
                <a:spLocks/>
              </p:cNvSpPr>
              <p:nvPr/>
            </p:nvSpPr>
            <p:spPr bwMode="auto">
              <a:xfrm>
                <a:off x="1673" y="1793"/>
                <a:ext cx="3" cy="2"/>
              </a:xfrm>
              <a:custGeom>
                <a:avLst/>
                <a:gdLst>
                  <a:gd name="T0" fmla="*/ 0 w 10"/>
                  <a:gd name="T1" fmla="*/ 0 h 8"/>
                  <a:gd name="T2" fmla="*/ 0 w 10"/>
                  <a:gd name="T3" fmla="*/ 0 h 8"/>
                  <a:gd name="T4" fmla="*/ 0 w 10"/>
                  <a:gd name="T5" fmla="*/ 0 h 8"/>
                  <a:gd name="T6" fmla="*/ 0 w 10"/>
                  <a:gd name="T7" fmla="*/ 0 h 8"/>
                  <a:gd name="T8" fmla="*/ 0 w 10"/>
                  <a:gd name="T9" fmla="*/ 0 h 8"/>
                  <a:gd name="T10" fmla="*/ 0 w 10"/>
                  <a:gd name="T11" fmla="*/ 0 h 8"/>
                  <a:gd name="T12" fmla="*/ 0 w 10"/>
                  <a:gd name="T13" fmla="*/ 0 h 8"/>
                  <a:gd name="T14" fmla="*/ 0 w 10"/>
                  <a:gd name="T15" fmla="*/ 0 h 8"/>
                  <a:gd name="T16" fmla="*/ 0 w 10"/>
                  <a:gd name="T17" fmla="*/ 0 h 8"/>
                  <a:gd name="T18" fmla="*/ 0 w 10"/>
                  <a:gd name="T19" fmla="*/ 0 h 8"/>
                  <a:gd name="T20" fmla="*/ 0 w 10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65" name="Line 1087"/>
              <p:cNvSpPr>
                <a:spLocks noChangeShapeType="1"/>
              </p:cNvSpPr>
              <p:nvPr/>
            </p:nvSpPr>
            <p:spPr bwMode="auto">
              <a:xfrm flipV="1">
                <a:off x="1661" y="1783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66" name="Line 1088"/>
              <p:cNvSpPr>
                <a:spLocks noChangeShapeType="1"/>
              </p:cNvSpPr>
              <p:nvPr/>
            </p:nvSpPr>
            <p:spPr bwMode="auto">
              <a:xfrm flipV="1">
                <a:off x="1664" y="1783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67" name="Freeform 1089"/>
              <p:cNvSpPr>
                <a:spLocks/>
              </p:cNvSpPr>
              <p:nvPr/>
            </p:nvSpPr>
            <p:spPr bwMode="auto">
              <a:xfrm>
                <a:off x="1661" y="1781"/>
                <a:ext cx="3" cy="2"/>
              </a:xfrm>
              <a:custGeom>
                <a:avLst/>
                <a:gdLst>
                  <a:gd name="T0" fmla="*/ 0 w 11"/>
                  <a:gd name="T1" fmla="*/ 0 h 5"/>
                  <a:gd name="T2" fmla="*/ 0 w 11"/>
                  <a:gd name="T3" fmla="*/ 0 h 5"/>
                  <a:gd name="T4" fmla="*/ 0 w 11"/>
                  <a:gd name="T5" fmla="*/ 0 h 5"/>
                  <a:gd name="T6" fmla="*/ 0 w 11"/>
                  <a:gd name="T7" fmla="*/ 0 h 5"/>
                  <a:gd name="T8" fmla="*/ 0 w 11"/>
                  <a:gd name="T9" fmla="*/ 0 h 5"/>
                  <a:gd name="T10" fmla="*/ 0 w 11"/>
                  <a:gd name="T11" fmla="*/ 0 h 5"/>
                  <a:gd name="T12" fmla="*/ 0 w 11"/>
                  <a:gd name="T13" fmla="*/ 0 h 5"/>
                  <a:gd name="T14" fmla="*/ 0 w 11"/>
                  <a:gd name="T15" fmla="*/ 0 h 5"/>
                  <a:gd name="T16" fmla="*/ 0 w 11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1" y="3"/>
                    </a:lnTo>
                    <a:lnTo>
                      <a:pt x="11" y="5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68" name="Freeform 1090"/>
              <p:cNvSpPr>
                <a:spLocks/>
              </p:cNvSpPr>
              <p:nvPr/>
            </p:nvSpPr>
            <p:spPr bwMode="auto">
              <a:xfrm>
                <a:off x="1661" y="1792"/>
                <a:ext cx="3" cy="3"/>
              </a:xfrm>
              <a:custGeom>
                <a:avLst/>
                <a:gdLst>
                  <a:gd name="T0" fmla="*/ 0 w 11"/>
                  <a:gd name="T1" fmla="*/ 0 h 7"/>
                  <a:gd name="T2" fmla="*/ 0 w 11"/>
                  <a:gd name="T3" fmla="*/ 0 h 7"/>
                  <a:gd name="T4" fmla="*/ 0 w 11"/>
                  <a:gd name="T5" fmla="*/ 0 h 7"/>
                  <a:gd name="T6" fmla="*/ 0 w 11"/>
                  <a:gd name="T7" fmla="*/ 0 h 7"/>
                  <a:gd name="T8" fmla="*/ 0 w 11"/>
                  <a:gd name="T9" fmla="*/ 0 h 7"/>
                  <a:gd name="T10" fmla="*/ 0 w 11"/>
                  <a:gd name="T11" fmla="*/ 0 h 7"/>
                  <a:gd name="T12" fmla="*/ 0 w 11"/>
                  <a:gd name="T13" fmla="*/ 0 h 7"/>
                  <a:gd name="T14" fmla="*/ 0 w 11"/>
                  <a:gd name="T15" fmla="*/ 0 h 7"/>
                  <a:gd name="T16" fmla="*/ 0 w 11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lnTo>
                      <a:pt x="0" y="2"/>
                    </a:lnTo>
                    <a:lnTo>
                      <a:pt x="1" y="5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1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69" name="Line 1091"/>
              <p:cNvSpPr>
                <a:spLocks noChangeShapeType="1"/>
              </p:cNvSpPr>
              <p:nvPr/>
            </p:nvSpPr>
            <p:spPr bwMode="auto">
              <a:xfrm flipV="1">
                <a:off x="1649" y="1783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70" name="Line 1092"/>
              <p:cNvSpPr>
                <a:spLocks noChangeShapeType="1"/>
              </p:cNvSpPr>
              <p:nvPr/>
            </p:nvSpPr>
            <p:spPr bwMode="auto">
              <a:xfrm flipV="1">
                <a:off x="1652" y="1783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71" name="Freeform 1093"/>
              <p:cNvSpPr>
                <a:spLocks/>
              </p:cNvSpPr>
              <p:nvPr/>
            </p:nvSpPr>
            <p:spPr bwMode="auto">
              <a:xfrm>
                <a:off x="1649" y="1781"/>
                <a:ext cx="3" cy="1"/>
              </a:xfrm>
              <a:custGeom>
                <a:avLst/>
                <a:gdLst>
                  <a:gd name="T0" fmla="*/ 0 w 11"/>
                  <a:gd name="T1" fmla="*/ 0 h 5"/>
                  <a:gd name="T2" fmla="*/ 0 w 11"/>
                  <a:gd name="T3" fmla="*/ 0 h 5"/>
                  <a:gd name="T4" fmla="*/ 0 w 11"/>
                  <a:gd name="T5" fmla="*/ 0 h 5"/>
                  <a:gd name="T6" fmla="*/ 0 w 11"/>
                  <a:gd name="T7" fmla="*/ 0 h 5"/>
                  <a:gd name="T8" fmla="*/ 0 w 11"/>
                  <a:gd name="T9" fmla="*/ 0 h 5"/>
                  <a:gd name="T10" fmla="*/ 0 w 11"/>
                  <a:gd name="T11" fmla="*/ 0 h 5"/>
                  <a:gd name="T12" fmla="*/ 0 w 11"/>
                  <a:gd name="T13" fmla="*/ 0 h 5"/>
                  <a:gd name="T14" fmla="*/ 0 w 11"/>
                  <a:gd name="T15" fmla="*/ 0 h 5"/>
                  <a:gd name="T16" fmla="*/ 0 w 11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5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72" name="Freeform 1094"/>
              <p:cNvSpPr>
                <a:spLocks/>
              </p:cNvSpPr>
              <p:nvPr/>
            </p:nvSpPr>
            <p:spPr bwMode="auto">
              <a:xfrm>
                <a:off x="1649" y="1792"/>
                <a:ext cx="3" cy="2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0 w 10"/>
                  <a:gd name="T5" fmla="*/ 0 h 7"/>
                  <a:gd name="T6" fmla="*/ 0 w 10"/>
                  <a:gd name="T7" fmla="*/ 0 h 7"/>
                  <a:gd name="T8" fmla="*/ 0 w 10"/>
                  <a:gd name="T9" fmla="*/ 0 h 7"/>
                  <a:gd name="T10" fmla="*/ 0 w 10"/>
                  <a:gd name="T11" fmla="*/ 0 h 7"/>
                  <a:gd name="T12" fmla="*/ 0 w 10"/>
                  <a:gd name="T13" fmla="*/ 0 h 7"/>
                  <a:gd name="T14" fmla="*/ 0 w 10"/>
                  <a:gd name="T15" fmla="*/ 0 h 7"/>
                  <a:gd name="T16" fmla="*/ 0 w 10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73" name="Line 1095"/>
              <p:cNvSpPr>
                <a:spLocks noChangeShapeType="1"/>
              </p:cNvSpPr>
              <p:nvPr/>
            </p:nvSpPr>
            <p:spPr bwMode="auto">
              <a:xfrm flipV="1">
                <a:off x="1638" y="1783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74" name="Line 1096"/>
              <p:cNvSpPr>
                <a:spLocks noChangeShapeType="1"/>
              </p:cNvSpPr>
              <p:nvPr/>
            </p:nvSpPr>
            <p:spPr bwMode="auto">
              <a:xfrm flipV="1">
                <a:off x="1640" y="1783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75" name="Freeform 1097"/>
              <p:cNvSpPr>
                <a:spLocks/>
              </p:cNvSpPr>
              <p:nvPr/>
            </p:nvSpPr>
            <p:spPr bwMode="auto">
              <a:xfrm>
                <a:off x="1638" y="1781"/>
                <a:ext cx="3" cy="1"/>
              </a:xfrm>
              <a:custGeom>
                <a:avLst/>
                <a:gdLst>
                  <a:gd name="T0" fmla="*/ 0 w 11"/>
                  <a:gd name="T1" fmla="*/ 0 h 5"/>
                  <a:gd name="T2" fmla="*/ 0 w 11"/>
                  <a:gd name="T3" fmla="*/ 0 h 5"/>
                  <a:gd name="T4" fmla="*/ 0 w 11"/>
                  <a:gd name="T5" fmla="*/ 0 h 5"/>
                  <a:gd name="T6" fmla="*/ 0 w 11"/>
                  <a:gd name="T7" fmla="*/ 0 h 5"/>
                  <a:gd name="T8" fmla="*/ 0 w 11"/>
                  <a:gd name="T9" fmla="*/ 0 h 5"/>
                  <a:gd name="T10" fmla="*/ 0 w 11"/>
                  <a:gd name="T11" fmla="*/ 0 h 5"/>
                  <a:gd name="T12" fmla="*/ 0 w 11"/>
                  <a:gd name="T13" fmla="*/ 0 h 5"/>
                  <a:gd name="T14" fmla="*/ 0 w 11"/>
                  <a:gd name="T15" fmla="*/ 0 h 5"/>
                  <a:gd name="T16" fmla="*/ 0 w 11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1" y="5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76" name="Freeform 1098"/>
              <p:cNvSpPr>
                <a:spLocks/>
              </p:cNvSpPr>
              <p:nvPr/>
            </p:nvSpPr>
            <p:spPr bwMode="auto">
              <a:xfrm>
                <a:off x="1638" y="1792"/>
                <a:ext cx="2" cy="2"/>
              </a:xfrm>
              <a:custGeom>
                <a:avLst/>
                <a:gdLst>
                  <a:gd name="T0" fmla="*/ 0 w 9"/>
                  <a:gd name="T1" fmla="*/ 0 h 7"/>
                  <a:gd name="T2" fmla="*/ 0 w 9"/>
                  <a:gd name="T3" fmla="*/ 0 h 7"/>
                  <a:gd name="T4" fmla="*/ 0 w 9"/>
                  <a:gd name="T5" fmla="*/ 0 h 7"/>
                  <a:gd name="T6" fmla="*/ 0 w 9"/>
                  <a:gd name="T7" fmla="*/ 0 h 7"/>
                  <a:gd name="T8" fmla="*/ 0 w 9"/>
                  <a:gd name="T9" fmla="*/ 0 h 7"/>
                  <a:gd name="T10" fmla="*/ 0 w 9"/>
                  <a:gd name="T11" fmla="*/ 0 h 7"/>
                  <a:gd name="T12" fmla="*/ 0 w 9"/>
                  <a:gd name="T13" fmla="*/ 0 h 7"/>
                  <a:gd name="T14" fmla="*/ 0 w 9"/>
                  <a:gd name="T15" fmla="*/ 0 h 7"/>
                  <a:gd name="T16" fmla="*/ 0 w 9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9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77" name="Line 1099"/>
              <p:cNvSpPr>
                <a:spLocks noChangeShapeType="1"/>
              </p:cNvSpPr>
              <p:nvPr/>
            </p:nvSpPr>
            <p:spPr bwMode="auto">
              <a:xfrm flipV="1">
                <a:off x="1626" y="1784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78" name="Line 1100"/>
              <p:cNvSpPr>
                <a:spLocks noChangeShapeType="1"/>
              </p:cNvSpPr>
              <p:nvPr/>
            </p:nvSpPr>
            <p:spPr bwMode="auto">
              <a:xfrm flipV="1">
                <a:off x="1628" y="1784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79" name="Freeform 1101"/>
              <p:cNvSpPr>
                <a:spLocks/>
              </p:cNvSpPr>
              <p:nvPr/>
            </p:nvSpPr>
            <p:spPr bwMode="auto">
              <a:xfrm>
                <a:off x="1626" y="1781"/>
                <a:ext cx="3" cy="2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0 h 6"/>
                  <a:gd name="T4" fmla="*/ 0 w 11"/>
                  <a:gd name="T5" fmla="*/ 0 h 6"/>
                  <a:gd name="T6" fmla="*/ 0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  <a:gd name="T12" fmla="*/ 0 w 11"/>
                  <a:gd name="T13" fmla="*/ 0 h 6"/>
                  <a:gd name="T14" fmla="*/ 0 w 11"/>
                  <a:gd name="T15" fmla="*/ 0 h 6"/>
                  <a:gd name="T16" fmla="*/ 0 w 11"/>
                  <a:gd name="T17" fmla="*/ 0 h 6"/>
                  <a:gd name="T18" fmla="*/ 0 w 11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0" y="3"/>
                    </a:lnTo>
                    <a:lnTo>
                      <a:pt x="11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80" name="Freeform 1102"/>
              <p:cNvSpPr>
                <a:spLocks/>
              </p:cNvSpPr>
              <p:nvPr/>
            </p:nvSpPr>
            <p:spPr bwMode="auto">
              <a:xfrm>
                <a:off x="1626" y="1793"/>
                <a:ext cx="2" cy="2"/>
              </a:xfrm>
              <a:custGeom>
                <a:avLst/>
                <a:gdLst>
                  <a:gd name="T0" fmla="*/ 0 w 10"/>
                  <a:gd name="T1" fmla="*/ 0 h 8"/>
                  <a:gd name="T2" fmla="*/ 0 w 10"/>
                  <a:gd name="T3" fmla="*/ 0 h 8"/>
                  <a:gd name="T4" fmla="*/ 0 w 10"/>
                  <a:gd name="T5" fmla="*/ 0 h 8"/>
                  <a:gd name="T6" fmla="*/ 0 w 10"/>
                  <a:gd name="T7" fmla="*/ 0 h 8"/>
                  <a:gd name="T8" fmla="*/ 0 w 10"/>
                  <a:gd name="T9" fmla="*/ 0 h 8"/>
                  <a:gd name="T10" fmla="*/ 0 w 10"/>
                  <a:gd name="T11" fmla="*/ 0 h 8"/>
                  <a:gd name="T12" fmla="*/ 0 w 10"/>
                  <a:gd name="T13" fmla="*/ 0 h 8"/>
                  <a:gd name="T14" fmla="*/ 0 w 10"/>
                  <a:gd name="T15" fmla="*/ 0 h 8"/>
                  <a:gd name="T16" fmla="*/ 0 w 10"/>
                  <a:gd name="T17" fmla="*/ 0 h 8"/>
                  <a:gd name="T18" fmla="*/ 0 w 10"/>
                  <a:gd name="T19" fmla="*/ 0 h 8"/>
                  <a:gd name="T20" fmla="*/ 0 w 10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10" y="4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81" name="Line 1103"/>
              <p:cNvSpPr>
                <a:spLocks noChangeShapeType="1"/>
              </p:cNvSpPr>
              <p:nvPr/>
            </p:nvSpPr>
            <p:spPr bwMode="auto">
              <a:xfrm flipV="1">
                <a:off x="1614" y="1784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82" name="Line 1104"/>
              <p:cNvSpPr>
                <a:spLocks noChangeShapeType="1"/>
              </p:cNvSpPr>
              <p:nvPr/>
            </p:nvSpPr>
            <p:spPr bwMode="auto">
              <a:xfrm flipV="1">
                <a:off x="1616" y="1784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83" name="Freeform 1105"/>
              <p:cNvSpPr>
                <a:spLocks/>
              </p:cNvSpPr>
              <p:nvPr/>
            </p:nvSpPr>
            <p:spPr bwMode="auto">
              <a:xfrm>
                <a:off x="1614" y="1781"/>
                <a:ext cx="3" cy="2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0 h 6"/>
                  <a:gd name="T4" fmla="*/ 0 w 11"/>
                  <a:gd name="T5" fmla="*/ 0 h 6"/>
                  <a:gd name="T6" fmla="*/ 0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  <a:gd name="T12" fmla="*/ 0 w 11"/>
                  <a:gd name="T13" fmla="*/ 0 h 6"/>
                  <a:gd name="T14" fmla="*/ 0 w 11"/>
                  <a:gd name="T15" fmla="*/ 0 h 6"/>
                  <a:gd name="T16" fmla="*/ 0 w 11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0" y="3"/>
                    </a:lnTo>
                    <a:lnTo>
                      <a:pt x="11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84" name="Freeform 1106"/>
              <p:cNvSpPr>
                <a:spLocks/>
              </p:cNvSpPr>
              <p:nvPr/>
            </p:nvSpPr>
            <p:spPr bwMode="auto">
              <a:xfrm>
                <a:off x="1614" y="1793"/>
                <a:ext cx="2" cy="2"/>
              </a:xfrm>
              <a:custGeom>
                <a:avLst/>
                <a:gdLst>
                  <a:gd name="T0" fmla="*/ 0 w 10"/>
                  <a:gd name="T1" fmla="*/ 0 h 8"/>
                  <a:gd name="T2" fmla="*/ 0 w 10"/>
                  <a:gd name="T3" fmla="*/ 0 h 8"/>
                  <a:gd name="T4" fmla="*/ 0 w 10"/>
                  <a:gd name="T5" fmla="*/ 0 h 8"/>
                  <a:gd name="T6" fmla="*/ 0 w 10"/>
                  <a:gd name="T7" fmla="*/ 0 h 8"/>
                  <a:gd name="T8" fmla="*/ 0 w 10"/>
                  <a:gd name="T9" fmla="*/ 0 h 8"/>
                  <a:gd name="T10" fmla="*/ 0 w 10"/>
                  <a:gd name="T11" fmla="*/ 0 h 8"/>
                  <a:gd name="T12" fmla="*/ 0 w 10"/>
                  <a:gd name="T13" fmla="*/ 0 h 8"/>
                  <a:gd name="T14" fmla="*/ 0 w 10"/>
                  <a:gd name="T15" fmla="*/ 0 h 8"/>
                  <a:gd name="T16" fmla="*/ 0 w 10"/>
                  <a:gd name="T17" fmla="*/ 0 h 8"/>
                  <a:gd name="T18" fmla="*/ 0 w 10"/>
                  <a:gd name="T19" fmla="*/ 0 h 8"/>
                  <a:gd name="T20" fmla="*/ 0 w 10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85" name="Line 1107"/>
              <p:cNvSpPr>
                <a:spLocks noChangeShapeType="1"/>
              </p:cNvSpPr>
              <p:nvPr/>
            </p:nvSpPr>
            <p:spPr bwMode="auto">
              <a:xfrm flipV="1">
                <a:off x="1603" y="1784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86" name="Line 1108"/>
              <p:cNvSpPr>
                <a:spLocks noChangeShapeType="1"/>
              </p:cNvSpPr>
              <p:nvPr/>
            </p:nvSpPr>
            <p:spPr bwMode="auto">
              <a:xfrm flipV="1">
                <a:off x="1605" y="1784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87" name="Freeform 1109"/>
              <p:cNvSpPr>
                <a:spLocks/>
              </p:cNvSpPr>
              <p:nvPr/>
            </p:nvSpPr>
            <p:spPr bwMode="auto">
              <a:xfrm>
                <a:off x="1603" y="1781"/>
                <a:ext cx="2" cy="2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0 w 10"/>
                  <a:gd name="T5" fmla="*/ 0 h 6"/>
                  <a:gd name="T6" fmla="*/ 0 w 10"/>
                  <a:gd name="T7" fmla="*/ 0 h 6"/>
                  <a:gd name="T8" fmla="*/ 0 w 10"/>
                  <a:gd name="T9" fmla="*/ 0 h 6"/>
                  <a:gd name="T10" fmla="*/ 0 w 10"/>
                  <a:gd name="T11" fmla="*/ 0 h 6"/>
                  <a:gd name="T12" fmla="*/ 0 w 10"/>
                  <a:gd name="T13" fmla="*/ 0 h 6"/>
                  <a:gd name="T14" fmla="*/ 0 w 10"/>
                  <a:gd name="T15" fmla="*/ 0 h 6"/>
                  <a:gd name="T16" fmla="*/ 0 w 10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3"/>
                    </a:lnTo>
                    <a:lnTo>
                      <a:pt x="10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88" name="Freeform 1110"/>
              <p:cNvSpPr>
                <a:spLocks/>
              </p:cNvSpPr>
              <p:nvPr/>
            </p:nvSpPr>
            <p:spPr bwMode="auto">
              <a:xfrm>
                <a:off x="1603" y="1793"/>
                <a:ext cx="2" cy="2"/>
              </a:xfrm>
              <a:custGeom>
                <a:avLst/>
                <a:gdLst>
                  <a:gd name="T0" fmla="*/ 0 w 10"/>
                  <a:gd name="T1" fmla="*/ 0 h 8"/>
                  <a:gd name="T2" fmla="*/ 0 w 10"/>
                  <a:gd name="T3" fmla="*/ 0 h 8"/>
                  <a:gd name="T4" fmla="*/ 0 w 10"/>
                  <a:gd name="T5" fmla="*/ 0 h 8"/>
                  <a:gd name="T6" fmla="*/ 0 w 10"/>
                  <a:gd name="T7" fmla="*/ 0 h 8"/>
                  <a:gd name="T8" fmla="*/ 0 w 10"/>
                  <a:gd name="T9" fmla="*/ 0 h 8"/>
                  <a:gd name="T10" fmla="*/ 0 w 10"/>
                  <a:gd name="T11" fmla="*/ 0 h 8"/>
                  <a:gd name="T12" fmla="*/ 0 w 10"/>
                  <a:gd name="T13" fmla="*/ 0 h 8"/>
                  <a:gd name="T14" fmla="*/ 0 w 10"/>
                  <a:gd name="T15" fmla="*/ 0 h 8"/>
                  <a:gd name="T16" fmla="*/ 0 w 10"/>
                  <a:gd name="T17" fmla="*/ 0 h 8"/>
                  <a:gd name="T18" fmla="*/ 0 w 10"/>
                  <a:gd name="T19" fmla="*/ 0 h 8"/>
                  <a:gd name="T20" fmla="*/ 0 w 10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89" name="Line 1111"/>
              <p:cNvSpPr>
                <a:spLocks noChangeShapeType="1"/>
              </p:cNvSpPr>
              <p:nvPr/>
            </p:nvSpPr>
            <p:spPr bwMode="auto">
              <a:xfrm flipV="1">
                <a:off x="1591" y="1784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90" name="Line 1112"/>
              <p:cNvSpPr>
                <a:spLocks noChangeShapeType="1"/>
              </p:cNvSpPr>
              <p:nvPr/>
            </p:nvSpPr>
            <p:spPr bwMode="auto">
              <a:xfrm flipV="1">
                <a:off x="1593" y="1784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91" name="Freeform 1113"/>
              <p:cNvSpPr>
                <a:spLocks/>
              </p:cNvSpPr>
              <p:nvPr/>
            </p:nvSpPr>
            <p:spPr bwMode="auto">
              <a:xfrm>
                <a:off x="1591" y="1782"/>
                <a:ext cx="2" cy="2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0 w 10"/>
                  <a:gd name="T5" fmla="*/ 0 h 6"/>
                  <a:gd name="T6" fmla="*/ 0 w 10"/>
                  <a:gd name="T7" fmla="*/ 0 h 6"/>
                  <a:gd name="T8" fmla="*/ 0 w 10"/>
                  <a:gd name="T9" fmla="*/ 0 h 6"/>
                  <a:gd name="T10" fmla="*/ 0 w 10"/>
                  <a:gd name="T11" fmla="*/ 0 h 6"/>
                  <a:gd name="T12" fmla="*/ 0 w 10"/>
                  <a:gd name="T13" fmla="*/ 0 h 6"/>
                  <a:gd name="T14" fmla="*/ 0 w 10"/>
                  <a:gd name="T15" fmla="*/ 0 h 6"/>
                  <a:gd name="T16" fmla="*/ 0 w 10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3"/>
                    </a:lnTo>
                    <a:lnTo>
                      <a:pt x="10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92" name="Freeform 1114"/>
              <p:cNvSpPr>
                <a:spLocks/>
              </p:cNvSpPr>
              <p:nvPr/>
            </p:nvSpPr>
            <p:spPr bwMode="auto">
              <a:xfrm>
                <a:off x="1591" y="1793"/>
                <a:ext cx="2" cy="3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0 w 10"/>
                  <a:gd name="T5" fmla="*/ 0 h 7"/>
                  <a:gd name="T6" fmla="*/ 0 w 10"/>
                  <a:gd name="T7" fmla="*/ 0 h 7"/>
                  <a:gd name="T8" fmla="*/ 0 w 10"/>
                  <a:gd name="T9" fmla="*/ 0 h 7"/>
                  <a:gd name="T10" fmla="*/ 0 w 10"/>
                  <a:gd name="T11" fmla="*/ 0 h 7"/>
                  <a:gd name="T12" fmla="*/ 0 w 10"/>
                  <a:gd name="T13" fmla="*/ 0 h 7"/>
                  <a:gd name="T14" fmla="*/ 0 w 10"/>
                  <a:gd name="T15" fmla="*/ 0 h 7"/>
                  <a:gd name="T16" fmla="*/ 0 w 10"/>
                  <a:gd name="T17" fmla="*/ 0 h 7"/>
                  <a:gd name="T18" fmla="*/ 0 w 10"/>
                  <a:gd name="T19" fmla="*/ 0 h 7"/>
                  <a:gd name="T20" fmla="*/ 0 w 10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93" name="Line 1115"/>
              <p:cNvSpPr>
                <a:spLocks noChangeShapeType="1"/>
              </p:cNvSpPr>
              <p:nvPr/>
            </p:nvSpPr>
            <p:spPr bwMode="auto">
              <a:xfrm flipV="1">
                <a:off x="1579" y="1783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94" name="Line 1116"/>
              <p:cNvSpPr>
                <a:spLocks noChangeShapeType="1"/>
              </p:cNvSpPr>
              <p:nvPr/>
            </p:nvSpPr>
            <p:spPr bwMode="auto">
              <a:xfrm flipV="1">
                <a:off x="1582" y="1783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95" name="Freeform 1117"/>
              <p:cNvSpPr>
                <a:spLocks/>
              </p:cNvSpPr>
              <p:nvPr/>
            </p:nvSpPr>
            <p:spPr bwMode="auto">
              <a:xfrm>
                <a:off x="1579" y="1781"/>
                <a:ext cx="3" cy="2"/>
              </a:xfrm>
              <a:custGeom>
                <a:avLst/>
                <a:gdLst>
                  <a:gd name="T0" fmla="*/ 0 w 11"/>
                  <a:gd name="T1" fmla="*/ 0 h 5"/>
                  <a:gd name="T2" fmla="*/ 0 w 11"/>
                  <a:gd name="T3" fmla="*/ 0 h 5"/>
                  <a:gd name="T4" fmla="*/ 0 w 11"/>
                  <a:gd name="T5" fmla="*/ 0 h 5"/>
                  <a:gd name="T6" fmla="*/ 0 w 11"/>
                  <a:gd name="T7" fmla="*/ 0 h 5"/>
                  <a:gd name="T8" fmla="*/ 0 w 11"/>
                  <a:gd name="T9" fmla="*/ 0 h 5"/>
                  <a:gd name="T10" fmla="*/ 0 w 11"/>
                  <a:gd name="T11" fmla="*/ 0 h 5"/>
                  <a:gd name="T12" fmla="*/ 0 w 11"/>
                  <a:gd name="T13" fmla="*/ 0 h 5"/>
                  <a:gd name="T14" fmla="*/ 0 w 11"/>
                  <a:gd name="T15" fmla="*/ 0 h 5"/>
                  <a:gd name="T16" fmla="*/ 0 w 11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1" y="3"/>
                    </a:lnTo>
                    <a:lnTo>
                      <a:pt x="11" y="5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96" name="Freeform 1118"/>
              <p:cNvSpPr>
                <a:spLocks/>
              </p:cNvSpPr>
              <p:nvPr/>
            </p:nvSpPr>
            <p:spPr bwMode="auto">
              <a:xfrm>
                <a:off x="1579" y="1792"/>
                <a:ext cx="3" cy="3"/>
              </a:xfrm>
              <a:custGeom>
                <a:avLst/>
                <a:gdLst>
                  <a:gd name="T0" fmla="*/ 0 w 11"/>
                  <a:gd name="T1" fmla="*/ 0 h 7"/>
                  <a:gd name="T2" fmla="*/ 0 w 11"/>
                  <a:gd name="T3" fmla="*/ 0 h 7"/>
                  <a:gd name="T4" fmla="*/ 0 w 11"/>
                  <a:gd name="T5" fmla="*/ 0 h 7"/>
                  <a:gd name="T6" fmla="*/ 0 w 11"/>
                  <a:gd name="T7" fmla="*/ 0 h 7"/>
                  <a:gd name="T8" fmla="*/ 0 w 11"/>
                  <a:gd name="T9" fmla="*/ 0 h 7"/>
                  <a:gd name="T10" fmla="*/ 0 w 11"/>
                  <a:gd name="T11" fmla="*/ 0 h 7"/>
                  <a:gd name="T12" fmla="*/ 0 w 11"/>
                  <a:gd name="T13" fmla="*/ 0 h 7"/>
                  <a:gd name="T14" fmla="*/ 0 w 11"/>
                  <a:gd name="T15" fmla="*/ 0 h 7"/>
                  <a:gd name="T16" fmla="*/ 0 w 11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lnTo>
                      <a:pt x="0" y="2"/>
                    </a:lnTo>
                    <a:lnTo>
                      <a:pt x="1" y="5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1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97" name="Line 1119"/>
              <p:cNvSpPr>
                <a:spLocks noChangeShapeType="1"/>
              </p:cNvSpPr>
              <p:nvPr/>
            </p:nvSpPr>
            <p:spPr bwMode="auto">
              <a:xfrm flipV="1">
                <a:off x="1568" y="1784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98" name="Line 1120"/>
              <p:cNvSpPr>
                <a:spLocks noChangeShapeType="1"/>
              </p:cNvSpPr>
              <p:nvPr/>
            </p:nvSpPr>
            <p:spPr bwMode="auto">
              <a:xfrm flipV="1">
                <a:off x="1570" y="1784"/>
                <a:ext cx="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99" name="Freeform 1121"/>
              <p:cNvSpPr>
                <a:spLocks/>
              </p:cNvSpPr>
              <p:nvPr/>
            </p:nvSpPr>
            <p:spPr bwMode="auto">
              <a:xfrm>
                <a:off x="1568" y="1781"/>
                <a:ext cx="2" cy="2"/>
              </a:xfrm>
              <a:custGeom>
                <a:avLst/>
                <a:gdLst>
                  <a:gd name="T0" fmla="*/ 0 w 11"/>
                  <a:gd name="T1" fmla="*/ 0 h 6"/>
                  <a:gd name="T2" fmla="*/ 0 w 11"/>
                  <a:gd name="T3" fmla="*/ 0 h 6"/>
                  <a:gd name="T4" fmla="*/ 0 w 11"/>
                  <a:gd name="T5" fmla="*/ 0 h 6"/>
                  <a:gd name="T6" fmla="*/ 0 w 11"/>
                  <a:gd name="T7" fmla="*/ 0 h 6"/>
                  <a:gd name="T8" fmla="*/ 0 w 11"/>
                  <a:gd name="T9" fmla="*/ 0 h 6"/>
                  <a:gd name="T10" fmla="*/ 0 w 11"/>
                  <a:gd name="T11" fmla="*/ 0 h 6"/>
                  <a:gd name="T12" fmla="*/ 0 w 11"/>
                  <a:gd name="T13" fmla="*/ 0 h 6"/>
                  <a:gd name="T14" fmla="*/ 0 w 11"/>
                  <a:gd name="T15" fmla="*/ 0 h 6"/>
                  <a:gd name="T16" fmla="*/ 0 w 11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3"/>
                    </a:lnTo>
                    <a:lnTo>
                      <a:pt x="11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00" name="Freeform 1122"/>
              <p:cNvSpPr>
                <a:spLocks/>
              </p:cNvSpPr>
              <p:nvPr/>
            </p:nvSpPr>
            <p:spPr bwMode="auto">
              <a:xfrm>
                <a:off x="1568" y="1793"/>
                <a:ext cx="2" cy="2"/>
              </a:xfrm>
              <a:custGeom>
                <a:avLst/>
                <a:gdLst>
                  <a:gd name="T0" fmla="*/ 0 w 10"/>
                  <a:gd name="T1" fmla="*/ 0 h 8"/>
                  <a:gd name="T2" fmla="*/ 0 w 10"/>
                  <a:gd name="T3" fmla="*/ 0 h 8"/>
                  <a:gd name="T4" fmla="*/ 0 w 10"/>
                  <a:gd name="T5" fmla="*/ 0 h 8"/>
                  <a:gd name="T6" fmla="*/ 0 w 10"/>
                  <a:gd name="T7" fmla="*/ 0 h 8"/>
                  <a:gd name="T8" fmla="*/ 0 w 10"/>
                  <a:gd name="T9" fmla="*/ 0 h 8"/>
                  <a:gd name="T10" fmla="*/ 0 w 10"/>
                  <a:gd name="T11" fmla="*/ 0 h 8"/>
                  <a:gd name="T12" fmla="*/ 0 w 10"/>
                  <a:gd name="T13" fmla="*/ 0 h 8"/>
                  <a:gd name="T14" fmla="*/ 0 w 10"/>
                  <a:gd name="T15" fmla="*/ 0 h 8"/>
                  <a:gd name="T16" fmla="*/ 0 w 10"/>
                  <a:gd name="T17" fmla="*/ 0 h 8"/>
                  <a:gd name="T18" fmla="*/ 0 w 10"/>
                  <a:gd name="T19" fmla="*/ 0 h 8"/>
                  <a:gd name="T20" fmla="*/ 0 w 10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10" y="4"/>
                    </a:lnTo>
                    <a:lnTo>
                      <a:pt x="1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01" name="Line 1123"/>
              <p:cNvSpPr>
                <a:spLocks noChangeShapeType="1"/>
              </p:cNvSpPr>
              <p:nvPr/>
            </p:nvSpPr>
            <p:spPr bwMode="auto">
              <a:xfrm>
                <a:off x="1554" y="1791"/>
                <a:ext cx="126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02" name="Line 1124"/>
              <p:cNvSpPr>
                <a:spLocks noChangeShapeType="1"/>
              </p:cNvSpPr>
              <p:nvPr/>
            </p:nvSpPr>
            <p:spPr bwMode="auto">
              <a:xfrm>
                <a:off x="1555" y="1787"/>
                <a:ext cx="125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03" name="Freeform 1125"/>
              <p:cNvSpPr>
                <a:spLocks/>
              </p:cNvSpPr>
              <p:nvPr/>
            </p:nvSpPr>
            <p:spPr bwMode="auto">
              <a:xfrm>
                <a:off x="1538" y="1882"/>
                <a:ext cx="14" cy="5"/>
              </a:xfrm>
              <a:custGeom>
                <a:avLst/>
                <a:gdLst>
                  <a:gd name="T0" fmla="*/ 0 w 58"/>
                  <a:gd name="T1" fmla="*/ 0 h 14"/>
                  <a:gd name="T2" fmla="*/ 0 w 58"/>
                  <a:gd name="T3" fmla="*/ 0 h 14"/>
                  <a:gd name="T4" fmla="*/ 0 w 58"/>
                  <a:gd name="T5" fmla="*/ 0 h 14"/>
                  <a:gd name="T6" fmla="*/ 0 w 58"/>
                  <a:gd name="T7" fmla="*/ 0 h 14"/>
                  <a:gd name="T8" fmla="*/ 0 w 58"/>
                  <a:gd name="T9" fmla="*/ 0 h 14"/>
                  <a:gd name="T10" fmla="*/ 0 w 58"/>
                  <a:gd name="T11" fmla="*/ 0 h 14"/>
                  <a:gd name="T12" fmla="*/ 0 w 58"/>
                  <a:gd name="T13" fmla="*/ 0 h 14"/>
                  <a:gd name="T14" fmla="*/ 0 w 58"/>
                  <a:gd name="T15" fmla="*/ 0 h 14"/>
                  <a:gd name="T16" fmla="*/ 0 w 58"/>
                  <a:gd name="T17" fmla="*/ 0 h 14"/>
                  <a:gd name="T18" fmla="*/ 0 w 58"/>
                  <a:gd name="T19" fmla="*/ 0 h 14"/>
                  <a:gd name="T20" fmla="*/ 0 w 58"/>
                  <a:gd name="T21" fmla="*/ 0 h 14"/>
                  <a:gd name="T22" fmla="*/ 0 w 58"/>
                  <a:gd name="T23" fmla="*/ 0 h 14"/>
                  <a:gd name="T24" fmla="*/ 0 w 58"/>
                  <a:gd name="T25" fmla="*/ 0 h 14"/>
                  <a:gd name="T26" fmla="*/ 0 w 58"/>
                  <a:gd name="T27" fmla="*/ 0 h 14"/>
                  <a:gd name="T28" fmla="*/ 0 w 58"/>
                  <a:gd name="T29" fmla="*/ 0 h 14"/>
                  <a:gd name="T30" fmla="*/ 0 w 58"/>
                  <a:gd name="T31" fmla="*/ 0 h 14"/>
                  <a:gd name="T32" fmla="*/ 0 w 58"/>
                  <a:gd name="T33" fmla="*/ 0 h 14"/>
                  <a:gd name="T34" fmla="*/ 0 w 58"/>
                  <a:gd name="T35" fmla="*/ 0 h 14"/>
                  <a:gd name="T36" fmla="*/ 0 w 58"/>
                  <a:gd name="T37" fmla="*/ 0 h 14"/>
                  <a:gd name="T38" fmla="*/ 0 w 58"/>
                  <a:gd name="T39" fmla="*/ 0 h 14"/>
                  <a:gd name="T40" fmla="*/ 0 w 58"/>
                  <a:gd name="T41" fmla="*/ 0 h 14"/>
                  <a:gd name="T42" fmla="*/ 0 w 58"/>
                  <a:gd name="T43" fmla="*/ 0 h 14"/>
                  <a:gd name="T44" fmla="*/ 0 w 58"/>
                  <a:gd name="T45" fmla="*/ 0 h 14"/>
                  <a:gd name="T46" fmla="*/ 0 w 58"/>
                  <a:gd name="T47" fmla="*/ 0 h 14"/>
                  <a:gd name="T48" fmla="*/ 0 w 58"/>
                  <a:gd name="T49" fmla="*/ 0 h 14"/>
                  <a:gd name="T50" fmla="*/ 0 w 58"/>
                  <a:gd name="T51" fmla="*/ 0 h 14"/>
                  <a:gd name="T52" fmla="*/ 0 w 58"/>
                  <a:gd name="T53" fmla="*/ 0 h 14"/>
                  <a:gd name="T54" fmla="*/ 0 w 58"/>
                  <a:gd name="T55" fmla="*/ 0 h 14"/>
                  <a:gd name="T56" fmla="*/ 0 w 58"/>
                  <a:gd name="T57" fmla="*/ 0 h 14"/>
                  <a:gd name="T58" fmla="*/ 0 w 58"/>
                  <a:gd name="T59" fmla="*/ 0 h 1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8" h="14">
                    <a:moveTo>
                      <a:pt x="4" y="14"/>
                    </a:moveTo>
                    <a:lnTo>
                      <a:pt x="3" y="14"/>
                    </a:lnTo>
                    <a:lnTo>
                      <a:pt x="2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6" y="2"/>
                    </a:lnTo>
                    <a:lnTo>
                      <a:pt x="57" y="4"/>
                    </a:lnTo>
                    <a:lnTo>
                      <a:pt x="57" y="6"/>
                    </a:lnTo>
                    <a:lnTo>
                      <a:pt x="58" y="8"/>
                    </a:lnTo>
                    <a:lnTo>
                      <a:pt x="57" y="9"/>
                    </a:lnTo>
                    <a:lnTo>
                      <a:pt x="57" y="10"/>
                    </a:lnTo>
                    <a:lnTo>
                      <a:pt x="56" y="12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1" y="14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04" name="Line 1126"/>
              <p:cNvSpPr>
                <a:spLocks noChangeShapeType="1"/>
              </p:cNvSpPr>
              <p:nvPr/>
            </p:nvSpPr>
            <p:spPr bwMode="auto">
              <a:xfrm>
                <a:off x="1539" y="1887"/>
                <a:ext cx="11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05" name="Freeform 1127"/>
              <p:cNvSpPr>
                <a:spLocks/>
              </p:cNvSpPr>
              <p:nvPr/>
            </p:nvSpPr>
            <p:spPr bwMode="auto">
              <a:xfrm>
                <a:off x="1538" y="1877"/>
                <a:ext cx="14" cy="5"/>
              </a:xfrm>
              <a:custGeom>
                <a:avLst/>
                <a:gdLst>
                  <a:gd name="T0" fmla="*/ 0 w 58"/>
                  <a:gd name="T1" fmla="*/ 0 h 15"/>
                  <a:gd name="T2" fmla="*/ 0 w 58"/>
                  <a:gd name="T3" fmla="*/ 0 h 15"/>
                  <a:gd name="T4" fmla="*/ 0 w 58"/>
                  <a:gd name="T5" fmla="*/ 0 h 15"/>
                  <a:gd name="T6" fmla="*/ 0 w 58"/>
                  <a:gd name="T7" fmla="*/ 0 h 15"/>
                  <a:gd name="T8" fmla="*/ 0 w 58"/>
                  <a:gd name="T9" fmla="*/ 0 h 15"/>
                  <a:gd name="T10" fmla="*/ 0 w 58"/>
                  <a:gd name="T11" fmla="*/ 0 h 15"/>
                  <a:gd name="T12" fmla="*/ 0 w 58"/>
                  <a:gd name="T13" fmla="*/ 0 h 15"/>
                  <a:gd name="T14" fmla="*/ 0 w 58"/>
                  <a:gd name="T15" fmla="*/ 0 h 15"/>
                  <a:gd name="T16" fmla="*/ 0 w 58"/>
                  <a:gd name="T17" fmla="*/ 0 h 15"/>
                  <a:gd name="T18" fmla="*/ 0 w 58"/>
                  <a:gd name="T19" fmla="*/ 0 h 15"/>
                  <a:gd name="T20" fmla="*/ 0 w 58"/>
                  <a:gd name="T21" fmla="*/ 0 h 15"/>
                  <a:gd name="T22" fmla="*/ 0 w 58"/>
                  <a:gd name="T23" fmla="*/ 0 h 15"/>
                  <a:gd name="T24" fmla="*/ 0 w 58"/>
                  <a:gd name="T25" fmla="*/ 0 h 15"/>
                  <a:gd name="T26" fmla="*/ 0 w 58"/>
                  <a:gd name="T27" fmla="*/ 0 h 15"/>
                  <a:gd name="T28" fmla="*/ 0 w 58"/>
                  <a:gd name="T29" fmla="*/ 0 h 15"/>
                  <a:gd name="T30" fmla="*/ 0 w 58"/>
                  <a:gd name="T31" fmla="*/ 0 h 15"/>
                  <a:gd name="T32" fmla="*/ 0 w 58"/>
                  <a:gd name="T33" fmla="*/ 0 h 15"/>
                  <a:gd name="T34" fmla="*/ 0 w 58"/>
                  <a:gd name="T35" fmla="*/ 0 h 15"/>
                  <a:gd name="T36" fmla="*/ 0 w 58"/>
                  <a:gd name="T37" fmla="*/ 0 h 15"/>
                  <a:gd name="T38" fmla="*/ 0 w 58"/>
                  <a:gd name="T39" fmla="*/ 0 h 15"/>
                  <a:gd name="T40" fmla="*/ 0 w 58"/>
                  <a:gd name="T41" fmla="*/ 0 h 15"/>
                  <a:gd name="T42" fmla="*/ 0 w 58"/>
                  <a:gd name="T43" fmla="*/ 0 h 15"/>
                  <a:gd name="T44" fmla="*/ 0 w 58"/>
                  <a:gd name="T45" fmla="*/ 0 h 15"/>
                  <a:gd name="T46" fmla="*/ 0 w 58"/>
                  <a:gd name="T47" fmla="*/ 0 h 15"/>
                  <a:gd name="T48" fmla="*/ 0 w 58"/>
                  <a:gd name="T49" fmla="*/ 0 h 15"/>
                  <a:gd name="T50" fmla="*/ 0 w 58"/>
                  <a:gd name="T51" fmla="*/ 0 h 15"/>
                  <a:gd name="T52" fmla="*/ 0 w 58"/>
                  <a:gd name="T53" fmla="*/ 0 h 15"/>
                  <a:gd name="T54" fmla="*/ 0 w 58"/>
                  <a:gd name="T55" fmla="*/ 0 h 15"/>
                  <a:gd name="T56" fmla="*/ 0 w 58"/>
                  <a:gd name="T57" fmla="*/ 0 h 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15">
                    <a:moveTo>
                      <a:pt x="4" y="15"/>
                    </a:moveTo>
                    <a:lnTo>
                      <a:pt x="3" y="14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1"/>
                    </a:lnTo>
                    <a:lnTo>
                      <a:pt x="56" y="2"/>
                    </a:lnTo>
                    <a:lnTo>
                      <a:pt x="57" y="4"/>
                    </a:lnTo>
                    <a:lnTo>
                      <a:pt x="57" y="7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7" y="9"/>
                    </a:lnTo>
                    <a:lnTo>
                      <a:pt x="57" y="10"/>
                    </a:lnTo>
                    <a:lnTo>
                      <a:pt x="56" y="13"/>
                    </a:lnTo>
                    <a:lnTo>
                      <a:pt x="54" y="14"/>
                    </a:lnTo>
                    <a:lnTo>
                      <a:pt x="52" y="15"/>
                    </a:lnTo>
                    <a:lnTo>
                      <a:pt x="51" y="15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06" name="Line 1128"/>
              <p:cNvSpPr>
                <a:spLocks noChangeShapeType="1"/>
              </p:cNvSpPr>
              <p:nvPr/>
            </p:nvSpPr>
            <p:spPr bwMode="auto">
              <a:xfrm>
                <a:off x="1539" y="1882"/>
                <a:ext cx="11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07" name="Freeform 1129"/>
              <p:cNvSpPr>
                <a:spLocks/>
              </p:cNvSpPr>
              <p:nvPr/>
            </p:nvSpPr>
            <p:spPr bwMode="auto">
              <a:xfrm>
                <a:off x="1538" y="1872"/>
                <a:ext cx="14" cy="5"/>
              </a:xfrm>
              <a:custGeom>
                <a:avLst/>
                <a:gdLst>
                  <a:gd name="T0" fmla="*/ 0 w 58"/>
                  <a:gd name="T1" fmla="*/ 0 h 14"/>
                  <a:gd name="T2" fmla="*/ 0 w 58"/>
                  <a:gd name="T3" fmla="*/ 0 h 14"/>
                  <a:gd name="T4" fmla="*/ 0 w 58"/>
                  <a:gd name="T5" fmla="*/ 0 h 14"/>
                  <a:gd name="T6" fmla="*/ 0 w 58"/>
                  <a:gd name="T7" fmla="*/ 0 h 14"/>
                  <a:gd name="T8" fmla="*/ 0 w 58"/>
                  <a:gd name="T9" fmla="*/ 0 h 14"/>
                  <a:gd name="T10" fmla="*/ 0 w 58"/>
                  <a:gd name="T11" fmla="*/ 0 h 14"/>
                  <a:gd name="T12" fmla="*/ 0 w 58"/>
                  <a:gd name="T13" fmla="*/ 0 h 14"/>
                  <a:gd name="T14" fmla="*/ 0 w 58"/>
                  <a:gd name="T15" fmla="*/ 0 h 14"/>
                  <a:gd name="T16" fmla="*/ 0 w 58"/>
                  <a:gd name="T17" fmla="*/ 0 h 14"/>
                  <a:gd name="T18" fmla="*/ 0 w 58"/>
                  <a:gd name="T19" fmla="*/ 0 h 14"/>
                  <a:gd name="T20" fmla="*/ 0 w 58"/>
                  <a:gd name="T21" fmla="*/ 0 h 14"/>
                  <a:gd name="T22" fmla="*/ 0 w 58"/>
                  <a:gd name="T23" fmla="*/ 0 h 14"/>
                  <a:gd name="T24" fmla="*/ 0 w 58"/>
                  <a:gd name="T25" fmla="*/ 0 h 14"/>
                  <a:gd name="T26" fmla="*/ 0 w 58"/>
                  <a:gd name="T27" fmla="*/ 0 h 14"/>
                  <a:gd name="T28" fmla="*/ 0 w 58"/>
                  <a:gd name="T29" fmla="*/ 0 h 14"/>
                  <a:gd name="T30" fmla="*/ 0 w 58"/>
                  <a:gd name="T31" fmla="*/ 0 h 14"/>
                  <a:gd name="T32" fmla="*/ 0 w 58"/>
                  <a:gd name="T33" fmla="*/ 0 h 14"/>
                  <a:gd name="T34" fmla="*/ 0 w 58"/>
                  <a:gd name="T35" fmla="*/ 0 h 14"/>
                  <a:gd name="T36" fmla="*/ 0 w 58"/>
                  <a:gd name="T37" fmla="*/ 0 h 14"/>
                  <a:gd name="T38" fmla="*/ 0 w 58"/>
                  <a:gd name="T39" fmla="*/ 0 h 14"/>
                  <a:gd name="T40" fmla="*/ 0 w 58"/>
                  <a:gd name="T41" fmla="*/ 0 h 14"/>
                  <a:gd name="T42" fmla="*/ 0 w 58"/>
                  <a:gd name="T43" fmla="*/ 0 h 14"/>
                  <a:gd name="T44" fmla="*/ 0 w 58"/>
                  <a:gd name="T45" fmla="*/ 0 h 14"/>
                  <a:gd name="T46" fmla="*/ 0 w 58"/>
                  <a:gd name="T47" fmla="*/ 0 h 14"/>
                  <a:gd name="T48" fmla="*/ 0 w 58"/>
                  <a:gd name="T49" fmla="*/ 0 h 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8" h="14">
                    <a:moveTo>
                      <a:pt x="5" y="14"/>
                    </a:moveTo>
                    <a:lnTo>
                      <a:pt x="3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4" y="1"/>
                    </a:lnTo>
                    <a:lnTo>
                      <a:pt x="56" y="2"/>
                    </a:lnTo>
                    <a:lnTo>
                      <a:pt x="57" y="5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7" y="10"/>
                    </a:lnTo>
                    <a:lnTo>
                      <a:pt x="56" y="13"/>
                    </a:lnTo>
                    <a:lnTo>
                      <a:pt x="54" y="14"/>
                    </a:lnTo>
                    <a:lnTo>
                      <a:pt x="52" y="14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08" name="Line 1130"/>
              <p:cNvSpPr>
                <a:spLocks noChangeShapeType="1"/>
              </p:cNvSpPr>
              <p:nvPr/>
            </p:nvSpPr>
            <p:spPr bwMode="auto">
              <a:xfrm>
                <a:off x="1539" y="1877"/>
                <a:ext cx="11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09" name="Freeform 1131"/>
              <p:cNvSpPr>
                <a:spLocks/>
              </p:cNvSpPr>
              <p:nvPr/>
            </p:nvSpPr>
            <p:spPr bwMode="auto">
              <a:xfrm>
                <a:off x="1538" y="1868"/>
                <a:ext cx="14" cy="4"/>
              </a:xfrm>
              <a:custGeom>
                <a:avLst/>
                <a:gdLst>
                  <a:gd name="T0" fmla="*/ 0 w 58"/>
                  <a:gd name="T1" fmla="*/ 0 h 14"/>
                  <a:gd name="T2" fmla="*/ 0 w 58"/>
                  <a:gd name="T3" fmla="*/ 0 h 14"/>
                  <a:gd name="T4" fmla="*/ 0 w 58"/>
                  <a:gd name="T5" fmla="*/ 0 h 14"/>
                  <a:gd name="T6" fmla="*/ 0 w 58"/>
                  <a:gd name="T7" fmla="*/ 0 h 14"/>
                  <a:gd name="T8" fmla="*/ 0 w 58"/>
                  <a:gd name="T9" fmla="*/ 0 h 14"/>
                  <a:gd name="T10" fmla="*/ 0 w 58"/>
                  <a:gd name="T11" fmla="*/ 0 h 14"/>
                  <a:gd name="T12" fmla="*/ 0 w 58"/>
                  <a:gd name="T13" fmla="*/ 0 h 14"/>
                  <a:gd name="T14" fmla="*/ 0 w 58"/>
                  <a:gd name="T15" fmla="*/ 0 h 14"/>
                  <a:gd name="T16" fmla="*/ 0 w 58"/>
                  <a:gd name="T17" fmla="*/ 0 h 14"/>
                  <a:gd name="T18" fmla="*/ 0 w 58"/>
                  <a:gd name="T19" fmla="*/ 0 h 14"/>
                  <a:gd name="T20" fmla="*/ 0 w 58"/>
                  <a:gd name="T21" fmla="*/ 0 h 14"/>
                  <a:gd name="T22" fmla="*/ 0 w 58"/>
                  <a:gd name="T23" fmla="*/ 0 h 14"/>
                  <a:gd name="T24" fmla="*/ 0 w 58"/>
                  <a:gd name="T25" fmla="*/ 0 h 14"/>
                  <a:gd name="T26" fmla="*/ 0 w 58"/>
                  <a:gd name="T27" fmla="*/ 0 h 14"/>
                  <a:gd name="T28" fmla="*/ 0 w 58"/>
                  <a:gd name="T29" fmla="*/ 0 h 14"/>
                  <a:gd name="T30" fmla="*/ 0 w 58"/>
                  <a:gd name="T31" fmla="*/ 0 h 14"/>
                  <a:gd name="T32" fmla="*/ 0 w 58"/>
                  <a:gd name="T33" fmla="*/ 0 h 14"/>
                  <a:gd name="T34" fmla="*/ 0 w 58"/>
                  <a:gd name="T35" fmla="*/ 0 h 14"/>
                  <a:gd name="T36" fmla="*/ 0 w 58"/>
                  <a:gd name="T37" fmla="*/ 0 h 14"/>
                  <a:gd name="T38" fmla="*/ 0 w 58"/>
                  <a:gd name="T39" fmla="*/ 0 h 14"/>
                  <a:gd name="T40" fmla="*/ 0 w 58"/>
                  <a:gd name="T41" fmla="*/ 0 h 14"/>
                  <a:gd name="T42" fmla="*/ 0 w 58"/>
                  <a:gd name="T43" fmla="*/ 0 h 14"/>
                  <a:gd name="T44" fmla="*/ 0 w 58"/>
                  <a:gd name="T45" fmla="*/ 0 h 14"/>
                  <a:gd name="T46" fmla="*/ 0 w 58"/>
                  <a:gd name="T47" fmla="*/ 0 h 14"/>
                  <a:gd name="T48" fmla="*/ 0 w 58"/>
                  <a:gd name="T49" fmla="*/ 0 h 14"/>
                  <a:gd name="T50" fmla="*/ 0 w 58"/>
                  <a:gd name="T51" fmla="*/ 0 h 14"/>
                  <a:gd name="T52" fmla="*/ 0 w 58"/>
                  <a:gd name="T53" fmla="*/ 0 h 1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8" h="14">
                    <a:moveTo>
                      <a:pt x="5" y="14"/>
                    </a:moveTo>
                    <a:lnTo>
                      <a:pt x="4" y="13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1"/>
                    </a:lnTo>
                    <a:lnTo>
                      <a:pt x="57" y="4"/>
                    </a:lnTo>
                    <a:lnTo>
                      <a:pt x="58" y="6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7" y="11"/>
                    </a:lnTo>
                    <a:lnTo>
                      <a:pt x="56" y="12"/>
                    </a:lnTo>
                    <a:lnTo>
                      <a:pt x="54" y="13"/>
                    </a:lnTo>
                    <a:lnTo>
                      <a:pt x="52" y="14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10" name="Line 1132"/>
              <p:cNvSpPr>
                <a:spLocks noChangeShapeType="1"/>
              </p:cNvSpPr>
              <p:nvPr/>
            </p:nvSpPr>
            <p:spPr bwMode="auto">
              <a:xfrm>
                <a:off x="1539" y="1872"/>
                <a:ext cx="11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11" name="Freeform 1133"/>
              <p:cNvSpPr>
                <a:spLocks/>
              </p:cNvSpPr>
              <p:nvPr/>
            </p:nvSpPr>
            <p:spPr bwMode="auto">
              <a:xfrm>
                <a:off x="1538" y="1863"/>
                <a:ext cx="15" cy="4"/>
              </a:xfrm>
              <a:custGeom>
                <a:avLst/>
                <a:gdLst>
                  <a:gd name="T0" fmla="*/ 0 w 59"/>
                  <a:gd name="T1" fmla="*/ 0 h 14"/>
                  <a:gd name="T2" fmla="*/ 0 w 59"/>
                  <a:gd name="T3" fmla="*/ 0 h 14"/>
                  <a:gd name="T4" fmla="*/ 0 w 59"/>
                  <a:gd name="T5" fmla="*/ 0 h 14"/>
                  <a:gd name="T6" fmla="*/ 0 w 59"/>
                  <a:gd name="T7" fmla="*/ 0 h 14"/>
                  <a:gd name="T8" fmla="*/ 0 w 59"/>
                  <a:gd name="T9" fmla="*/ 0 h 14"/>
                  <a:gd name="T10" fmla="*/ 0 w 59"/>
                  <a:gd name="T11" fmla="*/ 0 h 14"/>
                  <a:gd name="T12" fmla="*/ 0 w 59"/>
                  <a:gd name="T13" fmla="*/ 0 h 14"/>
                  <a:gd name="T14" fmla="*/ 0 w 59"/>
                  <a:gd name="T15" fmla="*/ 0 h 14"/>
                  <a:gd name="T16" fmla="*/ 0 w 59"/>
                  <a:gd name="T17" fmla="*/ 0 h 14"/>
                  <a:gd name="T18" fmla="*/ 0 w 59"/>
                  <a:gd name="T19" fmla="*/ 0 h 14"/>
                  <a:gd name="T20" fmla="*/ 0 w 59"/>
                  <a:gd name="T21" fmla="*/ 0 h 14"/>
                  <a:gd name="T22" fmla="*/ 0 w 59"/>
                  <a:gd name="T23" fmla="*/ 0 h 14"/>
                  <a:gd name="T24" fmla="*/ 0 w 59"/>
                  <a:gd name="T25" fmla="*/ 0 h 14"/>
                  <a:gd name="T26" fmla="*/ 0 w 59"/>
                  <a:gd name="T27" fmla="*/ 0 h 14"/>
                  <a:gd name="T28" fmla="*/ 0 w 59"/>
                  <a:gd name="T29" fmla="*/ 0 h 14"/>
                  <a:gd name="T30" fmla="*/ 0 w 59"/>
                  <a:gd name="T31" fmla="*/ 0 h 14"/>
                  <a:gd name="T32" fmla="*/ 0 w 59"/>
                  <a:gd name="T33" fmla="*/ 0 h 14"/>
                  <a:gd name="T34" fmla="*/ 0 w 59"/>
                  <a:gd name="T35" fmla="*/ 0 h 14"/>
                  <a:gd name="T36" fmla="*/ 0 w 59"/>
                  <a:gd name="T37" fmla="*/ 0 h 14"/>
                  <a:gd name="T38" fmla="*/ 0 w 59"/>
                  <a:gd name="T39" fmla="*/ 0 h 14"/>
                  <a:gd name="T40" fmla="*/ 0 w 59"/>
                  <a:gd name="T41" fmla="*/ 0 h 14"/>
                  <a:gd name="T42" fmla="*/ 0 w 59"/>
                  <a:gd name="T43" fmla="*/ 0 h 14"/>
                  <a:gd name="T44" fmla="*/ 0 w 59"/>
                  <a:gd name="T45" fmla="*/ 0 h 14"/>
                  <a:gd name="T46" fmla="*/ 0 w 59"/>
                  <a:gd name="T47" fmla="*/ 0 h 14"/>
                  <a:gd name="T48" fmla="*/ 0 w 59"/>
                  <a:gd name="T49" fmla="*/ 0 h 14"/>
                  <a:gd name="T50" fmla="*/ 0 w 59"/>
                  <a:gd name="T51" fmla="*/ 0 h 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9" h="14">
                    <a:moveTo>
                      <a:pt x="4" y="14"/>
                    </a:moveTo>
                    <a:lnTo>
                      <a:pt x="3" y="14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5" y="3"/>
                    </a:lnTo>
                    <a:lnTo>
                      <a:pt x="57" y="5"/>
                    </a:lnTo>
                    <a:lnTo>
                      <a:pt x="59" y="8"/>
                    </a:lnTo>
                    <a:lnTo>
                      <a:pt x="57" y="10"/>
                    </a:lnTo>
                    <a:lnTo>
                      <a:pt x="57" y="11"/>
                    </a:lnTo>
                    <a:lnTo>
                      <a:pt x="56" y="12"/>
                    </a:lnTo>
                    <a:lnTo>
                      <a:pt x="54" y="14"/>
                    </a:lnTo>
                    <a:lnTo>
                      <a:pt x="51" y="14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12" name="Line 1134"/>
              <p:cNvSpPr>
                <a:spLocks noChangeShapeType="1"/>
              </p:cNvSpPr>
              <p:nvPr/>
            </p:nvSpPr>
            <p:spPr bwMode="auto">
              <a:xfrm>
                <a:off x="1540" y="1867"/>
                <a:ext cx="11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13" name="Freeform 1135"/>
              <p:cNvSpPr>
                <a:spLocks/>
              </p:cNvSpPr>
              <p:nvPr/>
            </p:nvSpPr>
            <p:spPr bwMode="auto">
              <a:xfrm>
                <a:off x="1538" y="1858"/>
                <a:ext cx="15" cy="4"/>
              </a:xfrm>
              <a:custGeom>
                <a:avLst/>
                <a:gdLst>
                  <a:gd name="T0" fmla="*/ 0 w 59"/>
                  <a:gd name="T1" fmla="*/ 0 h 13"/>
                  <a:gd name="T2" fmla="*/ 0 w 59"/>
                  <a:gd name="T3" fmla="*/ 0 h 13"/>
                  <a:gd name="T4" fmla="*/ 0 w 59"/>
                  <a:gd name="T5" fmla="*/ 0 h 13"/>
                  <a:gd name="T6" fmla="*/ 0 w 59"/>
                  <a:gd name="T7" fmla="*/ 0 h 13"/>
                  <a:gd name="T8" fmla="*/ 0 w 59"/>
                  <a:gd name="T9" fmla="*/ 0 h 13"/>
                  <a:gd name="T10" fmla="*/ 0 w 59"/>
                  <a:gd name="T11" fmla="*/ 0 h 13"/>
                  <a:gd name="T12" fmla="*/ 0 w 59"/>
                  <a:gd name="T13" fmla="*/ 0 h 13"/>
                  <a:gd name="T14" fmla="*/ 0 w 59"/>
                  <a:gd name="T15" fmla="*/ 0 h 13"/>
                  <a:gd name="T16" fmla="*/ 0 w 59"/>
                  <a:gd name="T17" fmla="*/ 0 h 13"/>
                  <a:gd name="T18" fmla="*/ 0 w 59"/>
                  <a:gd name="T19" fmla="*/ 0 h 13"/>
                  <a:gd name="T20" fmla="*/ 0 w 59"/>
                  <a:gd name="T21" fmla="*/ 0 h 13"/>
                  <a:gd name="T22" fmla="*/ 0 w 59"/>
                  <a:gd name="T23" fmla="*/ 0 h 13"/>
                  <a:gd name="T24" fmla="*/ 0 w 59"/>
                  <a:gd name="T25" fmla="*/ 0 h 13"/>
                  <a:gd name="T26" fmla="*/ 0 w 59"/>
                  <a:gd name="T27" fmla="*/ 0 h 13"/>
                  <a:gd name="T28" fmla="*/ 0 w 59"/>
                  <a:gd name="T29" fmla="*/ 0 h 13"/>
                  <a:gd name="T30" fmla="*/ 0 w 59"/>
                  <a:gd name="T31" fmla="*/ 0 h 13"/>
                  <a:gd name="T32" fmla="*/ 0 w 59"/>
                  <a:gd name="T33" fmla="*/ 0 h 13"/>
                  <a:gd name="T34" fmla="*/ 0 w 59"/>
                  <a:gd name="T35" fmla="*/ 0 h 13"/>
                  <a:gd name="T36" fmla="*/ 0 w 59"/>
                  <a:gd name="T37" fmla="*/ 0 h 13"/>
                  <a:gd name="T38" fmla="*/ 0 w 59"/>
                  <a:gd name="T39" fmla="*/ 0 h 13"/>
                  <a:gd name="T40" fmla="*/ 0 w 59"/>
                  <a:gd name="T41" fmla="*/ 0 h 13"/>
                  <a:gd name="T42" fmla="*/ 0 w 59"/>
                  <a:gd name="T43" fmla="*/ 0 h 13"/>
                  <a:gd name="T44" fmla="*/ 0 w 59"/>
                  <a:gd name="T45" fmla="*/ 0 h 13"/>
                  <a:gd name="T46" fmla="*/ 0 w 59"/>
                  <a:gd name="T47" fmla="*/ 0 h 13"/>
                  <a:gd name="T48" fmla="*/ 0 w 59"/>
                  <a:gd name="T49" fmla="*/ 0 h 13"/>
                  <a:gd name="T50" fmla="*/ 0 w 59"/>
                  <a:gd name="T51" fmla="*/ 0 h 13"/>
                  <a:gd name="T52" fmla="*/ 0 w 59"/>
                  <a:gd name="T53" fmla="*/ 0 h 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9" h="13">
                    <a:moveTo>
                      <a:pt x="4" y="13"/>
                    </a:moveTo>
                    <a:lnTo>
                      <a:pt x="3" y="13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5" y="2"/>
                    </a:lnTo>
                    <a:lnTo>
                      <a:pt x="57" y="4"/>
                    </a:lnTo>
                    <a:lnTo>
                      <a:pt x="59" y="8"/>
                    </a:lnTo>
                    <a:lnTo>
                      <a:pt x="57" y="9"/>
                    </a:lnTo>
                    <a:lnTo>
                      <a:pt x="57" y="10"/>
                    </a:lnTo>
                    <a:lnTo>
                      <a:pt x="56" y="11"/>
                    </a:lnTo>
                    <a:lnTo>
                      <a:pt x="54" y="13"/>
                    </a:lnTo>
                    <a:lnTo>
                      <a:pt x="51" y="13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14" name="Line 1136"/>
              <p:cNvSpPr>
                <a:spLocks noChangeShapeType="1"/>
              </p:cNvSpPr>
              <p:nvPr/>
            </p:nvSpPr>
            <p:spPr bwMode="auto">
              <a:xfrm>
                <a:off x="1540" y="1862"/>
                <a:ext cx="11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15" name="Freeform 1137"/>
              <p:cNvSpPr>
                <a:spLocks/>
              </p:cNvSpPr>
              <p:nvPr/>
            </p:nvSpPr>
            <p:spPr bwMode="auto">
              <a:xfrm>
                <a:off x="1538" y="1853"/>
                <a:ext cx="15" cy="4"/>
              </a:xfrm>
              <a:custGeom>
                <a:avLst/>
                <a:gdLst>
                  <a:gd name="T0" fmla="*/ 0 w 59"/>
                  <a:gd name="T1" fmla="*/ 0 h 13"/>
                  <a:gd name="T2" fmla="*/ 0 w 59"/>
                  <a:gd name="T3" fmla="*/ 0 h 13"/>
                  <a:gd name="T4" fmla="*/ 0 w 59"/>
                  <a:gd name="T5" fmla="*/ 0 h 13"/>
                  <a:gd name="T6" fmla="*/ 0 w 59"/>
                  <a:gd name="T7" fmla="*/ 0 h 13"/>
                  <a:gd name="T8" fmla="*/ 0 w 59"/>
                  <a:gd name="T9" fmla="*/ 0 h 13"/>
                  <a:gd name="T10" fmla="*/ 0 w 59"/>
                  <a:gd name="T11" fmla="*/ 0 h 13"/>
                  <a:gd name="T12" fmla="*/ 0 w 59"/>
                  <a:gd name="T13" fmla="*/ 0 h 13"/>
                  <a:gd name="T14" fmla="*/ 0 w 59"/>
                  <a:gd name="T15" fmla="*/ 0 h 13"/>
                  <a:gd name="T16" fmla="*/ 0 w 59"/>
                  <a:gd name="T17" fmla="*/ 0 h 13"/>
                  <a:gd name="T18" fmla="*/ 0 w 59"/>
                  <a:gd name="T19" fmla="*/ 0 h 13"/>
                  <a:gd name="T20" fmla="*/ 0 w 59"/>
                  <a:gd name="T21" fmla="*/ 0 h 13"/>
                  <a:gd name="T22" fmla="*/ 0 w 59"/>
                  <a:gd name="T23" fmla="*/ 0 h 13"/>
                  <a:gd name="T24" fmla="*/ 0 w 59"/>
                  <a:gd name="T25" fmla="*/ 0 h 13"/>
                  <a:gd name="T26" fmla="*/ 0 w 59"/>
                  <a:gd name="T27" fmla="*/ 0 h 13"/>
                  <a:gd name="T28" fmla="*/ 0 w 59"/>
                  <a:gd name="T29" fmla="*/ 0 h 13"/>
                  <a:gd name="T30" fmla="*/ 0 w 59"/>
                  <a:gd name="T31" fmla="*/ 0 h 13"/>
                  <a:gd name="T32" fmla="*/ 0 w 59"/>
                  <a:gd name="T33" fmla="*/ 0 h 13"/>
                  <a:gd name="T34" fmla="*/ 0 w 59"/>
                  <a:gd name="T35" fmla="*/ 0 h 13"/>
                  <a:gd name="T36" fmla="*/ 0 w 59"/>
                  <a:gd name="T37" fmla="*/ 0 h 13"/>
                  <a:gd name="T38" fmla="*/ 0 w 59"/>
                  <a:gd name="T39" fmla="*/ 0 h 13"/>
                  <a:gd name="T40" fmla="*/ 0 w 59"/>
                  <a:gd name="T41" fmla="*/ 0 h 13"/>
                  <a:gd name="T42" fmla="*/ 0 w 59"/>
                  <a:gd name="T43" fmla="*/ 0 h 13"/>
                  <a:gd name="T44" fmla="*/ 0 w 59"/>
                  <a:gd name="T45" fmla="*/ 0 h 13"/>
                  <a:gd name="T46" fmla="*/ 0 w 59"/>
                  <a:gd name="T47" fmla="*/ 0 h 13"/>
                  <a:gd name="T48" fmla="*/ 0 w 59"/>
                  <a:gd name="T49" fmla="*/ 0 h 13"/>
                  <a:gd name="T50" fmla="*/ 0 w 59"/>
                  <a:gd name="T51" fmla="*/ 0 h 13"/>
                  <a:gd name="T52" fmla="*/ 0 w 59"/>
                  <a:gd name="T53" fmla="*/ 0 h 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9" h="13">
                    <a:moveTo>
                      <a:pt x="4" y="13"/>
                    </a:moveTo>
                    <a:lnTo>
                      <a:pt x="3" y="13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5" y="1"/>
                    </a:lnTo>
                    <a:lnTo>
                      <a:pt x="56" y="2"/>
                    </a:lnTo>
                    <a:lnTo>
                      <a:pt x="57" y="4"/>
                    </a:lnTo>
                    <a:lnTo>
                      <a:pt x="57" y="5"/>
                    </a:lnTo>
                    <a:lnTo>
                      <a:pt x="59" y="8"/>
                    </a:lnTo>
                    <a:lnTo>
                      <a:pt x="57" y="10"/>
                    </a:lnTo>
                    <a:lnTo>
                      <a:pt x="56" y="12"/>
                    </a:lnTo>
                    <a:lnTo>
                      <a:pt x="54" y="13"/>
                    </a:lnTo>
                    <a:lnTo>
                      <a:pt x="52" y="13"/>
                    </a:lnTo>
                    <a:lnTo>
                      <a:pt x="51" y="13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16" name="Line 1138"/>
              <p:cNvSpPr>
                <a:spLocks noChangeShapeType="1"/>
              </p:cNvSpPr>
              <p:nvPr/>
            </p:nvSpPr>
            <p:spPr bwMode="auto">
              <a:xfrm>
                <a:off x="1540" y="1857"/>
                <a:ext cx="11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17" name="Freeform 1139"/>
              <p:cNvSpPr>
                <a:spLocks/>
              </p:cNvSpPr>
              <p:nvPr/>
            </p:nvSpPr>
            <p:spPr bwMode="auto">
              <a:xfrm>
                <a:off x="1541" y="1887"/>
                <a:ext cx="2" cy="4"/>
              </a:xfrm>
              <a:custGeom>
                <a:avLst/>
                <a:gdLst>
                  <a:gd name="T0" fmla="*/ 0 w 9"/>
                  <a:gd name="T1" fmla="*/ 0 h 12"/>
                  <a:gd name="T2" fmla="*/ 0 w 9"/>
                  <a:gd name="T3" fmla="*/ 0 h 12"/>
                  <a:gd name="T4" fmla="*/ 0 w 9"/>
                  <a:gd name="T5" fmla="*/ 0 h 12"/>
                  <a:gd name="T6" fmla="*/ 0 w 9"/>
                  <a:gd name="T7" fmla="*/ 0 h 12"/>
                  <a:gd name="T8" fmla="*/ 0 w 9"/>
                  <a:gd name="T9" fmla="*/ 0 h 12"/>
                  <a:gd name="T10" fmla="*/ 0 w 9"/>
                  <a:gd name="T11" fmla="*/ 0 h 12"/>
                  <a:gd name="T12" fmla="*/ 0 w 9"/>
                  <a:gd name="T13" fmla="*/ 0 h 12"/>
                  <a:gd name="T14" fmla="*/ 0 w 9"/>
                  <a:gd name="T15" fmla="*/ 0 h 12"/>
                  <a:gd name="T16" fmla="*/ 0 w 9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12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9" y="6"/>
                    </a:lnTo>
                    <a:lnTo>
                      <a:pt x="9" y="9"/>
                    </a:lnTo>
                    <a:lnTo>
                      <a:pt x="8" y="12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18" name="Freeform 1140"/>
              <p:cNvSpPr>
                <a:spLocks/>
              </p:cNvSpPr>
              <p:nvPr/>
            </p:nvSpPr>
            <p:spPr bwMode="auto">
              <a:xfrm>
                <a:off x="1547" y="1887"/>
                <a:ext cx="2" cy="4"/>
              </a:xfrm>
              <a:custGeom>
                <a:avLst/>
                <a:gdLst>
                  <a:gd name="T0" fmla="*/ 0 w 9"/>
                  <a:gd name="T1" fmla="*/ 0 h 12"/>
                  <a:gd name="T2" fmla="*/ 0 w 9"/>
                  <a:gd name="T3" fmla="*/ 0 h 12"/>
                  <a:gd name="T4" fmla="*/ 0 w 9"/>
                  <a:gd name="T5" fmla="*/ 0 h 12"/>
                  <a:gd name="T6" fmla="*/ 0 w 9"/>
                  <a:gd name="T7" fmla="*/ 0 h 12"/>
                  <a:gd name="T8" fmla="*/ 0 w 9"/>
                  <a:gd name="T9" fmla="*/ 0 h 12"/>
                  <a:gd name="T10" fmla="*/ 0 w 9"/>
                  <a:gd name="T11" fmla="*/ 0 h 12"/>
                  <a:gd name="T12" fmla="*/ 0 w 9"/>
                  <a:gd name="T13" fmla="*/ 0 h 12"/>
                  <a:gd name="T14" fmla="*/ 0 w 9"/>
                  <a:gd name="T15" fmla="*/ 0 h 12"/>
                  <a:gd name="T16" fmla="*/ 0 w 9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12">
                    <a:moveTo>
                      <a:pt x="1" y="12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19" name="Line 1141"/>
              <p:cNvSpPr>
                <a:spLocks noChangeShapeType="1"/>
              </p:cNvSpPr>
              <p:nvPr/>
            </p:nvSpPr>
            <p:spPr bwMode="auto">
              <a:xfrm>
                <a:off x="1541" y="1887"/>
                <a:ext cx="8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20" name="Line 1142"/>
              <p:cNvSpPr>
                <a:spLocks noChangeShapeType="1"/>
              </p:cNvSpPr>
              <p:nvPr/>
            </p:nvSpPr>
            <p:spPr bwMode="auto">
              <a:xfrm>
                <a:off x="1544" y="1891"/>
                <a:ext cx="3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21" name="Freeform 1143"/>
              <p:cNvSpPr>
                <a:spLocks/>
              </p:cNvSpPr>
              <p:nvPr/>
            </p:nvSpPr>
            <p:spPr bwMode="auto">
              <a:xfrm>
                <a:off x="1544" y="1891"/>
                <a:ext cx="2" cy="2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22" name="Line 1144"/>
              <p:cNvSpPr>
                <a:spLocks noChangeShapeType="1"/>
              </p:cNvSpPr>
              <p:nvPr/>
            </p:nvSpPr>
            <p:spPr bwMode="auto">
              <a:xfrm flipV="1">
                <a:off x="1546" y="1891"/>
                <a:ext cx="0" cy="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23" name="Freeform 1145"/>
              <p:cNvSpPr>
                <a:spLocks/>
              </p:cNvSpPr>
              <p:nvPr/>
            </p:nvSpPr>
            <p:spPr bwMode="auto">
              <a:xfrm>
                <a:off x="1547" y="1849"/>
                <a:ext cx="2" cy="4"/>
              </a:xfrm>
              <a:custGeom>
                <a:avLst/>
                <a:gdLst>
                  <a:gd name="T0" fmla="*/ 0 w 10"/>
                  <a:gd name="T1" fmla="*/ 0 h 12"/>
                  <a:gd name="T2" fmla="*/ 0 w 10"/>
                  <a:gd name="T3" fmla="*/ 0 h 12"/>
                  <a:gd name="T4" fmla="*/ 0 w 10"/>
                  <a:gd name="T5" fmla="*/ 0 h 12"/>
                  <a:gd name="T6" fmla="*/ 0 w 10"/>
                  <a:gd name="T7" fmla="*/ 0 h 12"/>
                  <a:gd name="T8" fmla="*/ 0 w 10"/>
                  <a:gd name="T9" fmla="*/ 0 h 12"/>
                  <a:gd name="T10" fmla="*/ 0 w 10"/>
                  <a:gd name="T11" fmla="*/ 0 h 12"/>
                  <a:gd name="T12" fmla="*/ 0 w 10"/>
                  <a:gd name="T13" fmla="*/ 0 h 12"/>
                  <a:gd name="T14" fmla="*/ 0 w 10"/>
                  <a:gd name="T15" fmla="*/ 0 h 12"/>
                  <a:gd name="T16" fmla="*/ 0 w 10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2">
                    <a:moveTo>
                      <a:pt x="10" y="12"/>
                    </a:moveTo>
                    <a:lnTo>
                      <a:pt x="7" y="12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24" name="Freeform 1146"/>
              <p:cNvSpPr>
                <a:spLocks/>
              </p:cNvSpPr>
              <p:nvPr/>
            </p:nvSpPr>
            <p:spPr bwMode="auto">
              <a:xfrm>
                <a:off x="1541" y="1849"/>
                <a:ext cx="2" cy="4"/>
              </a:xfrm>
              <a:custGeom>
                <a:avLst/>
                <a:gdLst>
                  <a:gd name="T0" fmla="*/ 0 w 9"/>
                  <a:gd name="T1" fmla="*/ 0 h 12"/>
                  <a:gd name="T2" fmla="*/ 0 w 9"/>
                  <a:gd name="T3" fmla="*/ 0 h 12"/>
                  <a:gd name="T4" fmla="*/ 0 w 9"/>
                  <a:gd name="T5" fmla="*/ 0 h 12"/>
                  <a:gd name="T6" fmla="*/ 0 w 9"/>
                  <a:gd name="T7" fmla="*/ 0 h 12"/>
                  <a:gd name="T8" fmla="*/ 0 w 9"/>
                  <a:gd name="T9" fmla="*/ 0 h 12"/>
                  <a:gd name="T10" fmla="*/ 0 w 9"/>
                  <a:gd name="T11" fmla="*/ 0 h 12"/>
                  <a:gd name="T12" fmla="*/ 0 w 9"/>
                  <a:gd name="T13" fmla="*/ 0 h 12"/>
                  <a:gd name="T14" fmla="*/ 0 w 9"/>
                  <a:gd name="T15" fmla="*/ 0 h 12"/>
                  <a:gd name="T16" fmla="*/ 0 w 9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12">
                    <a:moveTo>
                      <a:pt x="9" y="0"/>
                    </a:moveTo>
                    <a:lnTo>
                      <a:pt x="9" y="3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6" y="11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0" y="12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25" name="Line 1147"/>
              <p:cNvSpPr>
                <a:spLocks noChangeShapeType="1"/>
              </p:cNvSpPr>
              <p:nvPr/>
            </p:nvSpPr>
            <p:spPr bwMode="auto">
              <a:xfrm flipH="1">
                <a:off x="1541" y="1853"/>
                <a:ext cx="8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26" name="Line 1148"/>
              <p:cNvSpPr>
                <a:spLocks noChangeShapeType="1"/>
              </p:cNvSpPr>
              <p:nvPr/>
            </p:nvSpPr>
            <p:spPr bwMode="auto">
              <a:xfrm flipH="1">
                <a:off x="1543" y="1849"/>
                <a:ext cx="4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27" name="Freeform 1149"/>
              <p:cNvSpPr>
                <a:spLocks/>
              </p:cNvSpPr>
              <p:nvPr/>
            </p:nvSpPr>
            <p:spPr bwMode="auto">
              <a:xfrm>
                <a:off x="1544" y="1847"/>
                <a:ext cx="2" cy="2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28" name="Line 1150"/>
              <p:cNvSpPr>
                <a:spLocks noChangeShapeType="1"/>
              </p:cNvSpPr>
              <p:nvPr/>
            </p:nvSpPr>
            <p:spPr bwMode="auto">
              <a:xfrm>
                <a:off x="1544" y="1847"/>
                <a:ext cx="0" cy="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29" name="Line 1151"/>
              <p:cNvSpPr>
                <a:spLocks noChangeShapeType="1"/>
              </p:cNvSpPr>
              <p:nvPr/>
            </p:nvSpPr>
            <p:spPr bwMode="auto">
              <a:xfrm flipH="1">
                <a:off x="1552" y="1914"/>
                <a:ext cx="153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30" name="Line 1152"/>
              <p:cNvSpPr>
                <a:spLocks noChangeShapeType="1"/>
              </p:cNvSpPr>
              <p:nvPr/>
            </p:nvSpPr>
            <p:spPr bwMode="auto">
              <a:xfrm flipH="1">
                <a:off x="1552" y="1831"/>
                <a:ext cx="153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31" name="Line 1153"/>
              <p:cNvSpPr>
                <a:spLocks noChangeShapeType="1"/>
              </p:cNvSpPr>
              <p:nvPr/>
            </p:nvSpPr>
            <p:spPr bwMode="auto">
              <a:xfrm flipH="1">
                <a:off x="1551" y="1914"/>
                <a:ext cx="131" cy="13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32" name="Line 1154"/>
              <p:cNvSpPr>
                <a:spLocks noChangeShapeType="1"/>
              </p:cNvSpPr>
              <p:nvPr/>
            </p:nvSpPr>
            <p:spPr bwMode="auto">
              <a:xfrm flipH="1" flipV="1">
                <a:off x="1552" y="1817"/>
                <a:ext cx="131" cy="1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33" name="Line 1155"/>
              <p:cNvSpPr>
                <a:spLocks noChangeShapeType="1"/>
              </p:cNvSpPr>
              <p:nvPr/>
            </p:nvSpPr>
            <p:spPr bwMode="auto">
              <a:xfrm>
                <a:off x="1552" y="1896"/>
                <a:ext cx="13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34" name="Line 1156"/>
              <p:cNvSpPr>
                <a:spLocks noChangeShapeType="1"/>
              </p:cNvSpPr>
              <p:nvPr/>
            </p:nvSpPr>
            <p:spPr bwMode="auto">
              <a:xfrm flipH="1">
                <a:off x="1552" y="1904"/>
                <a:ext cx="13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35" name="Line 1157"/>
              <p:cNvSpPr>
                <a:spLocks noChangeShapeType="1"/>
              </p:cNvSpPr>
              <p:nvPr/>
            </p:nvSpPr>
            <p:spPr bwMode="auto">
              <a:xfrm>
                <a:off x="1551" y="1848"/>
                <a:ext cx="13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36" name="Line 1158"/>
              <p:cNvSpPr>
                <a:spLocks noChangeShapeType="1"/>
              </p:cNvSpPr>
              <p:nvPr/>
            </p:nvSpPr>
            <p:spPr bwMode="auto">
              <a:xfrm flipH="1">
                <a:off x="1551" y="1841"/>
                <a:ext cx="13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37" name="Freeform 1159"/>
              <p:cNvSpPr>
                <a:spLocks/>
              </p:cNvSpPr>
              <p:nvPr/>
            </p:nvSpPr>
            <p:spPr bwMode="auto">
              <a:xfrm>
                <a:off x="1704" y="1831"/>
                <a:ext cx="3" cy="83"/>
              </a:xfrm>
              <a:custGeom>
                <a:avLst/>
                <a:gdLst>
                  <a:gd name="T0" fmla="*/ 0 w 12"/>
                  <a:gd name="T1" fmla="*/ 0 h 249"/>
                  <a:gd name="T2" fmla="*/ 0 w 12"/>
                  <a:gd name="T3" fmla="*/ 0 h 249"/>
                  <a:gd name="T4" fmla="*/ 0 w 12"/>
                  <a:gd name="T5" fmla="*/ 0 h 249"/>
                  <a:gd name="T6" fmla="*/ 0 w 12"/>
                  <a:gd name="T7" fmla="*/ 0 h 2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249">
                    <a:moveTo>
                      <a:pt x="5" y="247"/>
                    </a:moveTo>
                    <a:lnTo>
                      <a:pt x="12" y="249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38" name="Rectangle 1160"/>
              <p:cNvSpPr>
                <a:spLocks noChangeArrowheads="1"/>
              </p:cNvSpPr>
              <p:nvPr/>
            </p:nvSpPr>
            <p:spPr bwMode="auto">
              <a:xfrm>
                <a:off x="1563" y="1856"/>
                <a:ext cx="18" cy="3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39" name="Line 1161"/>
              <p:cNvSpPr>
                <a:spLocks noChangeShapeType="1"/>
              </p:cNvSpPr>
              <p:nvPr/>
            </p:nvSpPr>
            <p:spPr bwMode="auto">
              <a:xfrm>
                <a:off x="1581" y="1886"/>
                <a:ext cx="6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40" name="Line 1162"/>
              <p:cNvSpPr>
                <a:spLocks noChangeShapeType="1"/>
              </p:cNvSpPr>
              <p:nvPr/>
            </p:nvSpPr>
            <p:spPr bwMode="auto">
              <a:xfrm>
                <a:off x="1581" y="1859"/>
                <a:ext cx="6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41" name="Rectangle 1163"/>
              <p:cNvSpPr>
                <a:spLocks noChangeArrowheads="1"/>
              </p:cNvSpPr>
              <p:nvPr/>
            </p:nvSpPr>
            <p:spPr bwMode="auto">
              <a:xfrm>
                <a:off x="1587" y="1854"/>
                <a:ext cx="41" cy="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42" name="Rectangle 1164"/>
              <p:cNvSpPr>
                <a:spLocks noChangeArrowheads="1"/>
              </p:cNvSpPr>
              <p:nvPr/>
            </p:nvSpPr>
            <p:spPr bwMode="auto">
              <a:xfrm>
                <a:off x="1587" y="1854"/>
                <a:ext cx="41" cy="37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43" name="Rectangle 1165"/>
              <p:cNvSpPr>
                <a:spLocks noChangeArrowheads="1"/>
              </p:cNvSpPr>
              <p:nvPr/>
            </p:nvSpPr>
            <p:spPr bwMode="auto">
              <a:xfrm>
                <a:off x="1634" y="1856"/>
                <a:ext cx="11" cy="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44" name="Rectangle 1166"/>
              <p:cNvSpPr>
                <a:spLocks noChangeArrowheads="1"/>
              </p:cNvSpPr>
              <p:nvPr/>
            </p:nvSpPr>
            <p:spPr bwMode="auto">
              <a:xfrm>
                <a:off x="1634" y="1856"/>
                <a:ext cx="11" cy="3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45" name="Freeform 1167"/>
              <p:cNvSpPr>
                <a:spLocks/>
              </p:cNvSpPr>
              <p:nvPr/>
            </p:nvSpPr>
            <p:spPr bwMode="auto">
              <a:xfrm>
                <a:off x="1646" y="1867"/>
                <a:ext cx="8" cy="9"/>
              </a:xfrm>
              <a:custGeom>
                <a:avLst/>
                <a:gdLst>
                  <a:gd name="T0" fmla="*/ 0 w 33"/>
                  <a:gd name="T1" fmla="*/ 0 h 27"/>
                  <a:gd name="T2" fmla="*/ 0 w 33"/>
                  <a:gd name="T3" fmla="*/ 0 h 27"/>
                  <a:gd name="T4" fmla="*/ 0 w 33"/>
                  <a:gd name="T5" fmla="*/ 0 h 27"/>
                  <a:gd name="T6" fmla="*/ 0 w 33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27">
                    <a:moveTo>
                      <a:pt x="0" y="27"/>
                    </a:moveTo>
                    <a:lnTo>
                      <a:pt x="33" y="27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46" name="Line 1168"/>
              <p:cNvSpPr>
                <a:spLocks noChangeShapeType="1"/>
              </p:cNvSpPr>
              <p:nvPr/>
            </p:nvSpPr>
            <p:spPr bwMode="auto">
              <a:xfrm>
                <a:off x="1628" y="1886"/>
                <a:ext cx="6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47" name="Line 1169"/>
              <p:cNvSpPr>
                <a:spLocks noChangeShapeType="1"/>
              </p:cNvSpPr>
              <p:nvPr/>
            </p:nvSpPr>
            <p:spPr bwMode="auto">
              <a:xfrm>
                <a:off x="1628" y="1858"/>
                <a:ext cx="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48" name="Rectangle 1170"/>
              <p:cNvSpPr>
                <a:spLocks noChangeArrowheads="1"/>
              </p:cNvSpPr>
              <p:nvPr/>
            </p:nvSpPr>
            <p:spPr bwMode="auto">
              <a:xfrm>
                <a:off x="1590" y="1844"/>
                <a:ext cx="32" cy="5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49" name="Freeform 1171"/>
              <p:cNvSpPr>
                <a:spLocks/>
              </p:cNvSpPr>
              <p:nvPr/>
            </p:nvSpPr>
            <p:spPr bwMode="auto">
              <a:xfrm>
                <a:off x="1592" y="1856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w 12"/>
                  <a:gd name="T37" fmla="*/ 0 h 14"/>
                  <a:gd name="T38" fmla="*/ 0 w 12"/>
                  <a:gd name="T39" fmla="*/ 0 h 14"/>
                  <a:gd name="T40" fmla="*/ 0 w 12"/>
                  <a:gd name="T41" fmla="*/ 0 h 14"/>
                  <a:gd name="T42" fmla="*/ 0 w 12"/>
                  <a:gd name="T43" fmla="*/ 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50" name="Freeform 1172"/>
              <p:cNvSpPr>
                <a:spLocks/>
              </p:cNvSpPr>
              <p:nvPr/>
            </p:nvSpPr>
            <p:spPr bwMode="auto">
              <a:xfrm>
                <a:off x="1592" y="1856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w 12"/>
                  <a:gd name="T37" fmla="*/ 0 h 14"/>
                  <a:gd name="T38" fmla="*/ 0 w 12"/>
                  <a:gd name="T39" fmla="*/ 0 h 14"/>
                  <a:gd name="T40" fmla="*/ 0 w 12"/>
                  <a:gd name="T41" fmla="*/ 0 h 14"/>
                  <a:gd name="T42" fmla="*/ 0 w 12"/>
                  <a:gd name="T43" fmla="*/ 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51" name="Freeform 1173"/>
              <p:cNvSpPr>
                <a:spLocks/>
              </p:cNvSpPr>
              <p:nvPr/>
            </p:nvSpPr>
            <p:spPr bwMode="auto">
              <a:xfrm>
                <a:off x="1597" y="1856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4">
                    <a:moveTo>
                      <a:pt x="6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52" name="Freeform 1174"/>
              <p:cNvSpPr>
                <a:spLocks/>
              </p:cNvSpPr>
              <p:nvPr/>
            </p:nvSpPr>
            <p:spPr bwMode="auto">
              <a:xfrm>
                <a:off x="1597" y="1856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4">
                    <a:moveTo>
                      <a:pt x="6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53" name="Freeform 1175"/>
              <p:cNvSpPr>
                <a:spLocks/>
              </p:cNvSpPr>
              <p:nvPr/>
            </p:nvSpPr>
            <p:spPr bwMode="auto">
              <a:xfrm>
                <a:off x="1612" y="1856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w 12"/>
                  <a:gd name="T37" fmla="*/ 0 h 14"/>
                  <a:gd name="T38" fmla="*/ 0 w 12"/>
                  <a:gd name="T39" fmla="*/ 0 h 14"/>
                  <a:gd name="T40" fmla="*/ 0 w 12"/>
                  <a:gd name="T41" fmla="*/ 0 h 14"/>
                  <a:gd name="T42" fmla="*/ 0 w 12"/>
                  <a:gd name="T43" fmla="*/ 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4">
                    <a:moveTo>
                      <a:pt x="6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54" name="Freeform 1176"/>
              <p:cNvSpPr>
                <a:spLocks/>
              </p:cNvSpPr>
              <p:nvPr/>
            </p:nvSpPr>
            <p:spPr bwMode="auto">
              <a:xfrm>
                <a:off x="1612" y="1856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w 12"/>
                  <a:gd name="T37" fmla="*/ 0 h 14"/>
                  <a:gd name="T38" fmla="*/ 0 w 12"/>
                  <a:gd name="T39" fmla="*/ 0 h 14"/>
                  <a:gd name="T40" fmla="*/ 0 w 12"/>
                  <a:gd name="T41" fmla="*/ 0 h 14"/>
                  <a:gd name="T42" fmla="*/ 0 w 12"/>
                  <a:gd name="T43" fmla="*/ 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4">
                    <a:moveTo>
                      <a:pt x="6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55" name="Freeform 1177"/>
              <p:cNvSpPr>
                <a:spLocks/>
              </p:cNvSpPr>
              <p:nvPr/>
            </p:nvSpPr>
            <p:spPr bwMode="auto">
              <a:xfrm>
                <a:off x="1617" y="1856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56" name="Freeform 1178"/>
              <p:cNvSpPr>
                <a:spLocks/>
              </p:cNvSpPr>
              <p:nvPr/>
            </p:nvSpPr>
            <p:spPr bwMode="auto">
              <a:xfrm>
                <a:off x="1617" y="1856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57" name="Freeform 1179"/>
              <p:cNvSpPr>
                <a:spLocks/>
              </p:cNvSpPr>
              <p:nvPr/>
            </p:nvSpPr>
            <p:spPr bwMode="auto">
              <a:xfrm>
                <a:off x="1612" y="1883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4">
                    <a:moveTo>
                      <a:pt x="6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10" y="12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58" name="Freeform 1180"/>
              <p:cNvSpPr>
                <a:spLocks/>
              </p:cNvSpPr>
              <p:nvPr/>
            </p:nvSpPr>
            <p:spPr bwMode="auto">
              <a:xfrm>
                <a:off x="1612" y="1883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4">
                    <a:moveTo>
                      <a:pt x="6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10" y="12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59" name="Freeform 1181"/>
              <p:cNvSpPr>
                <a:spLocks/>
              </p:cNvSpPr>
              <p:nvPr/>
            </p:nvSpPr>
            <p:spPr bwMode="auto">
              <a:xfrm>
                <a:off x="1617" y="1883"/>
                <a:ext cx="3" cy="4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w 12"/>
                  <a:gd name="T37" fmla="*/ 0 h 14"/>
                  <a:gd name="T38" fmla="*/ 0 w 12"/>
                  <a:gd name="T39" fmla="*/ 0 h 14"/>
                  <a:gd name="T40" fmla="*/ 0 w 12"/>
                  <a:gd name="T41" fmla="*/ 0 h 14"/>
                  <a:gd name="T42" fmla="*/ 0 w 12"/>
                  <a:gd name="T43" fmla="*/ 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60" name="Freeform 1182"/>
              <p:cNvSpPr>
                <a:spLocks/>
              </p:cNvSpPr>
              <p:nvPr/>
            </p:nvSpPr>
            <p:spPr bwMode="auto">
              <a:xfrm>
                <a:off x="1617" y="1883"/>
                <a:ext cx="3" cy="4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w 12"/>
                  <a:gd name="T37" fmla="*/ 0 h 14"/>
                  <a:gd name="T38" fmla="*/ 0 w 12"/>
                  <a:gd name="T39" fmla="*/ 0 h 14"/>
                  <a:gd name="T40" fmla="*/ 0 w 12"/>
                  <a:gd name="T41" fmla="*/ 0 h 14"/>
                  <a:gd name="T42" fmla="*/ 0 w 12"/>
                  <a:gd name="T43" fmla="*/ 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61" name="Freeform 1183"/>
              <p:cNvSpPr>
                <a:spLocks/>
              </p:cNvSpPr>
              <p:nvPr/>
            </p:nvSpPr>
            <p:spPr bwMode="auto">
              <a:xfrm>
                <a:off x="1592" y="1883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4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10" y="12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62" name="Freeform 1184"/>
              <p:cNvSpPr>
                <a:spLocks/>
              </p:cNvSpPr>
              <p:nvPr/>
            </p:nvSpPr>
            <p:spPr bwMode="auto">
              <a:xfrm>
                <a:off x="1592" y="1883"/>
                <a:ext cx="3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4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10" y="12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63" name="Freeform 1185"/>
              <p:cNvSpPr>
                <a:spLocks/>
              </p:cNvSpPr>
              <p:nvPr/>
            </p:nvSpPr>
            <p:spPr bwMode="auto">
              <a:xfrm>
                <a:off x="1597" y="1883"/>
                <a:ext cx="3" cy="4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w 12"/>
                  <a:gd name="T37" fmla="*/ 0 h 14"/>
                  <a:gd name="T38" fmla="*/ 0 w 12"/>
                  <a:gd name="T39" fmla="*/ 0 h 14"/>
                  <a:gd name="T40" fmla="*/ 0 w 12"/>
                  <a:gd name="T41" fmla="*/ 0 h 14"/>
                  <a:gd name="T42" fmla="*/ 0 w 12"/>
                  <a:gd name="T43" fmla="*/ 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4">
                    <a:moveTo>
                      <a:pt x="6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64" name="Freeform 1186"/>
              <p:cNvSpPr>
                <a:spLocks/>
              </p:cNvSpPr>
              <p:nvPr/>
            </p:nvSpPr>
            <p:spPr bwMode="auto">
              <a:xfrm>
                <a:off x="1597" y="1883"/>
                <a:ext cx="3" cy="4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w 12"/>
                  <a:gd name="T37" fmla="*/ 0 h 14"/>
                  <a:gd name="T38" fmla="*/ 0 w 12"/>
                  <a:gd name="T39" fmla="*/ 0 h 14"/>
                  <a:gd name="T40" fmla="*/ 0 w 12"/>
                  <a:gd name="T41" fmla="*/ 0 h 14"/>
                  <a:gd name="T42" fmla="*/ 0 w 12"/>
                  <a:gd name="T43" fmla="*/ 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4">
                    <a:moveTo>
                      <a:pt x="6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65" name="Rectangle 1187"/>
              <p:cNvSpPr>
                <a:spLocks noChangeArrowheads="1"/>
              </p:cNvSpPr>
              <p:nvPr/>
            </p:nvSpPr>
            <p:spPr bwMode="auto">
              <a:xfrm>
                <a:off x="1564" y="1800"/>
                <a:ext cx="41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66" name="Rectangle 1188"/>
              <p:cNvSpPr>
                <a:spLocks noChangeArrowheads="1"/>
              </p:cNvSpPr>
              <p:nvPr/>
            </p:nvSpPr>
            <p:spPr bwMode="auto">
              <a:xfrm>
                <a:off x="1564" y="1800"/>
                <a:ext cx="41" cy="3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67" name="Rectangle 1189"/>
              <p:cNvSpPr>
                <a:spLocks noChangeArrowheads="1"/>
              </p:cNvSpPr>
              <p:nvPr/>
            </p:nvSpPr>
            <p:spPr bwMode="auto">
              <a:xfrm>
                <a:off x="1611" y="1803"/>
                <a:ext cx="11" cy="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68" name="Rectangle 1190"/>
              <p:cNvSpPr>
                <a:spLocks noChangeArrowheads="1"/>
              </p:cNvSpPr>
              <p:nvPr/>
            </p:nvSpPr>
            <p:spPr bwMode="auto">
              <a:xfrm>
                <a:off x="1611" y="1803"/>
                <a:ext cx="11" cy="3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69" name="Freeform 1191"/>
              <p:cNvSpPr>
                <a:spLocks/>
              </p:cNvSpPr>
              <p:nvPr/>
            </p:nvSpPr>
            <p:spPr bwMode="auto">
              <a:xfrm>
                <a:off x="1623" y="1814"/>
                <a:ext cx="8" cy="9"/>
              </a:xfrm>
              <a:custGeom>
                <a:avLst/>
                <a:gdLst>
                  <a:gd name="T0" fmla="*/ 0 w 34"/>
                  <a:gd name="T1" fmla="*/ 0 h 29"/>
                  <a:gd name="T2" fmla="*/ 0 w 34"/>
                  <a:gd name="T3" fmla="*/ 0 h 29"/>
                  <a:gd name="T4" fmla="*/ 0 w 34"/>
                  <a:gd name="T5" fmla="*/ 0 h 29"/>
                  <a:gd name="T6" fmla="*/ 0 w 34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29">
                    <a:moveTo>
                      <a:pt x="0" y="29"/>
                    </a:moveTo>
                    <a:lnTo>
                      <a:pt x="34" y="29"/>
                    </a:lnTo>
                    <a:lnTo>
                      <a:pt x="34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70" name="Line 1192"/>
              <p:cNvSpPr>
                <a:spLocks noChangeShapeType="1"/>
              </p:cNvSpPr>
              <p:nvPr/>
            </p:nvSpPr>
            <p:spPr bwMode="auto">
              <a:xfrm>
                <a:off x="1605" y="1833"/>
                <a:ext cx="6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71" name="Line 1193"/>
              <p:cNvSpPr>
                <a:spLocks noChangeShapeType="1"/>
              </p:cNvSpPr>
              <p:nvPr/>
            </p:nvSpPr>
            <p:spPr bwMode="auto">
              <a:xfrm>
                <a:off x="1605" y="1805"/>
                <a:ext cx="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72" name="Freeform 1194"/>
              <p:cNvSpPr>
                <a:spLocks/>
              </p:cNvSpPr>
              <p:nvPr/>
            </p:nvSpPr>
            <p:spPr bwMode="auto">
              <a:xfrm>
                <a:off x="1569" y="1803"/>
                <a:ext cx="3" cy="5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w 11"/>
                  <a:gd name="T35" fmla="*/ 0 h 14"/>
                  <a:gd name="T36" fmla="*/ 0 w 11"/>
                  <a:gd name="T37" fmla="*/ 0 h 14"/>
                  <a:gd name="T38" fmla="*/ 0 w 11"/>
                  <a:gd name="T39" fmla="*/ 0 h 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4">
                    <a:moveTo>
                      <a:pt x="5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0" y="12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73" name="Freeform 1195"/>
              <p:cNvSpPr>
                <a:spLocks/>
              </p:cNvSpPr>
              <p:nvPr/>
            </p:nvSpPr>
            <p:spPr bwMode="auto">
              <a:xfrm>
                <a:off x="1569" y="1803"/>
                <a:ext cx="3" cy="5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w 11"/>
                  <a:gd name="T35" fmla="*/ 0 h 14"/>
                  <a:gd name="T36" fmla="*/ 0 w 11"/>
                  <a:gd name="T37" fmla="*/ 0 h 14"/>
                  <a:gd name="T38" fmla="*/ 0 w 11"/>
                  <a:gd name="T39" fmla="*/ 0 h 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4">
                    <a:moveTo>
                      <a:pt x="5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0" y="12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74" name="Freeform 1196"/>
              <p:cNvSpPr>
                <a:spLocks/>
              </p:cNvSpPr>
              <p:nvPr/>
            </p:nvSpPr>
            <p:spPr bwMode="auto">
              <a:xfrm>
                <a:off x="1574" y="1803"/>
                <a:ext cx="3" cy="5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w 11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" h="14">
                    <a:moveTo>
                      <a:pt x="5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8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75" name="Freeform 1197"/>
              <p:cNvSpPr>
                <a:spLocks/>
              </p:cNvSpPr>
              <p:nvPr/>
            </p:nvSpPr>
            <p:spPr bwMode="auto">
              <a:xfrm>
                <a:off x="1574" y="1803"/>
                <a:ext cx="3" cy="5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w 11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" h="14">
                    <a:moveTo>
                      <a:pt x="5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8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76" name="Freeform 1198"/>
              <p:cNvSpPr>
                <a:spLocks/>
              </p:cNvSpPr>
              <p:nvPr/>
            </p:nvSpPr>
            <p:spPr bwMode="auto">
              <a:xfrm>
                <a:off x="1589" y="1803"/>
                <a:ext cx="3" cy="5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w 11"/>
                  <a:gd name="T35" fmla="*/ 0 h 14"/>
                  <a:gd name="T36" fmla="*/ 0 w 11"/>
                  <a:gd name="T37" fmla="*/ 0 h 14"/>
                  <a:gd name="T38" fmla="*/ 0 w 11"/>
                  <a:gd name="T39" fmla="*/ 0 h 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4">
                    <a:moveTo>
                      <a:pt x="5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77" name="Freeform 1199"/>
              <p:cNvSpPr>
                <a:spLocks/>
              </p:cNvSpPr>
              <p:nvPr/>
            </p:nvSpPr>
            <p:spPr bwMode="auto">
              <a:xfrm>
                <a:off x="1589" y="1803"/>
                <a:ext cx="3" cy="5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w 11"/>
                  <a:gd name="T35" fmla="*/ 0 h 14"/>
                  <a:gd name="T36" fmla="*/ 0 w 11"/>
                  <a:gd name="T37" fmla="*/ 0 h 14"/>
                  <a:gd name="T38" fmla="*/ 0 w 11"/>
                  <a:gd name="T39" fmla="*/ 0 h 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4">
                    <a:moveTo>
                      <a:pt x="5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78" name="Freeform 1200"/>
              <p:cNvSpPr>
                <a:spLocks/>
              </p:cNvSpPr>
              <p:nvPr/>
            </p:nvSpPr>
            <p:spPr bwMode="auto">
              <a:xfrm>
                <a:off x="1594" y="1803"/>
                <a:ext cx="3" cy="5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w 11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" h="14">
                    <a:moveTo>
                      <a:pt x="6" y="0"/>
                    </a:move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79" name="Freeform 1201"/>
              <p:cNvSpPr>
                <a:spLocks/>
              </p:cNvSpPr>
              <p:nvPr/>
            </p:nvSpPr>
            <p:spPr bwMode="auto">
              <a:xfrm>
                <a:off x="1594" y="1803"/>
                <a:ext cx="3" cy="5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w 11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" h="14">
                    <a:moveTo>
                      <a:pt x="6" y="0"/>
                    </a:move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80" name="Freeform 1202"/>
              <p:cNvSpPr>
                <a:spLocks/>
              </p:cNvSpPr>
              <p:nvPr/>
            </p:nvSpPr>
            <p:spPr bwMode="auto">
              <a:xfrm>
                <a:off x="1589" y="1830"/>
                <a:ext cx="3" cy="4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w 11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" h="14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81" name="Freeform 1203"/>
              <p:cNvSpPr>
                <a:spLocks/>
              </p:cNvSpPr>
              <p:nvPr/>
            </p:nvSpPr>
            <p:spPr bwMode="auto">
              <a:xfrm>
                <a:off x="1589" y="1830"/>
                <a:ext cx="3" cy="4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w 11"/>
                  <a:gd name="T11" fmla="*/ 0 h 14"/>
                  <a:gd name="T12" fmla="*/ 0 w 11"/>
                  <a:gd name="T13" fmla="*/ 0 h 14"/>
                  <a:gd name="T14" fmla="*/ 0 w 11"/>
                  <a:gd name="T15" fmla="*/ 0 h 14"/>
                  <a:gd name="T16" fmla="*/ 0 w 11"/>
                  <a:gd name="T17" fmla="*/ 0 h 14"/>
                  <a:gd name="T18" fmla="*/ 0 w 11"/>
                  <a:gd name="T19" fmla="*/ 0 h 14"/>
                  <a:gd name="T20" fmla="*/ 0 w 11"/>
                  <a:gd name="T21" fmla="*/ 0 h 14"/>
                  <a:gd name="T22" fmla="*/ 0 w 11"/>
                  <a:gd name="T23" fmla="*/ 0 h 14"/>
                  <a:gd name="T24" fmla="*/ 0 w 11"/>
                  <a:gd name="T25" fmla="*/ 0 h 14"/>
                  <a:gd name="T26" fmla="*/ 0 w 11"/>
                  <a:gd name="T27" fmla="*/ 0 h 14"/>
                  <a:gd name="T28" fmla="*/ 0 w 11"/>
                  <a:gd name="T29" fmla="*/ 0 h 14"/>
                  <a:gd name="T30" fmla="*/ 0 w 11"/>
                  <a:gd name="T31" fmla="*/ 0 h 14"/>
                  <a:gd name="T32" fmla="*/ 0 w 11"/>
                  <a:gd name="T33" fmla="*/ 0 h 14"/>
                  <a:gd name="T34" fmla="*/ 0 w 11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" h="14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82" name="Freeform 1204"/>
              <p:cNvSpPr>
                <a:spLocks/>
              </p:cNvSpPr>
              <p:nvPr/>
            </p:nvSpPr>
            <p:spPr bwMode="auto">
              <a:xfrm>
                <a:off x="1594" y="1829"/>
                <a:ext cx="3" cy="5"/>
              </a:xfrm>
              <a:custGeom>
                <a:avLst/>
                <a:gdLst>
                  <a:gd name="T0" fmla="*/ 0 w 11"/>
                  <a:gd name="T1" fmla="*/ 0 h 15"/>
                  <a:gd name="T2" fmla="*/ 0 w 11"/>
                  <a:gd name="T3" fmla="*/ 0 h 15"/>
                  <a:gd name="T4" fmla="*/ 0 w 11"/>
                  <a:gd name="T5" fmla="*/ 0 h 15"/>
                  <a:gd name="T6" fmla="*/ 0 w 11"/>
                  <a:gd name="T7" fmla="*/ 0 h 15"/>
                  <a:gd name="T8" fmla="*/ 0 w 11"/>
                  <a:gd name="T9" fmla="*/ 0 h 15"/>
                  <a:gd name="T10" fmla="*/ 0 w 11"/>
                  <a:gd name="T11" fmla="*/ 0 h 15"/>
                  <a:gd name="T12" fmla="*/ 0 w 11"/>
                  <a:gd name="T13" fmla="*/ 0 h 15"/>
                  <a:gd name="T14" fmla="*/ 0 w 11"/>
                  <a:gd name="T15" fmla="*/ 0 h 15"/>
                  <a:gd name="T16" fmla="*/ 0 w 11"/>
                  <a:gd name="T17" fmla="*/ 0 h 15"/>
                  <a:gd name="T18" fmla="*/ 0 w 11"/>
                  <a:gd name="T19" fmla="*/ 0 h 15"/>
                  <a:gd name="T20" fmla="*/ 0 w 11"/>
                  <a:gd name="T21" fmla="*/ 0 h 15"/>
                  <a:gd name="T22" fmla="*/ 0 w 11"/>
                  <a:gd name="T23" fmla="*/ 0 h 15"/>
                  <a:gd name="T24" fmla="*/ 0 w 11"/>
                  <a:gd name="T25" fmla="*/ 0 h 15"/>
                  <a:gd name="T26" fmla="*/ 0 w 11"/>
                  <a:gd name="T27" fmla="*/ 0 h 15"/>
                  <a:gd name="T28" fmla="*/ 0 w 11"/>
                  <a:gd name="T29" fmla="*/ 0 h 15"/>
                  <a:gd name="T30" fmla="*/ 0 w 11"/>
                  <a:gd name="T31" fmla="*/ 0 h 15"/>
                  <a:gd name="T32" fmla="*/ 0 w 11"/>
                  <a:gd name="T33" fmla="*/ 0 h 15"/>
                  <a:gd name="T34" fmla="*/ 0 w 11"/>
                  <a:gd name="T35" fmla="*/ 0 h 15"/>
                  <a:gd name="T36" fmla="*/ 0 w 11"/>
                  <a:gd name="T37" fmla="*/ 0 h 15"/>
                  <a:gd name="T38" fmla="*/ 0 w 11"/>
                  <a:gd name="T39" fmla="*/ 0 h 15"/>
                  <a:gd name="T40" fmla="*/ 0 w 11"/>
                  <a:gd name="T41" fmla="*/ 0 h 15"/>
                  <a:gd name="T42" fmla="*/ 0 w 11"/>
                  <a:gd name="T43" fmla="*/ 0 h 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5">
                    <a:moveTo>
                      <a:pt x="6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5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83" name="Freeform 1205"/>
              <p:cNvSpPr>
                <a:spLocks/>
              </p:cNvSpPr>
              <p:nvPr/>
            </p:nvSpPr>
            <p:spPr bwMode="auto">
              <a:xfrm>
                <a:off x="1594" y="1829"/>
                <a:ext cx="3" cy="5"/>
              </a:xfrm>
              <a:custGeom>
                <a:avLst/>
                <a:gdLst>
                  <a:gd name="T0" fmla="*/ 0 w 11"/>
                  <a:gd name="T1" fmla="*/ 0 h 15"/>
                  <a:gd name="T2" fmla="*/ 0 w 11"/>
                  <a:gd name="T3" fmla="*/ 0 h 15"/>
                  <a:gd name="T4" fmla="*/ 0 w 11"/>
                  <a:gd name="T5" fmla="*/ 0 h 15"/>
                  <a:gd name="T6" fmla="*/ 0 w 11"/>
                  <a:gd name="T7" fmla="*/ 0 h 15"/>
                  <a:gd name="T8" fmla="*/ 0 w 11"/>
                  <a:gd name="T9" fmla="*/ 0 h 15"/>
                  <a:gd name="T10" fmla="*/ 0 w 11"/>
                  <a:gd name="T11" fmla="*/ 0 h 15"/>
                  <a:gd name="T12" fmla="*/ 0 w 11"/>
                  <a:gd name="T13" fmla="*/ 0 h 15"/>
                  <a:gd name="T14" fmla="*/ 0 w 11"/>
                  <a:gd name="T15" fmla="*/ 0 h 15"/>
                  <a:gd name="T16" fmla="*/ 0 w 11"/>
                  <a:gd name="T17" fmla="*/ 0 h 15"/>
                  <a:gd name="T18" fmla="*/ 0 w 11"/>
                  <a:gd name="T19" fmla="*/ 0 h 15"/>
                  <a:gd name="T20" fmla="*/ 0 w 11"/>
                  <a:gd name="T21" fmla="*/ 0 h 15"/>
                  <a:gd name="T22" fmla="*/ 0 w 11"/>
                  <a:gd name="T23" fmla="*/ 0 h 15"/>
                  <a:gd name="T24" fmla="*/ 0 w 11"/>
                  <a:gd name="T25" fmla="*/ 0 h 15"/>
                  <a:gd name="T26" fmla="*/ 0 w 11"/>
                  <a:gd name="T27" fmla="*/ 0 h 15"/>
                  <a:gd name="T28" fmla="*/ 0 w 11"/>
                  <a:gd name="T29" fmla="*/ 0 h 15"/>
                  <a:gd name="T30" fmla="*/ 0 w 11"/>
                  <a:gd name="T31" fmla="*/ 0 h 15"/>
                  <a:gd name="T32" fmla="*/ 0 w 11"/>
                  <a:gd name="T33" fmla="*/ 0 h 15"/>
                  <a:gd name="T34" fmla="*/ 0 w 11"/>
                  <a:gd name="T35" fmla="*/ 0 h 15"/>
                  <a:gd name="T36" fmla="*/ 0 w 11"/>
                  <a:gd name="T37" fmla="*/ 0 h 15"/>
                  <a:gd name="T38" fmla="*/ 0 w 11"/>
                  <a:gd name="T39" fmla="*/ 0 h 15"/>
                  <a:gd name="T40" fmla="*/ 0 w 11"/>
                  <a:gd name="T41" fmla="*/ 0 h 15"/>
                  <a:gd name="T42" fmla="*/ 0 w 11"/>
                  <a:gd name="T43" fmla="*/ 0 h 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5">
                    <a:moveTo>
                      <a:pt x="6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5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84" name="Freeform 1206"/>
              <p:cNvSpPr>
                <a:spLocks/>
              </p:cNvSpPr>
              <p:nvPr/>
            </p:nvSpPr>
            <p:spPr bwMode="auto">
              <a:xfrm>
                <a:off x="1569" y="1830"/>
                <a:ext cx="3" cy="4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85" name="Freeform 1207"/>
              <p:cNvSpPr>
                <a:spLocks/>
              </p:cNvSpPr>
              <p:nvPr/>
            </p:nvSpPr>
            <p:spPr bwMode="auto">
              <a:xfrm>
                <a:off x="1569" y="1830"/>
                <a:ext cx="3" cy="4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w 12"/>
                  <a:gd name="T11" fmla="*/ 0 h 14"/>
                  <a:gd name="T12" fmla="*/ 0 w 12"/>
                  <a:gd name="T13" fmla="*/ 0 h 14"/>
                  <a:gd name="T14" fmla="*/ 0 w 12"/>
                  <a:gd name="T15" fmla="*/ 0 h 14"/>
                  <a:gd name="T16" fmla="*/ 0 w 12"/>
                  <a:gd name="T17" fmla="*/ 0 h 14"/>
                  <a:gd name="T18" fmla="*/ 0 w 12"/>
                  <a:gd name="T19" fmla="*/ 0 h 14"/>
                  <a:gd name="T20" fmla="*/ 0 w 12"/>
                  <a:gd name="T21" fmla="*/ 0 h 14"/>
                  <a:gd name="T22" fmla="*/ 0 w 12"/>
                  <a:gd name="T23" fmla="*/ 0 h 14"/>
                  <a:gd name="T24" fmla="*/ 0 w 12"/>
                  <a:gd name="T25" fmla="*/ 0 h 14"/>
                  <a:gd name="T26" fmla="*/ 0 w 12"/>
                  <a:gd name="T27" fmla="*/ 0 h 14"/>
                  <a:gd name="T28" fmla="*/ 0 w 12"/>
                  <a:gd name="T29" fmla="*/ 0 h 14"/>
                  <a:gd name="T30" fmla="*/ 0 w 12"/>
                  <a:gd name="T31" fmla="*/ 0 h 14"/>
                  <a:gd name="T32" fmla="*/ 0 w 12"/>
                  <a:gd name="T33" fmla="*/ 0 h 14"/>
                  <a:gd name="T34" fmla="*/ 0 w 12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86" name="Freeform 1208"/>
              <p:cNvSpPr>
                <a:spLocks/>
              </p:cNvSpPr>
              <p:nvPr/>
            </p:nvSpPr>
            <p:spPr bwMode="auto">
              <a:xfrm>
                <a:off x="1574" y="1829"/>
                <a:ext cx="3" cy="5"/>
              </a:xfrm>
              <a:custGeom>
                <a:avLst/>
                <a:gdLst>
                  <a:gd name="T0" fmla="*/ 0 w 12"/>
                  <a:gd name="T1" fmla="*/ 0 h 15"/>
                  <a:gd name="T2" fmla="*/ 0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0 w 12"/>
                  <a:gd name="T9" fmla="*/ 0 h 15"/>
                  <a:gd name="T10" fmla="*/ 0 w 12"/>
                  <a:gd name="T11" fmla="*/ 0 h 15"/>
                  <a:gd name="T12" fmla="*/ 0 w 12"/>
                  <a:gd name="T13" fmla="*/ 0 h 15"/>
                  <a:gd name="T14" fmla="*/ 0 w 12"/>
                  <a:gd name="T15" fmla="*/ 0 h 15"/>
                  <a:gd name="T16" fmla="*/ 0 w 12"/>
                  <a:gd name="T17" fmla="*/ 0 h 15"/>
                  <a:gd name="T18" fmla="*/ 0 w 12"/>
                  <a:gd name="T19" fmla="*/ 0 h 15"/>
                  <a:gd name="T20" fmla="*/ 0 w 12"/>
                  <a:gd name="T21" fmla="*/ 0 h 15"/>
                  <a:gd name="T22" fmla="*/ 0 w 12"/>
                  <a:gd name="T23" fmla="*/ 0 h 15"/>
                  <a:gd name="T24" fmla="*/ 0 w 12"/>
                  <a:gd name="T25" fmla="*/ 0 h 15"/>
                  <a:gd name="T26" fmla="*/ 0 w 12"/>
                  <a:gd name="T27" fmla="*/ 0 h 15"/>
                  <a:gd name="T28" fmla="*/ 0 w 12"/>
                  <a:gd name="T29" fmla="*/ 0 h 15"/>
                  <a:gd name="T30" fmla="*/ 0 w 12"/>
                  <a:gd name="T31" fmla="*/ 0 h 15"/>
                  <a:gd name="T32" fmla="*/ 0 w 12"/>
                  <a:gd name="T33" fmla="*/ 0 h 15"/>
                  <a:gd name="T34" fmla="*/ 0 w 12"/>
                  <a:gd name="T35" fmla="*/ 0 h 15"/>
                  <a:gd name="T36" fmla="*/ 0 w 12"/>
                  <a:gd name="T37" fmla="*/ 0 h 15"/>
                  <a:gd name="T38" fmla="*/ 0 w 12"/>
                  <a:gd name="T39" fmla="*/ 0 h 15"/>
                  <a:gd name="T40" fmla="*/ 0 w 12"/>
                  <a:gd name="T41" fmla="*/ 0 h 15"/>
                  <a:gd name="T42" fmla="*/ 0 w 12"/>
                  <a:gd name="T43" fmla="*/ 0 h 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5">
                    <a:moveTo>
                      <a:pt x="5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87" name="Freeform 1209"/>
              <p:cNvSpPr>
                <a:spLocks/>
              </p:cNvSpPr>
              <p:nvPr/>
            </p:nvSpPr>
            <p:spPr bwMode="auto">
              <a:xfrm>
                <a:off x="1574" y="1829"/>
                <a:ext cx="3" cy="5"/>
              </a:xfrm>
              <a:custGeom>
                <a:avLst/>
                <a:gdLst>
                  <a:gd name="T0" fmla="*/ 0 w 12"/>
                  <a:gd name="T1" fmla="*/ 0 h 15"/>
                  <a:gd name="T2" fmla="*/ 0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0 w 12"/>
                  <a:gd name="T9" fmla="*/ 0 h 15"/>
                  <a:gd name="T10" fmla="*/ 0 w 12"/>
                  <a:gd name="T11" fmla="*/ 0 h 15"/>
                  <a:gd name="T12" fmla="*/ 0 w 12"/>
                  <a:gd name="T13" fmla="*/ 0 h 15"/>
                  <a:gd name="T14" fmla="*/ 0 w 12"/>
                  <a:gd name="T15" fmla="*/ 0 h 15"/>
                  <a:gd name="T16" fmla="*/ 0 w 12"/>
                  <a:gd name="T17" fmla="*/ 0 h 15"/>
                  <a:gd name="T18" fmla="*/ 0 w 12"/>
                  <a:gd name="T19" fmla="*/ 0 h 15"/>
                  <a:gd name="T20" fmla="*/ 0 w 12"/>
                  <a:gd name="T21" fmla="*/ 0 h 15"/>
                  <a:gd name="T22" fmla="*/ 0 w 12"/>
                  <a:gd name="T23" fmla="*/ 0 h 15"/>
                  <a:gd name="T24" fmla="*/ 0 w 12"/>
                  <a:gd name="T25" fmla="*/ 0 h 15"/>
                  <a:gd name="T26" fmla="*/ 0 w 12"/>
                  <a:gd name="T27" fmla="*/ 0 h 15"/>
                  <a:gd name="T28" fmla="*/ 0 w 12"/>
                  <a:gd name="T29" fmla="*/ 0 h 15"/>
                  <a:gd name="T30" fmla="*/ 0 w 12"/>
                  <a:gd name="T31" fmla="*/ 0 h 15"/>
                  <a:gd name="T32" fmla="*/ 0 w 12"/>
                  <a:gd name="T33" fmla="*/ 0 h 15"/>
                  <a:gd name="T34" fmla="*/ 0 w 12"/>
                  <a:gd name="T35" fmla="*/ 0 h 15"/>
                  <a:gd name="T36" fmla="*/ 0 w 12"/>
                  <a:gd name="T37" fmla="*/ 0 h 15"/>
                  <a:gd name="T38" fmla="*/ 0 w 12"/>
                  <a:gd name="T39" fmla="*/ 0 h 15"/>
                  <a:gd name="T40" fmla="*/ 0 w 12"/>
                  <a:gd name="T41" fmla="*/ 0 h 15"/>
                  <a:gd name="T42" fmla="*/ 0 w 12"/>
                  <a:gd name="T43" fmla="*/ 0 h 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5">
                    <a:moveTo>
                      <a:pt x="5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88" name="Line 1210"/>
              <p:cNvSpPr>
                <a:spLocks noChangeShapeType="1"/>
              </p:cNvSpPr>
              <p:nvPr/>
            </p:nvSpPr>
            <p:spPr bwMode="auto">
              <a:xfrm flipV="1">
                <a:off x="1587" y="1796"/>
                <a:ext cx="0" cy="52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89" name="Line 1211"/>
              <p:cNvSpPr>
                <a:spLocks noChangeShapeType="1"/>
              </p:cNvSpPr>
              <p:nvPr/>
            </p:nvSpPr>
            <p:spPr bwMode="auto">
              <a:xfrm flipV="1">
                <a:off x="1582" y="1797"/>
                <a:ext cx="0" cy="5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90" name="Line 1212"/>
              <p:cNvSpPr>
                <a:spLocks noChangeShapeType="1"/>
              </p:cNvSpPr>
              <p:nvPr/>
            </p:nvSpPr>
            <p:spPr bwMode="auto">
              <a:xfrm flipV="1">
                <a:off x="1628" y="1798"/>
                <a:ext cx="0" cy="5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91" name="Line 1213"/>
              <p:cNvSpPr>
                <a:spLocks noChangeShapeType="1"/>
              </p:cNvSpPr>
              <p:nvPr/>
            </p:nvSpPr>
            <p:spPr bwMode="auto">
              <a:xfrm flipV="1">
                <a:off x="1622" y="1797"/>
                <a:ext cx="0" cy="4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92" name="Line 1214"/>
              <p:cNvSpPr>
                <a:spLocks noChangeShapeType="1"/>
              </p:cNvSpPr>
              <p:nvPr/>
            </p:nvSpPr>
            <p:spPr bwMode="auto">
              <a:xfrm flipV="1">
                <a:off x="1592" y="1781"/>
                <a:ext cx="0" cy="2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93" name="Line 1215"/>
              <p:cNvSpPr>
                <a:spLocks noChangeShapeType="1"/>
              </p:cNvSpPr>
              <p:nvPr/>
            </p:nvSpPr>
            <p:spPr bwMode="auto">
              <a:xfrm flipV="1">
                <a:off x="1598" y="1781"/>
                <a:ext cx="0" cy="2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94" name="Line 1216"/>
              <p:cNvSpPr>
                <a:spLocks noChangeShapeType="1"/>
              </p:cNvSpPr>
              <p:nvPr/>
            </p:nvSpPr>
            <p:spPr bwMode="auto">
              <a:xfrm>
                <a:off x="1604" y="1838"/>
                <a:ext cx="0" cy="1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95" name="Line 1217"/>
              <p:cNvSpPr>
                <a:spLocks noChangeShapeType="1"/>
              </p:cNvSpPr>
              <p:nvPr/>
            </p:nvSpPr>
            <p:spPr bwMode="auto">
              <a:xfrm flipV="1">
                <a:off x="1599" y="1838"/>
                <a:ext cx="0" cy="1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96" name="Line 1218"/>
              <p:cNvSpPr>
                <a:spLocks noChangeShapeType="1"/>
              </p:cNvSpPr>
              <p:nvPr/>
            </p:nvSpPr>
            <p:spPr bwMode="auto">
              <a:xfrm>
                <a:off x="1582" y="1824"/>
                <a:ext cx="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97" name="Line 1219"/>
              <p:cNvSpPr>
                <a:spLocks noChangeShapeType="1"/>
              </p:cNvSpPr>
              <p:nvPr/>
            </p:nvSpPr>
            <p:spPr bwMode="auto">
              <a:xfrm>
                <a:off x="1582" y="1810"/>
                <a:ext cx="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98" name="Line 1220"/>
              <p:cNvSpPr>
                <a:spLocks noChangeShapeType="1"/>
              </p:cNvSpPr>
              <p:nvPr/>
            </p:nvSpPr>
            <p:spPr bwMode="auto">
              <a:xfrm>
                <a:off x="1623" y="1807"/>
                <a:ext cx="5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99" name="Line 1221"/>
              <p:cNvSpPr>
                <a:spLocks noChangeShapeType="1"/>
              </p:cNvSpPr>
              <p:nvPr/>
            </p:nvSpPr>
            <p:spPr bwMode="auto">
              <a:xfrm flipV="1">
                <a:off x="1585" y="1793"/>
                <a:ext cx="0" cy="6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0" name="Line 1222"/>
              <p:cNvSpPr>
                <a:spLocks noChangeShapeType="1"/>
              </p:cNvSpPr>
              <p:nvPr/>
            </p:nvSpPr>
            <p:spPr bwMode="auto">
              <a:xfrm flipV="1">
                <a:off x="1625" y="1792"/>
                <a:ext cx="0" cy="62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1" name="Rectangle 1223"/>
              <p:cNvSpPr>
                <a:spLocks noChangeArrowheads="1"/>
              </p:cNvSpPr>
              <p:nvPr/>
            </p:nvSpPr>
            <p:spPr bwMode="auto">
              <a:xfrm>
                <a:off x="1516" y="1947"/>
                <a:ext cx="3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2" name="Rectangle 1224"/>
              <p:cNvSpPr>
                <a:spLocks noChangeArrowheads="1"/>
              </p:cNvSpPr>
              <p:nvPr/>
            </p:nvSpPr>
            <p:spPr bwMode="auto">
              <a:xfrm>
                <a:off x="1516" y="1947"/>
                <a:ext cx="3" cy="1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3" name="Line 1225"/>
              <p:cNvSpPr>
                <a:spLocks noChangeShapeType="1"/>
              </p:cNvSpPr>
              <p:nvPr/>
            </p:nvSpPr>
            <p:spPr bwMode="auto">
              <a:xfrm>
                <a:off x="1519" y="1963"/>
                <a:ext cx="3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4" name="Line 1226"/>
              <p:cNvSpPr>
                <a:spLocks noChangeShapeType="1"/>
              </p:cNvSpPr>
              <p:nvPr/>
            </p:nvSpPr>
            <p:spPr bwMode="auto">
              <a:xfrm>
                <a:off x="1519" y="1949"/>
                <a:ext cx="3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5" name="Freeform 1227"/>
              <p:cNvSpPr>
                <a:spLocks/>
              </p:cNvSpPr>
              <p:nvPr/>
            </p:nvSpPr>
            <p:spPr bwMode="auto">
              <a:xfrm>
                <a:off x="1514" y="1949"/>
                <a:ext cx="1" cy="14"/>
              </a:xfrm>
              <a:custGeom>
                <a:avLst/>
                <a:gdLst>
                  <a:gd name="T0" fmla="*/ 0 w 5"/>
                  <a:gd name="T1" fmla="*/ 0 h 40"/>
                  <a:gd name="T2" fmla="*/ 0 w 5"/>
                  <a:gd name="T3" fmla="*/ 0 h 40"/>
                  <a:gd name="T4" fmla="*/ 0 w 5"/>
                  <a:gd name="T5" fmla="*/ 0 h 40"/>
                  <a:gd name="T6" fmla="*/ 0 w 5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0">
                    <a:moveTo>
                      <a:pt x="5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6" name="Freeform 1228"/>
              <p:cNvSpPr>
                <a:spLocks/>
              </p:cNvSpPr>
              <p:nvPr/>
            </p:nvSpPr>
            <p:spPr bwMode="auto">
              <a:xfrm>
                <a:off x="1511" y="1958"/>
                <a:ext cx="2" cy="3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0 h 8"/>
                  <a:gd name="T6" fmla="*/ 0 w 8"/>
                  <a:gd name="T7" fmla="*/ 0 h 8"/>
                  <a:gd name="T8" fmla="*/ 0 w 8"/>
                  <a:gd name="T9" fmla="*/ 0 h 8"/>
                  <a:gd name="T10" fmla="*/ 0 w 8"/>
                  <a:gd name="T11" fmla="*/ 0 h 8"/>
                  <a:gd name="T12" fmla="*/ 0 w 8"/>
                  <a:gd name="T13" fmla="*/ 0 h 8"/>
                  <a:gd name="T14" fmla="*/ 0 w 8"/>
                  <a:gd name="T15" fmla="*/ 0 h 8"/>
                  <a:gd name="T16" fmla="*/ 0 w 8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6"/>
                    </a:lnTo>
                    <a:lnTo>
                      <a:pt x="8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7" name="Freeform 1229"/>
              <p:cNvSpPr>
                <a:spLocks/>
              </p:cNvSpPr>
              <p:nvPr/>
            </p:nvSpPr>
            <p:spPr bwMode="auto">
              <a:xfrm>
                <a:off x="1511" y="1951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w 7"/>
                  <a:gd name="T9" fmla="*/ 0 h 5"/>
                  <a:gd name="T10" fmla="*/ 0 w 7"/>
                  <a:gd name="T11" fmla="*/ 0 h 5"/>
                  <a:gd name="T12" fmla="*/ 0 w 7"/>
                  <a:gd name="T13" fmla="*/ 0 h 5"/>
                  <a:gd name="T14" fmla="*/ 0 w 7"/>
                  <a:gd name="T15" fmla="*/ 0 h 5"/>
                  <a:gd name="T16" fmla="*/ 0 w 7"/>
                  <a:gd name="T17" fmla="*/ 0 h 5"/>
                  <a:gd name="T18" fmla="*/ 0 w 7"/>
                  <a:gd name="T19" fmla="*/ 0 h 5"/>
                  <a:gd name="T20" fmla="*/ 0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8" name="Line 1230"/>
              <p:cNvSpPr>
                <a:spLocks noChangeShapeType="1"/>
              </p:cNvSpPr>
              <p:nvPr/>
            </p:nvSpPr>
            <p:spPr bwMode="auto">
              <a:xfrm flipV="1">
                <a:off x="1511" y="1953"/>
                <a:ext cx="0" cy="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9" name="Freeform 1231"/>
              <p:cNvSpPr>
                <a:spLocks/>
              </p:cNvSpPr>
              <p:nvPr/>
            </p:nvSpPr>
            <p:spPr bwMode="auto">
              <a:xfrm>
                <a:off x="1508" y="1954"/>
                <a:ext cx="2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0" name="Rectangle 1232"/>
              <p:cNvSpPr>
                <a:spLocks noChangeArrowheads="1"/>
              </p:cNvSpPr>
              <p:nvPr/>
            </p:nvSpPr>
            <p:spPr bwMode="auto">
              <a:xfrm>
                <a:off x="1517" y="1779"/>
                <a:ext cx="3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1" name="Rectangle 1233"/>
              <p:cNvSpPr>
                <a:spLocks noChangeArrowheads="1"/>
              </p:cNvSpPr>
              <p:nvPr/>
            </p:nvSpPr>
            <p:spPr bwMode="auto">
              <a:xfrm>
                <a:off x="1517" y="1779"/>
                <a:ext cx="3" cy="1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2" name="Line 1234"/>
              <p:cNvSpPr>
                <a:spLocks noChangeShapeType="1"/>
              </p:cNvSpPr>
              <p:nvPr/>
            </p:nvSpPr>
            <p:spPr bwMode="auto">
              <a:xfrm>
                <a:off x="1521" y="1795"/>
                <a:ext cx="3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3" name="Line 1235"/>
              <p:cNvSpPr>
                <a:spLocks noChangeShapeType="1"/>
              </p:cNvSpPr>
              <p:nvPr/>
            </p:nvSpPr>
            <p:spPr bwMode="auto">
              <a:xfrm>
                <a:off x="1521" y="1781"/>
                <a:ext cx="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4" name="Freeform 1236"/>
              <p:cNvSpPr>
                <a:spLocks/>
              </p:cNvSpPr>
              <p:nvPr/>
            </p:nvSpPr>
            <p:spPr bwMode="auto">
              <a:xfrm>
                <a:off x="1515" y="1781"/>
                <a:ext cx="1" cy="14"/>
              </a:xfrm>
              <a:custGeom>
                <a:avLst/>
                <a:gdLst>
                  <a:gd name="T0" fmla="*/ 0 w 7"/>
                  <a:gd name="T1" fmla="*/ 0 h 40"/>
                  <a:gd name="T2" fmla="*/ 0 w 7"/>
                  <a:gd name="T3" fmla="*/ 0 h 40"/>
                  <a:gd name="T4" fmla="*/ 0 w 7"/>
                  <a:gd name="T5" fmla="*/ 0 h 40"/>
                  <a:gd name="T6" fmla="*/ 0 w 7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0">
                    <a:moveTo>
                      <a:pt x="7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5" name="Freeform 1237"/>
              <p:cNvSpPr>
                <a:spLocks/>
              </p:cNvSpPr>
              <p:nvPr/>
            </p:nvSpPr>
            <p:spPr bwMode="auto">
              <a:xfrm>
                <a:off x="1513" y="1790"/>
                <a:ext cx="1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7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6" name="Freeform 1238"/>
              <p:cNvSpPr>
                <a:spLocks/>
              </p:cNvSpPr>
              <p:nvPr/>
            </p:nvSpPr>
            <p:spPr bwMode="auto">
              <a:xfrm>
                <a:off x="1512" y="1783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w 7"/>
                  <a:gd name="T9" fmla="*/ 0 h 5"/>
                  <a:gd name="T10" fmla="*/ 0 w 7"/>
                  <a:gd name="T11" fmla="*/ 0 h 5"/>
                  <a:gd name="T12" fmla="*/ 0 w 7"/>
                  <a:gd name="T13" fmla="*/ 0 h 5"/>
                  <a:gd name="T14" fmla="*/ 0 w 7"/>
                  <a:gd name="T15" fmla="*/ 0 h 5"/>
                  <a:gd name="T16" fmla="*/ 0 w 7"/>
                  <a:gd name="T17" fmla="*/ 0 h 5"/>
                  <a:gd name="T18" fmla="*/ 0 w 7"/>
                  <a:gd name="T19" fmla="*/ 0 h 5"/>
                  <a:gd name="T20" fmla="*/ 0 w 7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7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7" name="Line 1239"/>
              <p:cNvSpPr>
                <a:spLocks noChangeShapeType="1"/>
              </p:cNvSpPr>
              <p:nvPr/>
            </p:nvSpPr>
            <p:spPr bwMode="auto">
              <a:xfrm flipV="1">
                <a:off x="1512" y="1785"/>
                <a:ext cx="0" cy="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8" name="Freeform 1240"/>
              <p:cNvSpPr>
                <a:spLocks/>
              </p:cNvSpPr>
              <p:nvPr/>
            </p:nvSpPr>
            <p:spPr bwMode="auto">
              <a:xfrm>
                <a:off x="1509" y="1787"/>
                <a:ext cx="2" cy="3"/>
              </a:xfrm>
              <a:custGeom>
                <a:avLst/>
                <a:gdLst>
                  <a:gd name="T0" fmla="*/ 0 w 10"/>
                  <a:gd name="T1" fmla="*/ 0 h 9"/>
                  <a:gd name="T2" fmla="*/ 0 w 10"/>
                  <a:gd name="T3" fmla="*/ 0 h 9"/>
                  <a:gd name="T4" fmla="*/ 0 w 10"/>
                  <a:gd name="T5" fmla="*/ 0 h 9"/>
                  <a:gd name="T6" fmla="*/ 0 w 10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10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9" name="Rectangle 1241"/>
              <p:cNvSpPr>
                <a:spLocks noChangeArrowheads="1"/>
              </p:cNvSpPr>
              <p:nvPr/>
            </p:nvSpPr>
            <p:spPr bwMode="auto">
              <a:xfrm>
                <a:off x="1715" y="1779"/>
                <a:ext cx="3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0" name="Rectangle 1242"/>
              <p:cNvSpPr>
                <a:spLocks noChangeArrowheads="1"/>
              </p:cNvSpPr>
              <p:nvPr/>
            </p:nvSpPr>
            <p:spPr bwMode="auto">
              <a:xfrm>
                <a:off x="1715" y="1779"/>
                <a:ext cx="3" cy="1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1" name="Line 1243"/>
              <p:cNvSpPr>
                <a:spLocks noChangeShapeType="1"/>
              </p:cNvSpPr>
              <p:nvPr/>
            </p:nvSpPr>
            <p:spPr bwMode="auto">
              <a:xfrm flipH="1">
                <a:off x="1711" y="1781"/>
                <a:ext cx="3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2" name="Line 1244"/>
              <p:cNvSpPr>
                <a:spLocks noChangeShapeType="1"/>
              </p:cNvSpPr>
              <p:nvPr/>
            </p:nvSpPr>
            <p:spPr bwMode="auto">
              <a:xfrm flipH="1">
                <a:off x="1712" y="1795"/>
                <a:ext cx="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3" name="Freeform 1245"/>
              <p:cNvSpPr>
                <a:spLocks/>
              </p:cNvSpPr>
              <p:nvPr/>
            </p:nvSpPr>
            <p:spPr bwMode="auto">
              <a:xfrm>
                <a:off x="1719" y="1781"/>
                <a:ext cx="1" cy="13"/>
              </a:xfrm>
              <a:custGeom>
                <a:avLst/>
                <a:gdLst>
                  <a:gd name="T0" fmla="*/ 0 w 6"/>
                  <a:gd name="T1" fmla="*/ 0 h 40"/>
                  <a:gd name="T2" fmla="*/ 0 w 6"/>
                  <a:gd name="T3" fmla="*/ 0 h 40"/>
                  <a:gd name="T4" fmla="*/ 0 w 6"/>
                  <a:gd name="T5" fmla="*/ 0 h 40"/>
                  <a:gd name="T6" fmla="*/ 0 w 6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0">
                    <a:moveTo>
                      <a:pt x="0" y="0"/>
                    </a:moveTo>
                    <a:lnTo>
                      <a:pt x="6" y="0"/>
                    </a:lnTo>
                    <a:lnTo>
                      <a:pt x="6" y="40"/>
                    </a:lnTo>
                    <a:lnTo>
                      <a:pt x="0" y="4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4" name="Freeform 1246"/>
              <p:cNvSpPr>
                <a:spLocks/>
              </p:cNvSpPr>
              <p:nvPr/>
            </p:nvSpPr>
            <p:spPr bwMode="auto">
              <a:xfrm>
                <a:off x="1721" y="1782"/>
                <a:ext cx="2" cy="3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7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8" y="7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5" name="Freeform 1247"/>
              <p:cNvSpPr>
                <a:spLocks/>
              </p:cNvSpPr>
              <p:nvPr/>
            </p:nvSpPr>
            <p:spPr bwMode="auto">
              <a:xfrm>
                <a:off x="1721" y="1790"/>
                <a:ext cx="2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w 8"/>
                  <a:gd name="T9" fmla="*/ 0 h 6"/>
                  <a:gd name="T10" fmla="*/ 0 w 8"/>
                  <a:gd name="T11" fmla="*/ 0 h 6"/>
                  <a:gd name="T12" fmla="*/ 0 w 8"/>
                  <a:gd name="T13" fmla="*/ 0 h 6"/>
                  <a:gd name="T14" fmla="*/ 0 w 8"/>
                  <a:gd name="T15" fmla="*/ 0 h 6"/>
                  <a:gd name="T16" fmla="*/ 0 w 8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6">
                    <a:moveTo>
                      <a:pt x="1" y="6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6" name="Line 1248"/>
              <p:cNvSpPr>
                <a:spLocks noChangeShapeType="1"/>
              </p:cNvSpPr>
              <p:nvPr/>
            </p:nvSpPr>
            <p:spPr bwMode="auto">
              <a:xfrm>
                <a:off x="1723" y="1785"/>
                <a:ext cx="0" cy="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7" name="Freeform 1249"/>
              <p:cNvSpPr>
                <a:spLocks/>
              </p:cNvSpPr>
              <p:nvPr/>
            </p:nvSpPr>
            <p:spPr bwMode="auto">
              <a:xfrm>
                <a:off x="1723" y="1785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lnTo>
                      <a:pt x="11" y="0"/>
                    </a:lnTo>
                    <a:lnTo>
                      <a:pt x="11" y="11"/>
                    </a:lnTo>
                    <a:lnTo>
                      <a:pt x="1" y="11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8" name="Rectangle 1250"/>
              <p:cNvSpPr>
                <a:spLocks noChangeArrowheads="1"/>
              </p:cNvSpPr>
              <p:nvPr/>
            </p:nvSpPr>
            <p:spPr bwMode="auto">
              <a:xfrm>
                <a:off x="1715" y="1947"/>
                <a:ext cx="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9" name="Rectangle 1251"/>
              <p:cNvSpPr>
                <a:spLocks noChangeArrowheads="1"/>
              </p:cNvSpPr>
              <p:nvPr/>
            </p:nvSpPr>
            <p:spPr bwMode="auto">
              <a:xfrm>
                <a:off x="1715" y="1947"/>
                <a:ext cx="2" cy="1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0" name="Line 1252"/>
              <p:cNvSpPr>
                <a:spLocks noChangeShapeType="1"/>
              </p:cNvSpPr>
              <p:nvPr/>
            </p:nvSpPr>
            <p:spPr bwMode="auto">
              <a:xfrm flipH="1">
                <a:off x="1711" y="1949"/>
                <a:ext cx="3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1" name="Line 1253"/>
              <p:cNvSpPr>
                <a:spLocks noChangeShapeType="1"/>
              </p:cNvSpPr>
              <p:nvPr/>
            </p:nvSpPr>
            <p:spPr bwMode="auto">
              <a:xfrm flipH="1">
                <a:off x="1711" y="1963"/>
                <a:ext cx="3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2" name="Freeform 1254"/>
              <p:cNvSpPr>
                <a:spLocks/>
              </p:cNvSpPr>
              <p:nvPr/>
            </p:nvSpPr>
            <p:spPr bwMode="auto">
              <a:xfrm>
                <a:off x="1719" y="1949"/>
                <a:ext cx="1" cy="13"/>
              </a:xfrm>
              <a:custGeom>
                <a:avLst/>
                <a:gdLst>
                  <a:gd name="T0" fmla="*/ 0 w 6"/>
                  <a:gd name="T1" fmla="*/ 0 h 40"/>
                  <a:gd name="T2" fmla="*/ 0 w 6"/>
                  <a:gd name="T3" fmla="*/ 0 h 40"/>
                  <a:gd name="T4" fmla="*/ 0 w 6"/>
                  <a:gd name="T5" fmla="*/ 0 h 40"/>
                  <a:gd name="T6" fmla="*/ 0 w 6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0">
                    <a:moveTo>
                      <a:pt x="0" y="0"/>
                    </a:moveTo>
                    <a:lnTo>
                      <a:pt x="6" y="0"/>
                    </a:lnTo>
                    <a:lnTo>
                      <a:pt x="6" y="40"/>
                    </a:lnTo>
                    <a:lnTo>
                      <a:pt x="0" y="4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3" name="Freeform 1255"/>
              <p:cNvSpPr>
                <a:spLocks/>
              </p:cNvSpPr>
              <p:nvPr/>
            </p:nvSpPr>
            <p:spPr bwMode="auto">
              <a:xfrm>
                <a:off x="1720" y="1950"/>
                <a:ext cx="2" cy="3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8" y="7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4" name="Freeform 1256"/>
              <p:cNvSpPr>
                <a:spLocks/>
              </p:cNvSpPr>
              <p:nvPr/>
            </p:nvSpPr>
            <p:spPr bwMode="auto">
              <a:xfrm>
                <a:off x="1721" y="1958"/>
                <a:ext cx="2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w 8"/>
                  <a:gd name="T9" fmla="*/ 0 h 6"/>
                  <a:gd name="T10" fmla="*/ 0 w 8"/>
                  <a:gd name="T11" fmla="*/ 0 h 6"/>
                  <a:gd name="T12" fmla="*/ 0 w 8"/>
                  <a:gd name="T13" fmla="*/ 0 h 6"/>
                  <a:gd name="T14" fmla="*/ 0 w 8"/>
                  <a:gd name="T15" fmla="*/ 0 h 6"/>
                  <a:gd name="T16" fmla="*/ 0 w 8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5" name="Line 1257"/>
              <p:cNvSpPr>
                <a:spLocks noChangeShapeType="1"/>
              </p:cNvSpPr>
              <p:nvPr/>
            </p:nvSpPr>
            <p:spPr bwMode="auto">
              <a:xfrm>
                <a:off x="1723" y="1953"/>
                <a:ext cx="0" cy="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6" name="Freeform 1258"/>
              <p:cNvSpPr>
                <a:spLocks/>
              </p:cNvSpPr>
              <p:nvPr/>
            </p:nvSpPr>
            <p:spPr bwMode="auto">
              <a:xfrm>
                <a:off x="1723" y="1954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0" y="1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7" name="Line 1259"/>
              <p:cNvSpPr>
                <a:spLocks noChangeShapeType="1"/>
              </p:cNvSpPr>
              <p:nvPr/>
            </p:nvSpPr>
            <p:spPr bwMode="auto">
              <a:xfrm flipH="1">
                <a:off x="1501" y="1955"/>
                <a:ext cx="229" cy="1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8" name="Line 1260"/>
              <p:cNvSpPr>
                <a:spLocks noChangeShapeType="1"/>
              </p:cNvSpPr>
              <p:nvPr/>
            </p:nvSpPr>
            <p:spPr bwMode="auto">
              <a:xfrm flipH="1">
                <a:off x="1504" y="1788"/>
                <a:ext cx="228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9" name="Line 1261"/>
              <p:cNvSpPr>
                <a:spLocks noChangeShapeType="1"/>
              </p:cNvSpPr>
              <p:nvPr/>
            </p:nvSpPr>
            <p:spPr bwMode="auto">
              <a:xfrm flipH="1">
                <a:off x="1540" y="1928"/>
                <a:ext cx="1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0" name="Line 1262"/>
              <p:cNvSpPr>
                <a:spLocks noChangeShapeType="1"/>
              </p:cNvSpPr>
              <p:nvPr/>
            </p:nvSpPr>
            <p:spPr bwMode="auto">
              <a:xfrm flipH="1">
                <a:off x="1540" y="1817"/>
                <a:ext cx="1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1" name="Line 1263"/>
              <p:cNvSpPr>
                <a:spLocks noChangeShapeType="1"/>
              </p:cNvSpPr>
              <p:nvPr/>
            </p:nvSpPr>
            <p:spPr bwMode="auto">
              <a:xfrm flipH="1" flipV="1">
                <a:off x="1522" y="1908"/>
                <a:ext cx="18" cy="2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2" name="Line 1264"/>
              <p:cNvSpPr>
                <a:spLocks noChangeShapeType="1"/>
              </p:cNvSpPr>
              <p:nvPr/>
            </p:nvSpPr>
            <p:spPr bwMode="auto">
              <a:xfrm flipH="1">
                <a:off x="1522" y="1817"/>
                <a:ext cx="17" cy="18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3" name="Line 1265"/>
              <p:cNvSpPr>
                <a:spLocks noChangeShapeType="1"/>
              </p:cNvSpPr>
              <p:nvPr/>
            </p:nvSpPr>
            <p:spPr bwMode="auto">
              <a:xfrm flipV="1">
                <a:off x="1522" y="1835"/>
                <a:ext cx="0" cy="72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4" name="Freeform 1266"/>
              <p:cNvSpPr>
                <a:spLocks/>
              </p:cNvSpPr>
              <p:nvPr/>
            </p:nvSpPr>
            <p:spPr bwMode="auto">
              <a:xfrm>
                <a:off x="1513" y="1835"/>
                <a:ext cx="9" cy="74"/>
              </a:xfrm>
              <a:custGeom>
                <a:avLst/>
                <a:gdLst>
                  <a:gd name="T0" fmla="*/ 0 w 34"/>
                  <a:gd name="T1" fmla="*/ 0 h 221"/>
                  <a:gd name="T2" fmla="*/ 0 w 34"/>
                  <a:gd name="T3" fmla="*/ 0 h 221"/>
                  <a:gd name="T4" fmla="*/ 0 w 34"/>
                  <a:gd name="T5" fmla="*/ 0 h 221"/>
                  <a:gd name="T6" fmla="*/ 0 w 34"/>
                  <a:gd name="T7" fmla="*/ 0 h 2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221">
                    <a:moveTo>
                      <a:pt x="34" y="221"/>
                    </a:moveTo>
                    <a:lnTo>
                      <a:pt x="0" y="221"/>
                    </a:lnTo>
                    <a:lnTo>
                      <a:pt x="0" y="0"/>
                    </a:lnTo>
                    <a:lnTo>
                      <a:pt x="34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5" name="Line 1267"/>
              <p:cNvSpPr>
                <a:spLocks noChangeShapeType="1"/>
              </p:cNvSpPr>
              <p:nvPr/>
            </p:nvSpPr>
            <p:spPr bwMode="auto">
              <a:xfrm flipV="1">
                <a:off x="1478" y="1910"/>
                <a:ext cx="35" cy="28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6" name="Line 1268"/>
              <p:cNvSpPr>
                <a:spLocks noChangeShapeType="1"/>
              </p:cNvSpPr>
              <p:nvPr/>
            </p:nvSpPr>
            <p:spPr bwMode="auto">
              <a:xfrm>
                <a:off x="1478" y="1807"/>
                <a:ext cx="35" cy="28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7" name="Line 1269"/>
              <p:cNvSpPr>
                <a:spLocks noChangeShapeType="1"/>
              </p:cNvSpPr>
              <p:nvPr/>
            </p:nvSpPr>
            <p:spPr bwMode="auto">
              <a:xfrm flipV="1">
                <a:off x="1482" y="1810"/>
                <a:ext cx="0" cy="12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8" name="Line 1270"/>
              <p:cNvSpPr>
                <a:spLocks noChangeShapeType="1"/>
              </p:cNvSpPr>
              <p:nvPr/>
            </p:nvSpPr>
            <p:spPr bwMode="auto">
              <a:xfrm flipV="1">
                <a:off x="1508" y="1832"/>
                <a:ext cx="0" cy="82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9" name="Freeform 1271"/>
              <p:cNvSpPr>
                <a:spLocks/>
              </p:cNvSpPr>
              <p:nvPr/>
            </p:nvSpPr>
            <p:spPr bwMode="auto">
              <a:xfrm>
                <a:off x="1478" y="1803"/>
                <a:ext cx="47" cy="27"/>
              </a:xfrm>
              <a:custGeom>
                <a:avLst/>
                <a:gdLst>
                  <a:gd name="T0" fmla="*/ 0 w 186"/>
                  <a:gd name="T1" fmla="*/ 0 h 83"/>
                  <a:gd name="T2" fmla="*/ 0 w 186"/>
                  <a:gd name="T3" fmla="*/ 0 h 83"/>
                  <a:gd name="T4" fmla="*/ 0 w 186"/>
                  <a:gd name="T5" fmla="*/ 0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6" h="83">
                    <a:moveTo>
                      <a:pt x="186" y="83"/>
                    </a:moveTo>
                    <a:lnTo>
                      <a:pt x="140" y="8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0" name="Freeform 1272"/>
              <p:cNvSpPr>
                <a:spLocks/>
              </p:cNvSpPr>
              <p:nvPr/>
            </p:nvSpPr>
            <p:spPr bwMode="auto">
              <a:xfrm>
                <a:off x="1478" y="1914"/>
                <a:ext cx="48" cy="29"/>
              </a:xfrm>
              <a:custGeom>
                <a:avLst/>
                <a:gdLst>
                  <a:gd name="T0" fmla="*/ 0 w 194"/>
                  <a:gd name="T1" fmla="*/ 0 h 87"/>
                  <a:gd name="T2" fmla="*/ 0 w 194"/>
                  <a:gd name="T3" fmla="*/ 0 h 87"/>
                  <a:gd name="T4" fmla="*/ 0 w 194"/>
                  <a:gd name="T5" fmla="*/ 0 h 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4" h="87">
                    <a:moveTo>
                      <a:pt x="194" y="0"/>
                    </a:moveTo>
                    <a:lnTo>
                      <a:pt x="141" y="0"/>
                    </a:lnTo>
                    <a:lnTo>
                      <a:pt x="0" y="87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1" name="Line 1273"/>
              <p:cNvSpPr>
                <a:spLocks noChangeShapeType="1"/>
              </p:cNvSpPr>
              <p:nvPr/>
            </p:nvSpPr>
            <p:spPr bwMode="auto">
              <a:xfrm>
                <a:off x="1478" y="1937"/>
                <a:ext cx="6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2" name="Line 1274"/>
              <p:cNvSpPr>
                <a:spLocks noChangeShapeType="1"/>
              </p:cNvSpPr>
              <p:nvPr/>
            </p:nvSpPr>
            <p:spPr bwMode="auto">
              <a:xfrm flipH="1">
                <a:off x="1478" y="1946"/>
                <a:ext cx="4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3" name="Line 1275"/>
              <p:cNvSpPr>
                <a:spLocks noChangeShapeType="1"/>
              </p:cNvSpPr>
              <p:nvPr/>
            </p:nvSpPr>
            <p:spPr bwMode="auto">
              <a:xfrm>
                <a:off x="1478" y="1808"/>
                <a:ext cx="6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4" name="Line 1276"/>
              <p:cNvSpPr>
                <a:spLocks noChangeShapeType="1"/>
              </p:cNvSpPr>
              <p:nvPr/>
            </p:nvSpPr>
            <p:spPr bwMode="auto">
              <a:xfrm flipH="1">
                <a:off x="1478" y="1798"/>
                <a:ext cx="46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5" name="Line 1277"/>
              <p:cNvSpPr>
                <a:spLocks noChangeShapeType="1"/>
              </p:cNvSpPr>
              <p:nvPr/>
            </p:nvSpPr>
            <p:spPr bwMode="auto">
              <a:xfrm flipV="1">
                <a:off x="1197" y="1939"/>
                <a:ext cx="281" cy="59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6" name="Line 1278"/>
              <p:cNvSpPr>
                <a:spLocks noChangeShapeType="1"/>
              </p:cNvSpPr>
              <p:nvPr/>
            </p:nvSpPr>
            <p:spPr bwMode="auto">
              <a:xfrm>
                <a:off x="1197" y="1745"/>
                <a:ext cx="281" cy="5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7" name="Line 1279"/>
              <p:cNvSpPr>
                <a:spLocks noChangeShapeType="1"/>
              </p:cNvSpPr>
              <p:nvPr/>
            </p:nvSpPr>
            <p:spPr bwMode="auto">
              <a:xfrm flipV="1">
                <a:off x="1197" y="1666"/>
                <a:ext cx="0" cy="41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843" name="Group 1481"/>
            <p:cNvGrpSpPr>
              <a:grpSpLocks/>
            </p:cNvGrpSpPr>
            <p:nvPr/>
          </p:nvGrpSpPr>
          <p:grpSpPr bwMode="auto">
            <a:xfrm>
              <a:off x="-287" y="248"/>
              <a:ext cx="2433" cy="1912"/>
              <a:chOff x="-287" y="248"/>
              <a:chExt cx="2433" cy="1912"/>
            </a:xfrm>
          </p:grpSpPr>
          <p:sp>
            <p:nvSpPr>
              <p:cNvPr id="33458" name="Line 1281"/>
              <p:cNvSpPr>
                <a:spLocks noChangeShapeType="1"/>
              </p:cNvSpPr>
              <p:nvPr/>
            </p:nvSpPr>
            <p:spPr bwMode="auto">
              <a:xfrm flipV="1">
                <a:off x="1186" y="1666"/>
                <a:ext cx="0" cy="41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59" name="Line 1282"/>
              <p:cNvSpPr>
                <a:spLocks noChangeShapeType="1"/>
              </p:cNvSpPr>
              <p:nvPr/>
            </p:nvSpPr>
            <p:spPr bwMode="auto">
              <a:xfrm>
                <a:off x="1186" y="2077"/>
                <a:ext cx="1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60" name="Line 1283"/>
              <p:cNvSpPr>
                <a:spLocks noChangeShapeType="1"/>
              </p:cNvSpPr>
              <p:nvPr/>
            </p:nvSpPr>
            <p:spPr bwMode="auto">
              <a:xfrm>
                <a:off x="1186" y="1666"/>
                <a:ext cx="1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61" name="Rectangle 1284"/>
              <p:cNvSpPr>
                <a:spLocks noChangeArrowheads="1"/>
              </p:cNvSpPr>
              <p:nvPr/>
            </p:nvSpPr>
            <p:spPr bwMode="auto">
              <a:xfrm>
                <a:off x="255" y="1673"/>
                <a:ext cx="725" cy="397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2" name="Rectangle 1285"/>
              <p:cNvSpPr>
                <a:spLocks noChangeArrowheads="1"/>
              </p:cNvSpPr>
              <p:nvPr/>
            </p:nvSpPr>
            <p:spPr bwMode="auto">
              <a:xfrm>
                <a:off x="1151" y="1664"/>
                <a:ext cx="12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3" name="Rectangle 1286"/>
              <p:cNvSpPr>
                <a:spLocks noChangeArrowheads="1"/>
              </p:cNvSpPr>
              <p:nvPr/>
            </p:nvSpPr>
            <p:spPr bwMode="auto">
              <a:xfrm>
                <a:off x="1151" y="1664"/>
                <a:ext cx="12" cy="41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4" name="Rectangle 1287"/>
              <p:cNvSpPr>
                <a:spLocks noChangeArrowheads="1"/>
              </p:cNvSpPr>
              <p:nvPr/>
            </p:nvSpPr>
            <p:spPr bwMode="auto">
              <a:xfrm>
                <a:off x="929" y="1664"/>
                <a:ext cx="11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5" name="Rectangle 1288"/>
              <p:cNvSpPr>
                <a:spLocks noChangeArrowheads="1"/>
              </p:cNvSpPr>
              <p:nvPr/>
            </p:nvSpPr>
            <p:spPr bwMode="auto">
              <a:xfrm>
                <a:off x="929" y="1664"/>
                <a:ext cx="11" cy="41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6" name="Rectangle 1289"/>
              <p:cNvSpPr>
                <a:spLocks noChangeArrowheads="1"/>
              </p:cNvSpPr>
              <p:nvPr/>
            </p:nvSpPr>
            <p:spPr bwMode="auto">
              <a:xfrm>
                <a:off x="815" y="1664"/>
                <a:ext cx="11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7" name="Rectangle 1290"/>
              <p:cNvSpPr>
                <a:spLocks noChangeArrowheads="1"/>
              </p:cNvSpPr>
              <p:nvPr/>
            </p:nvSpPr>
            <p:spPr bwMode="auto">
              <a:xfrm>
                <a:off x="815" y="1664"/>
                <a:ext cx="11" cy="41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8" name="Rectangle 1291"/>
              <p:cNvSpPr>
                <a:spLocks noChangeArrowheads="1"/>
              </p:cNvSpPr>
              <p:nvPr/>
            </p:nvSpPr>
            <p:spPr bwMode="auto">
              <a:xfrm>
                <a:off x="700" y="1664"/>
                <a:ext cx="12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9" name="Rectangle 1292"/>
              <p:cNvSpPr>
                <a:spLocks noChangeArrowheads="1"/>
              </p:cNvSpPr>
              <p:nvPr/>
            </p:nvSpPr>
            <p:spPr bwMode="auto">
              <a:xfrm>
                <a:off x="700" y="1664"/>
                <a:ext cx="12" cy="41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0" name="Rectangle 1293"/>
              <p:cNvSpPr>
                <a:spLocks noChangeArrowheads="1"/>
              </p:cNvSpPr>
              <p:nvPr/>
            </p:nvSpPr>
            <p:spPr bwMode="auto">
              <a:xfrm>
                <a:off x="586" y="1664"/>
                <a:ext cx="12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1" name="Rectangle 1294"/>
              <p:cNvSpPr>
                <a:spLocks noChangeArrowheads="1"/>
              </p:cNvSpPr>
              <p:nvPr/>
            </p:nvSpPr>
            <p:spPr bwMode="auto">
              <a:xfrm>
                <a:off x="586" y="1664"/>
                <a:ext cx="12" cy="41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2" name="Rectangle 1295"/>
              <p:cNvSpPr>
                <a:spLocks noChangeArrowheads="1"/>
              </p:cNvSpPr>
              <p:nvPr/>
            </p:nvSpPr>
            <p:spPr bwMode="auto">
              <a:xfrm>
                <a:off x="364" y="1664"/>
                <a:ext cx="11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3" name="Rectangle 1296"/>
              <p:cNvSpPr>
                <a:spLocks noChangeArrowheads="1"/>
              </p:cNvSpPr>
              <p:nvPr/>
            </p:nvSpPr>
            <p:spPr bwMode="auto">
              <a:xfrm>
                <a:off x="364" y="1664"/>
                <a:ext cx="11" cy="41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4" name="Line 1297"/>
              <p:cNvSpPr>
                <a:spLocks noChangeShapeType="1"/>
              </p:cNvSpPr>
              <p:nvPr/>
            </p:nvSpPr>
            <p:spPr bwMode="auto">
              <a:xfrm flipV="1">
                <a:off x="980" y="2034"/>
                <a:ext cx="171" cy="3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75" name="Line 1298"/>
              <p:cNvSpPr>
                <a:spLocks noChangeShapeType="1"/>
              </p:cNvSpPr>
              <p:nvPr/>
            </p:nvSpPr>
            <p:spPr bwMode="auto">
              <a:xfrm>
                <a:off x="980" y="1673"/>
                <a:ext cx="171" cy="3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76" name="Line 1299"/>
              <p:cNvSpPr>
                <a:spLocks noChangeShapeType="1"/>
              </p:cNvSpPr>
              <p:nvPr/>
            </p:nvSpPr>
            <p:spPr bwMode="auto">
              <a:xfrm flipH="1">
                <a:off x="1163" y="2016"/>
                <a:ext cx="23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77" name="Line 1300"/>
              <p:cNvSpPr>
                <a:spLocks noChangeShapeType="1"/>
              </p:cNvSpPr>
              <p:nvPr/>
            </p:nvSpPr>
            <p:spPr bwMode="auto">
              <a:xfrm flipH="1">
                <a:off x="1163" y="1728"/>
                <a:ext cx="23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78" name="Freeform 1301"/>
              <p:cNvSpPr>
                <a:spLocks/>
              </p:cNvSpPr>
              <p:nvPr/>
            </p:nvSpPr>
            <p:spPr bwMode="auto">
              <a:xfrm>
                <a:off x="1197" y="1944"/>
                <a:ext cx="251" cy="83"/>
              </a:xfrm>
              <a:custGeom>
                <a:avLst/>
                <a:gdLst>
                  <a:gd name="T0" fmla="*/ 0 w 1005"/>
                  <a:gd name="T1" fmla="*/ 0 h 249"/>
                  <a:gd name="T2" fmla="*/ 0 w 1005"/>
                  <a:gd name="T3" fmla="*/ 0 h 249"/>
                  <a:gd name="T4" fmla="*/ 0 w 1005"/>
                  <a:gd name="T5" fmla="*/ 0 h 2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5" h="249">
                    <a:moveTo>
                      <a:pt x="0" y="249"/>
                    </a:moveTo>
                    <a:lnTo>
                      <a:pt x="1005" y="249"/>
                    </a:lnTo>
                    <a:lnTo>
                      <a:pt x="1005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79" name="Freeform 1302"/>
              <p:cNvSpPr>
                <a:spLocks/>
              </p:cNvSpPr>
              <p:nvPr/>
            </p:nvSpPr>
            <p:spPr bwMode="auto">
              <a:xfrm>
                <a:off x="1197" y="1716"/>
                <a:ext cx="251" cy="84"/>
              </a:xfrm>
              <a:custGeom>
                <a:avLst/>
                <a:gdLst>
                  <a:gd name="T0" fmla="*/ 0 w 1005"/>
                  <a:gd name="T1" fmla="*/ 0 h 250"/>
                  <a:gd name="T2" fmla="*/ 0 w 1005"/>
                  <a:gd name="T3" fmla="*/ 0 h 250"/>
                  <a:gd name="T4" fmla="*/ 0 w 1005"/>
                  <a:gd name="T5" fmla="*/ 0 h 2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5" h="250">
                    <a:moveTo>
                      <a:pt x="0" y="0"/>
                    </a:moveTo>
                    <a:lnTo>
                      <a:pt x="1005" y="0"/>
                    </a:lnTo>
                    <a:lnTo>
                      <a:pt x="1005" y="25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80" name="Rectangle 1303"/>
              <p:cNvSpPr>
                <a:spLocks noChangeArrowheads="1"/>
              </p:cNvSpPr>
              <p:nvPr/>
            </p:nvSpPr>
            <p:spPr bwMode="auto">
              <a:xfrm>
                <a:off x="1414" y="1691"/>
                <a:ext cx="34" cy="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1" name="Rectangle 1304"/>
              <p:cNvSpPr>
                <a:spLocks noChangeArrowheads="1"/>
              </p:cNvSpPr>
              <p:nvPr/>
            </p:nvSpPr>
            <p:spPr bwMode="auto">
              <a:xfrm>
                <a:off x="1414" y="1691"/>
                <a:ext cx="34" cy="2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2" name="Rectangle 1305"/>
              <p:cNvSpPr>
                <a:spLocks noChangeArrowheads="1"/>
              </p:cNvSpPr>
              <p:nvPr/>
            </p:nvSpPr>
            <p:spPr bwMode="auto">
              <a:xfrm>
                <a:off x="1197" y="2027"/>
                <a:ext cx="34" cy="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3" name="Rectangle 1306"/>
              <p:cNvSpPr>
                <a:spLocks noChangeArrowheads="1"/>
              </p:cNvSpPr>
              <p:nvPr/>
            </p:nvSpPr>
            <p:spPr bwMode="auto">
              <a:xfrm>
                <a:off x="1197" y="2027"/>
                <a:ext cx="34" cy="2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4" name="Rectangle 1307"/>
              <p:cNvSpPr>
                <a:spLocks noChangeArrowheads="1"/>
              </p:cNvSpPr>
              <p:nvPr/>
            </p:nvSpPr>
            <p:spPr bwMode="auto">
              <a:xfrm>
                <a:off x="1197" y="1691"/>
                <a:ext cx="34" cy="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5" name="Rectangle 1308"/>
              <p:cNvSpPr>
                <a:spLocks noChangeArrowheads="1"/>
              </p:cNvSpPr>
              <p:nvPr/>
            </p:nvSpPr>
            <p:spPr bwMode="auto">
              <a:xfrm>
                <a:off x="1197" y="1691"/>
                <a:ext cx="34" cy="2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6" name="Rectangle 1309"/>
              <p:cNvSpPr>
                <a:spLocks noChangeArrowheads="1"/>
              </p:cNvSpPr>
              <p:nvPr/>
            </p:nvSpPr>
            <p:spPr bwMode="auto">
              <a:xfrm>
                <a:off x="1414" y="2027"/>
                <a:ext cx="34" cy="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7" name="Rectangle 1310"/>
              <p:cNvSpPr>
                <a:spLocks noChangeArrowheads="1"/>
              </p:cNvSpPr>
              <p:nvPr/>
            </p:nvSpPr>
            <p:spPr bwMode="auto">
              <a:xfrm>
                <a:off x="1414" y="2027"/>
                <a:ext cx="34" cy="2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8" name="Rectangle 1311"/>
              <p:cNvSpPr>
                <a:spLocks noChangeArrowheads="1"/>
              </p:cNvSpPr>
              <p:nvPr/>
            </p:nvSpPr>
            <p:spPr bwMode="auto">
              <a:xfrm>
                <a:off x="718" y="1628"/>
                <a:ext cx="42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9" name="Rectangle 1312"/>
              <p:cNvSpPr>
                <a:spLocks noChangeArrowheads="1"/>
              </p:cNvSpPr>
              <p:nvPr/>
            </p:nvSpPr>
            <p:spPr bwMode="auto">
              <a:xfrm>
                <a:off x="718" y="1628"/>
                <a:ext cx="422" cy="1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0" name="Rectangle 1313"/>
              <p:cNvSpPr>
                <a:spLocks noChangeArrowheads="1"/>
              </p:cNvSpPr>
              <p:nvPr/>
            </p:nvSpPr>
            <p:spPr bwMode="auto">
              <a:xfrm>
                <a:off x="718" y="2097"/>
                <a:ext cx="422" cy="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1" name="Rectangle 1314"/>
              <p:cNvSpPr>
                <a:spLocks noChangeArrowheads="1"/>
              </p:cNvSpPr>
              <p:nvPr/>
            </p:nvSpPr>
            <p:spPr bwMode="auto">
              <a:xfrm>
                <a:off x="718" y="2097"/>
                <a:ext cx="422" cy="19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2" name="Freeform 1315"/>
              <p:cNvSpPr>
                <a:spLocks noEditPoints="1"/>
              </p:cNvSpPr>
              <p:nvPr/>
            </p:nvSpPr>
            <p:spPr bwMode="auto">
              <a:xfrm>
                <a:off x="706" y="1636"/>
                <a:ext cx="456" cy="2"/>
              </a:xfrm>
              <a:custGeom>
                <a:avLst/>
                <a:gdLst>
                  <a:gd name="T0" fmla="*/ 0 w 1824"/>
                  <a:gd name="T1" fmla="*/ 0 h 5"/>
                  <a:gd name="T2" fmla="*/ 0 w 1824"/>
                  <a:gd name="T3" fmla="*/ 0 h 5"/>
                  <a:gd name="T4" fmla="*/ 0 w 1824"/>
                  <a:gd name="T5" fmla="*/ 0 h 5"/>
                  <a:gd name="T6" fmla="*/ 0 w 1824"/>
                  <a:gd name="T7" fmla="*/ 0 h 5"/>
                  <a:gd name="T8" fmla="*/ 0 w 1824"/>
                  <a:gd name="T9" fmla="*/ 0 h 5"/>
                  <a:gd name="T10" fmla="*/ 0 w 1824"/>
                  <a:gd name="T11" fmla="*/ 0 h 5"/>
                  <a:gd name="T12" fmla="*/ 0 w 1824"/>
                  <a:gd name="T13" fmla="*/ 0 h 5"/>
                  <a:gd name="T14" fmla="*/ 0 w 1824"/>
                  <a:gd name="T15" fmla="*/ 0 h 5"/>
                  <a:gd name="T16" fmla="*/ 0 w 1824"/>
                  <a:gd name="T17" fmla="*/ 0 h 5"/>
                  <a:gd name="T18" fmla="*/ 0 w 1824"/>
                  <a:gd name="T19" fmla="*/ 0 h 5"/>
                  <a:gd name="T20" fmla="*/ 0 w 1824"/>
                  <a:gd name="T21" fmla="*/ 0 h 5"/>
                  <a:gd name="T22" fmla="*/ 0 w 1824"/>
                  <a:gd name="T23" fmla="*/ 0 h 5"/>
                  <a:gd name="T24" fmla="*/ 0 w 1824"/>
                  <a:gd name="T25" fmla="*/ 0 h 5"/>
                  <a:gd name="T26" fmla="*/ 0 w 1824"/>
                  <a:gd name="T27" fmla="*/ 0 h 5"/>
                  <a:gd name="T28" fmla="*/ 0 w 1824"/>
                  <a:gd name="T29" fmla="*/ 0 h 5"/>
                  <a:gd name="T30" fmla="*/ 0 w 1824"/>
                  <a:gd name="T31" fmla="*/ 0 h 5"/>
                  <a:gd name="T32" fmla="*/ 0 w 1824"/>
                  <a:gd name="T33" fmla="*/ 0 h 5"/>
                  <a:gd name="T34" fmla="*/ 0 w 1824"/>
                  <a:gd name="T35" fmla="*/ 0 h 5"/>
                  <a:gd name="T36" fmla="*/ 0 w 1824"/>
                  <a:gd name="T37" fmla="*/ 0 h 5"/>
                  <a:gd name="T38" fmla="*/ 0 w 1824"/>
                  <a:gd name="T39" fmla="*/ 0 h 5"/>
                  <a:gd name="T40" fmla="*/ 0 w 1824"/>
                  <a:gd name="T41" fmla="*/ 0 h 5"/>
                  <a:gd name="T42" fmla="*/ 0 w 1824"/>
                  <a:gd name="T43" fmla="*/ 0 h 5"/>
                  <a:gd name="T44" fmla="*/ 0 w 1824"/>
                  <a:gd name="T45" fmla="*/ 0 h 5"/>
                  <a:gd name="T46" fmla="*/ 0 w 1824"/>
                  <a:gd name="T47" fmla="*/ 0 h 5"/>
                  <a:gd name="T48" fmla="*/ 0 w 1824"/>
                  <a:gd name="T49" fmla="*/ 0 h 5"/>
                  <a:gd name="T50" fmla="*/ 0 w 1824"/>
                  <a:gd name="T51" fmla="*/ 0 h 5"/>
                  <a:gd name="T52" fmla="*/ 0 w 1824"/>
                  <a:gd name="T53" fmla="*/ 0 h 5"/>
                  <a:gd name="T54" fmla="*/ 0 w 1824"/>
                  <a:gd name="T55" fmla="*/ 0 h 5"/>
                  <a:gd name="T56" fmla="*/ 0 w 1824"/>
                  <a:gd name="T57" fmla="*/ 0 h 5"/>
                  <a:gd name="T58" fmla="*/ 0 w 1824"/>
                  <a:gd name="T59" fmla="*/ 0 h 5"/>
                  <a:gd name="T60" fmla="*/ 0 w 1824"/>
                  <a:gd name="T61" fmla="*/ 0 h 5"/>
                  <a:gd name="T62" fmla="*/ 0 w 1824"/>
                  <a:gd name="T63" fmla="*/ 0 h 5"/>
                  <a:gd name="T64" fmla="*/ 0 w 1824"/>
                  <a:gd name="T65" fmla="*/ 0 h 5"/>
                  <a:gd name="T66" fmla="*/ 0 w 1824"/>
                  <a:gd name="T67" fmla="*/ 0 h 5"/>
                  <a:gd name="T68" fmla="*/ 0 w 1824"/>
                  <a:gd name="T69" fmla="*/ 0 h 5"/>
                  <a:gd name="T70" fmla="*/ 0 w 1824"/>
                  <a:gd name="T71" fmla="*/ 0 h 5"/>
                  <a:gd name="T72" fmla="*/ 0 w 1824"/>
                  <a:gd name="T73" fmla="*/ 0 h 5"/>
                  <a:gd name="T74" fmla="*/ 0 w 1824"/>
                  <a:gd name="T75" fmla="*/ 0 h 5"/>
                  <a:gd name="T76" fmla="*/ 0 w 1824"/>
                  <a:gd name="T77" fmla="*/ 0 h 5"/>
                  <a:gd name="T78" fmla="*/ 0 w 1824"/>
                  <a:gd name="T79" fmla="*/ 0 h 5"/>
                  <a:gd name="T80" fmla="*/ 0 w 1824"/>
                  <a:gd name="T81" fmla="*/ 0 h 5"/>
                  <a:gd name="T82" fmla="*/ 0 w 1824"/>
                  <a:gd name="T83" fmla="*/ 0 h 5"/>
                  <a:gd name="T84" fmla="*/ 0 w 1824"/>
                  <a:gd name="T85" fmla="*/ 0 h 5"/>
                  <a:gd name="T86" fmla="*/ 0 w 1824"/>
                  <a:gd name="T87" fmla="*/ 0 h 5"/>
                  <a:gd name="T88" fmla="*/ 0 w 1824"/>
                  <a:gd name="T89" fmla="*/ 0 h 5"/>
                  <a:gd name="T90" fmla="*/ 0 w 1824"/>
                  <a:gd name="T91" fmla="*/ 0 h 5"/>
                  <a:gd name="T92" fmla="*/ 0 w 1824"/>
                  <a:gd name="T93" fmla="*/ 0 h 5"/>
                  <a:gd name="T94" fmla="*/ 0 w 1824"/>
                  <a:gd name="T95" fmla="*/ 0 h 5"/>
                  <a:gd name="T96" fmla="*/ 0 w 1824"/>
                  <a:gd name="T97" fmla="*/ 0 h 5"/>
                  <a:gd name="T98" fmla="*/ 0 w 1824"/>
                  <a:gd name="T99" fmla="*/ 0 h 5"/>
                  <a:gd name="T100" fmla="*/ 0 w 1824"/>
                  <a:gd name="T101" fmla="*/ 0 h 5"/>
                  <a:gd name="T102" fmla="*/ 0 w 1824"/>
                  <a:gd name="T103" fmla="*/ 0 h 5"/>
                  <a:gd name="T104" fmla="*/ 0 w 1824"/>
                  <a:gd name="T105" fmla="*/ 0 h 5"/>
                  <a:gd name="T106" fmla="*/ 0 w 1824"/>
                  <a:gd name="T107" fmla="*/ 0 h 5"/>
                  <a:gd name="T108" fmla="*/ 0 w 1824"/>
                  <a:gd name="T109" fmla="*/ 0 h 5"/>
                  <a:gd name="T110" fmla="*/ 0 w 1824"/>
                  <a:gd name="T111" fmla="*/ 0 h 5"/>
                  <a:gd name="T112" fmla="*/ 0 w 1824"/>
                  <a:gd name="T113" fmla="*/ 0 h 5"/>
                  <a:gd name="T114" fmla="*/ 0 w 1824"/>
                  <a:gd name="T115" fmla="*/ 0 h 5"/>
                  <a:gd name="T116" fmla="*/ 0 w 1824"/>
                  <a:gd name="T117" fmla="*/ 0 h 5"/>
                  <a:gd name="T118" fmla="*/ 0 w 1824"/>
                  <a:gd name="T119" fmla="*/ 0 h 5"/>
                  <a:gd name="T120" fmla="*/ 0 w 1824"/>
                  <a:gd name="T121" fmla="*/ 0 h 5"/>
                  <a:gd name="T122" fmla="*/ 0 w 1824"/>
                  <a:gd name="T123" fmla="*/ 0 h 5"/>
                  <a:gd name="T124" fmla="*/ 0 w 1824"/>
                  <a:gd name="T125" fmla="*/ 0 h 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824" h="5">
                    <a:moveTo>
                      <a:pt x="1" y="0"/>
                    </a:moveTo>
                    <a:lnTo>
                      <a:pt x="26" y="0"/>
                    </a:lnTo>
                    <a:lnTo>
                      <a:pt x="28" y="1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44" y="0"/>
                    </a:moveTo>
                    <a:lnTo>
                      <a:pt x="44" y="0"/>
                    </a:lnTo>
                    <a:lnTo>
                      <a:pt x="45" y="1"/>
                    </a:lnTo>
                    <a:lnTo>
                      <a:pt x="45" y="3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3" y="4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close/>
                    <a:moveTo>
                      <a:pt x="61" y="0"/>
                    </a:moveTo>
                    <a:lnTo>
                      <a:pt x="85" y="0"/>
                    </a:lnTo>
                    <a:lnTo>
                      <a:pt x="86" y="1"/>
                    </a:lnTo>
                    <a:lnTo>
                      <a:pt x="87" y="3"/>
                    </a:lnTo>
                    <a:lnTo>
                      <a:pt x="86" y="4"/>
                    </a:lnTo>
                    <a:lnTo>
                      <a:pt x="85" y="4"/>
                    </a:lnTo>
                    <a:lnTo>
                      <a:pt x="85" y="5"/>
                    </a:lnTo>
                    <a:lnTo>
                      <a:pt x="61" y="5"/>
                    </a:lnTo>
                    <a:lnTo>
                      <a:pt x="60" y="4"/>
                    </a:lnTo>
                    <a:lnTo>
                      <a:pt x="59" y="4"/>
                    </a:lnTo>
                    <a:lnTo>
                      <a:pt x="59" y="3"/>
                    </a:lnTo>
                    <a:lnTo>
                      <a:pt x="59" y="1"/>
                    </a:lnTo>
                    <a:lnTo>
                      <a:pt x="60" y="0"/>
                    </a:lnTo>
                    <a:lnTo>
                      <a:pt x="61" y="0"/>
                    </a:lnTo>
                    <a:close/>
                    <a:moveTo>
                      <a:pt x="103" y="0"/>
                    </a:moveTo>
                    <a:lnTo>
                      <a:pt x="103" y="0"/>
                    </a:lnTo>
                    <a:lnTo>
                      <a:pt x="104" y="1"/>
                    </a:lnTo>
                    <a:lnTo>
                      <a:pt x="105" y="3"/>
                    </a:lnTo>
                    <a:lnTo>
                      <a:pt x="104" y="4"/>
                    </a:lnTo>
                    <a:lnTo>
                      <a:pt x="103" y="4"/>
                    </a:lnTo>
                    <a:lnTo>
                      <a:pt x="103" y="5"/>
                    </a:lnTo>
                    <a:lnTo>
                      <a:pt x="102" y="4"/>
                    </a:lnTo>
                    <a:lnTo>
                      <a:pt x="101" y="4"/>
                    </a:lnTo>
                    <a:lnTo>
                      <a:pt x="101" y="3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2" y="0"/>
                    </a:lnTo>
                    <a:lnTo>
                      <a:pt x="103" y="0"/>
                    </a:lnTo>
                    <a:close/>
                    <a:moveTo>
                      <a:pt x="120" y="0"/>
                    </a:moveTo>
                    <a:lnTo>
                      <a:pt x="144" y="0"/>
                    </a:lnTo>
                    <a:lnTo>
                      <a:pt x="145" y="0"/>
                    </a:lnTo>
                    <a:lnTo>
                      <a:pt x="145" y="1"/>
                    </a:lnTo>
                    <a:lnTo>
                      <a:pt x="146" y="3"/>
                    </a:lnTo>
                    <a:lnTo>
                      <a:pt x="145" y="4"/>
                    </a:lnTo>
                    <a:lnTo>
                      <a:pt x="144" y="5"/>
                    </a:lnTo>
                    <a:lnTo>
                      <a:pt x="120" y="5"/>
                    </a:lnTo>
                    <a:lnTo>
                      <a:pt x="119" y="4"/>
                    </a:lnTo>
                    <a:lnTo>
                      <a:pt x="118" y="4"/>
                    </a:lnTo>
                    <a:lnTo>
                      <a:pt x="118" y="3"/>
                    </a:lnTo>
                    <a:lnTo>
                      <a:pt x="118" y="1"/>
                    </a:lnTo>
                    <a:lnTo>
                      <a:pt x="119" y="1"/>
                    </a:lnTo>
                    <a:lnTo>
                      <a:pt x="119" y="0"/>
                    </a:lnTo>
                    <a:lnTo>
                      <a:pt x="120" y="0"/>
                    </a:lnTo>
                    <a:close/>
                    <a:moveTo>
                      <a:pt x="162" y="0"/>
                    </a:moveTo>
                    <a:lnTo>
                      <a:pt x="162" y="0"/>
                    </a:lnTo>
                    <a:lnTo>
                      <a:pt x="163" y="0"/>
                    </a:lnTo>
                    <a:lnTo>
                      <a:pt x="163" y="1"/>
                    </a:lnTo>
                    <a:lnTo>
                      <a:pt x="164" y="3"/>
                    </a:lnTo>
                    <a:lnTo>
                      <a:pt x="163" y="4"/>
                    </a:lnTo>
                    <a:lnTo>
                      <a:pt x="162" y="5"/>
                    </a:lnTo>
                    <a:lnTo>
                      <a:pt x="162" y="4"/>
                    </a:lnTo>
                    <a:lnTo>
                      <a:pt x="161" y="4"/>
                    </a:lnTo>
                    <a:lnTo>
                      <a:pt x="161" y="3"/>
                    </a:lnTo>
                    <a:lnTo>
                      <a:pt x="161" y="1"/>
                    </a:lnTo>
                    <a:lnTo>
                      <a:pt x="162" y="0"/>
                    </a:lnTo>
                    <a:close/>
                    <a:moveTo>
                      <a:pt x="179" y="0"/>
                    </a:moveTo>
                    <a:lnTo>
                      <a:pt x="204" y="0"/>
                    </a:lnTo>
                    <a:lnTo>
                      <a:pt x="205" y="1"/>
                    </a:lnTo>
                    <a:lnTo>
                      <a:pt x="205" y="3"/>
                    </a:lnTo>
                    <a:lnTo>
                      <a:pt x="205" y="4"/>
                    </a:lnTo>
                    <a:lnTo>
                      <a:pt x="204" y="4"/>
                    </a:lnTo>
                    <a:lnTo>
                      <a:pt x="204" y="5"/>
                    </a:lnTo>
                    <a:lnTo>
                      <a:pt x="179" y="5"/>
                    </a:lnTo>
                    <a:lnTo>
                      <a:pt x="179" y="4"/>
                    </a:lnTo>
                    <a:lnTo>
                      <a:pt x="178" y="4"/>
                    </a:lnTo>
                    <a:lnTo>
                      <a:pt x="178" y="3"/>
                    </a:lnTo>
                    <a:lnTo>
                      <a:pt x="178" y="1"/>
                    </a:lnTo>
                    <a:lnTo>
                      <a:pt x="179" y="0"/>
                    </a:lnTo>
                    <a:close/>
                    <a:moveTo>
                      <a:pt x="222" y="0"/>
                    </a:moveTo>
                    <a:lnTo>
                      <a:pt x="222" y="0"/>
                    </a:lnTo>
                    <a:lnTo>
                      <a:pt x="223" y="1"/>
                    </a:lnTo>
                    <a:lnTo>
                      <a:pt x="223" y="3"/>
                    </a:lnTo>
                    <a:lnTo>
                      <a:pt x="223" y="4"/>
                    </a:lnTo>
                    <a:lnTo>
                      <a:pt x="222" y="4"/>
                    </a:lnTo>
                    <a:lnTo>
                      <a:pt x="222" y="5"/>
                    </a:lnTo>
                    <a:lnTo>
                      <a:pt x="220" y="4"/>
                    </a:lnTo>
                    <a:lnTo>
                      <a:pt x="219" y="4"/>
                    </a:lnTo>
                    <a:lnTo>
                      <a:pt x="219" y="3"/>
                    </a:lnTo>
                    <a:lnTo>
                      <a:pt x="219" y="1"/>
                    </a:lnTo>
                    <a:lnTo>
                      <a:pt x="220" y="1"/>
                    </a:lnTo>
                    <a:lnTo>
                      <a:pt x="220" y="0"/>
                    </a:lnTo>
                    <a:lnTo>
                      <a:pt x="222" y="0"/>
                    </a:lnTo>
                    <a:close/>
                    <a:moveTo>
                      <a:pt x="239" y="0"/>
                    </a:moveTo>
                    <a:lnTo>
                      <a:pt x="263" y="0"/>
                    </a:lnTo>
                    <a:lnTo>
                      <a:pt x="264" y="0"/>
                    </a:lnTo>
                    <a:lnTo>
                      <a:pt x="264" y="1"/>
                    </a:lnTo>
                    <a:lnTo>
                      <a:pt x="265" y="1"/>
                    </a:lnTo>
                    <a:lnTo>
                      <a:pt x="265" y="3"/>
                    </a:lnTo>
                    <a:lnTo>
                      <a:pt x="265" y="4"/>
                    </a:lnTo>
                    <a:lnTo>
                      <a:pt x="264" y="4"/>
                    </a:lnTo>
                    <a:lnTo>
                      <a:pt x="263" y="5"/>
                    </a:lnTo>
                    <a:lnTo>
                      <a:pt x="239" y="5"/>
                    </a:lnTo>
                    <a:lnTo>
                      <a:pt x="238" y="4"/>
                    </a:lnTo>
                    <a:lnTo>
                      <a:pt x="237" y="4"/>
                    </a:lnTo>
                    <a:lnTo>
                      <a:pt x="237" y="3"/>
                    </a:lnTo>
                    <a:lnTo>
                      <a:pt x="237" y="1"/>
                    </a:lnTo>
                    <a:lnTo>
                      <a:pt x="238" y="1"/>
                    </a:lnTo>
                    <a:lnTo>
                      <a:pt x="238" y="0"/>
                    </a:lnTo>
                    <a:lnTo>
                      <a:pt x="239" y="0"/>
                    </a:lnTo>
                    <a:close/>
                    <a:moveTo>
                      <a:pt x="280" y="0"/>
                    </a:moveTo>
                    <a:lnTo>
                      <a:pt x="280" y="0"/>
                    </a:lnTo>
                    <a:lnTo>
                      <a:pt x="281" y="0"/>
                    </a:lnTo>
                    <a:lnTo>
                      <a:pt x="281" y="1"/>
                    </a:lnTo>
                    <a:lnTo>
                      <a:pt x="283" y="1"/>
                    </a:lnTo>
                    <a:lnTo>
                      <a:pt x="283" y="3"/>
                    </a:lnTo>
                    <a:lnTo>
                      <a:pt x="283" y="4"/>
                    </a:lnTo>
                    <a:lnTo>
                      <a:pt x="281" y="4"/>
                    </a:lnTo>
                    <a:lnTo>
                      <a:pt x="280" y="5"/>
                    </a:lnTo>
                    <a:lnTo>
                      <a:pt x="279" y="4"/>
                    </a:lnTo>
                    <a:lnTo>
                      <a:pt x="279" y="3"/>
                    </a:lnTo>
                    <a:lnTo>
                      <a:pt x="279" y="1"/>
                    </a:lnTo>
                    <a:lnTo>
                      <a:pt x="279" y="0"/>
                    </a:lnTo>
                    <a:lnTo>
                      <a:pt x="280" y="0"/>
                    </a:lnTo>
                    <a:close/>
                    <a:moveTo>
                      <a:pt x="298" y="0"/>
                    </a:moveTo>
                    <a:lnTo>
                      <a:pt x="323" y="0"/>
                    </a:lnTo>
                    <a:lnTo>
                      <a:pt x="324" y="1"/>
                    </a:lnTo>
                    <a:lnTo>
                      <a:pt x="324" y="3"/>
                    </a:lnTo>
                    <a:lnTo>
                      <a:pt x="324" y="4"/>
                    </a:lnTo>
                    <a:lnTo>
                      <a:pt x="323" y="4"/>
                    </a:lnTo>
                    <a:lnTo>
                      <a:pt x="323" y="5"/>
                    </a:lnTo>
                    <a:lnTo>
                      <a:pt x="298" y="5"/>
                    </a:lnTo>
                    <a:lnTo>
                      <a:pt x="297" y="4"/>
                    </a:lnTo>
                    <a:lnTo>
                      <a:pt x="297" y="3"/>
                    </a:lnTo>
                    <a:lnTo>
                      <a:pt x="297" y="1"/>
                    </a:lnTo>
                    <a:lnTo>
                      <a:pt x="297" y="0"/>
                    </a:lnTo>
                    <a:lnTo>
                      <a:pt x="298" y="0"/>
                    </a:lnTo>
                    <a:close/>
                    <a:moveTo>
                      <a:pt x="340" y="0"/>
                    </a:moveTo>
                    <a:lnTo>
                      <a:pt x="340" y="0"/>
                    </a:lnTo>
                    <a:lnTo>
                      <a:pt x="341" y="1"/>
                    </a:lnTo>
                    <a:lnTo>
                      <a:pt x="341" y="3"/>
                    </a:lnTo>
                    <a:lnTo>
                      <a:pt x="341" y="4"/>
                    </a:lnTo>
                    <a:lnTo>
                      <a:pt x="340" y="4"/>
                    </a:lnTo>
                    <a:lnTo>
                      <a:pt x="340" y="5"/>
                    </a:lnTo>
                    <a:lnTo>
                      <a:pt x="339" y="4"/>
                    </a:lnTo>
                    <a:lnTo>
                      <a:pt x="338" y="4"/>
                    </a:lnTo>
                    <a:lnTo>
                      <a:pt x="338" y="3"/>
                    </a:lnTo>
                    <a:lnTo>
                      <a:pt x="338" y="1"/>
                    </a:lnTo>
                    <a:lnTo>
                      <a:pt x="339" y="0"/>
                    </a:lnTo>
                    <a:lnTo>
                      <a:pt x="340" y="0"/>
                    </a:lnTo>
                    <a:close/>
                    <a:moveTo>
                      <a:pt x="358" y="0"/>
                    </a:moveTo>
                    <a:lnTo>
                      <a:pt x="382" y="0"/>
                    </a:lnTo>
                    <a:lnTo>
                      <a:pt x="383" y="1"/>
                    </a:lnTo>
                    <a:lnTo>
                      <a:pt x="384" y="3"/>
                    </a:lnTo>
                    <a:lnTo>
                      <a:pt x="383" y="4"/>
                    </a:lnTo>
                    <a:lnTo>
                      <a:pt x="382" y="4"/>
                    </a:lnTo>
                    <a:lnTo>
                      <a:pt x="382" y="5"/>
                    </a:lnTo>
                    <a:lnTo>
                      <a:pt x="358" y="5"/>
                    </a:lnTo>
                    <a:lnTo>
                      <a:pt x="357" y="4"/>
                    </a:lnTo>
                    <a:lnTo>
                      <a:pt x="356" y="4"/>
                    </a:lnTo>
                    <a:lnTo>
                      <a:pt x="356" y="3"/>
                    </a:lnTo>
                    <a:lnTo>
                      <a:pt x="356" y="1"/>
                    </a:lnTo>
                    <a:lnTo>
                      <a:pt x="357" y="0"/>
                    </a:lnTo>
                    <a:lnTo>
                      <a:pt x="358" y="0"/>
                    </a:lnTo>
                    <a:close/>
                    <a:moveTo>
                      <a:pt x="399" y="0"/>
                    </a:moveTo>
                    <a:lnTo>
                      <a:pt x="399" y="0"/>
                    </a:lnTo>
                    <a:lnTo>
                      <a:pt x="400" y="1"/>
                    </a:lnTo>
                    <a:lnTo>
                      <a:pt x="401" y="3"/>
                    </a:lnTo>
                    <a:lnTo>
                      <a:pt x="400" y="4"/>
                    </a:lnTo>
                    <a:lnTo>
                      <a:pt x="399" y="4"/>
                    </a:lnTo>
                    <a:lnTo>
                      <a:pt x="399" y="5"/>
                    </a:lnTo>
                    <a:lnTo>
                      <a:pt x="398" y="4"/>
                    </a:lnTo>
                    <a:lnTo>
                      <a:pt x="397" y="4"/>
                    </a:lnTo>
                    <a:lnTo>
                      <a:pt x="397" y="3"/>
                    </a:lnTo>
                    <a:lnTo>
                      <a:pt x="397" y="1"/>
                    </a:lnTo>
                    <a:lnTo>
                      <a:pt x="398" y="1"/>
                    </a:lnTo>
                    <a:lnTo>
                      <a:pt x="398" y="0"/>
                    </a:lnTo>
                    <a:lnTo>
                      <a:pt x="399" y="0"/>
                    </a:lnTo>
                    <a:close/>
                    <a:moveTo>
                      <a:pt x="417" y="0"/>
                    </a:moveTo>
                    <a:lnTo>
                      <a:pt x="441" y="0"/>
                    </a:lnTo>
                    <a:lnTo>
                      <a:pt x="442" y="0"/>
                    </a:lnTo>
                    <a:lnTo>
                      <a:pt x="442" y="1"/>
                    </a:lnTo>
                    <a:lnTo>
                      <a:pt x="443" y="3"/>
                    </a:lnTo>
                    <a:lnTo>
                      <a:pt x="442" y="4"/>
                    </a:lnTo>
                    <a:lnTo>
                      <a:pt x="441" y="5"/>
                    </a:lnTo>
                    <a:lnTo>
                      <a:pt x="417" y="5"/>
                    </a:lnTo>
                    <a:lnTo>
                      <a:pt x="416" y="4"/>
                    </a:lnTo>
                    <a:lnTo>
                      <a:pt x="414" y="4"/>
                    </a:lnTo>
                    <a:lnTo>
                      <a:pt x="414" y="3"/>
                    </a:lnTo>
                    <a:lnTo>
                      <a:pt x="414" y="1"/>
                    </a:lnTo>
                    <a:lnTo>
                      <a:pt x="416" y="1"/>
                    </a:lnTo>
                    <a:lnTo>
                      <a:pt x="416" y="0"/>
                    </a:lnTo>
                    <a:lnTo>
                      <a:pt x="417" y="0"/>
                    </a:lnTo>
                    <a:close/>
                    <a:moveTo>
                      <a:pt x="458" y="0"/>
                    </a:moveTo>
                    <a:lnTo>
                      <a:pt x="458" y="0"/>
                    </a:lnTo>
                    <a:lnTo>
                      <a:pt x="459" y="0"/>
                    </a:lnTo>
                    <a:lnTo>
                      <a:pt x="459" y="1"/>
                    </a:lnTo>
                    <a:lnTo>
                      <a:pt x="460" y="3"/>
                    </a:lnTo>
                    <a:lnTo>
                      <a:pt x="459" y="4"/>
                    </a:lnTo>
                    <a:lnTo>
                      <a:pt x="458" y="5"/>
                    </a:lnTo>
                    <a:lnTo>
                      <a:pt x="458" y="4"/>
                    </a:lnTo>
                    <a:lnTo>
                      <a:pt x="457" y="4"/>
                    </a:lnTo>
                    <a:lnTo>
                      <a:pt x="457" y="3"/>
                    </a:lnTo>
                    <a:lnTo>
                      <a:pt x="457" y="1"/>
                    </a:lnTo>
                    <a:lnTo>
                      <a:pt x="458" y="0"/>
                    </a:lnTo>
                    <a:close/>
                    <a:moveTo>
                      <a:pt x="475" y="0"/>
                    </a:moveTo>
                    <a:lnTo>
                      <a:pt x="501" y="0"/>
                    </a:lnTo>
                    <a:lnTo>
                      <a:pt x="502" y="1"/>
                    </a:lnTo>
                    <a:lnTo>
                      <a:pt x="502" y="3"/>
                    </a:lnTo>
                    <a:lnTo>
                      <a:pt x="502" y="4"/>
                    </a:lnTo>
                    <a:lnTo>
                      <a:pt x="501" y="4"/>
                    </a:lnTo>
                    <a:lnTo>
                      <a:pt x="501" y="5"/>
                    </a:lnTo>
                    <a:lnTo>
                      <a:pt x="475" y="5"/>
                    </a:lnTo>
                    <a:lnTo>
                      <a:pt x="475" y="4"/>
                    </a:lnTo>
                    <a:lnTo>
                      <a:pt x="474" y="4"/>
                    </a:lnTo>
                    <a:lnTo>
                      <a:pt x="474" y="3"/>
                    </a:lnTo>
                    <a:lnTo>
                      <a:pt x="474" y="1"/>
                    </a:lnTo>
                    <a:lnTo>
                      <a:pt x="475" y="0"/>
                    </a:lnTo>
                    <a:close/>
                    <a:moveTo>
                      <a:pt x="518" y="0"/>
                    </a:moveTo>
                    <a:lnTo>
                      <a:pt x="518" y="0"/>
                    </a:lnTo>
                    <a:lnTo>
                      <a:pt x="519" y="1"/>
                    </a:lnTo>
                    <a:lnTo>
                      <a:pt x="519" y="3"/>
                    </a:lnTo>
                    <a:lnTo>
                      <a:pt x="519" y="4"/>
                    </a:lnTo>
                    <a:lnTo>
                      <a:pt x="518" y="4"/>
                    </a:lnTo>
                    <a:lnTo>
                      <a:pt x="518" y="5"/>
                    </a:lnTo>
                    <a:lnTo>
                      <a:pt x="517" y="4"/>
                    </a:lnTo>
                    <a:lnTo>
                      <a:pt x="516" y="4"/>
                    </a:lnTo>
                    <a:lnTo>
                      <a:pt x="516" y="3"/>
                    </a:lnTo>
                    <a:lnTo>
                      <a:pt x="516" y="1"/>
                    </a:lnTo>
                    <a:lnTo>
                      <a:pt x="517" y="1"/>
                    </a:lnTo>
                    <a:lnTo>
                      <a:pt x="517" y="0"/>
                    </a:lnTo>
                    <a:lnTo>
                      <a:pt x="518" y="0"/>
                    </a:lnTo>
                    <a:close/>
                    <a:moveTo>
                      <a:pt x="535" y="0"/>
                    </a:moveTo>
                    <a:lnTo>
                      <a:pt x="559" y="0"/>
                    </a:lnTo>
                    <a:lnTo>
                      <a:pt x="560" y="0"/>
                    </a:lnTo>
                    <a:lnTo>
                      <a:pt x="560" y="1"/>
                    </a:lnTo>
                    <a:lnTo>
                      <a:pt x="562" y="1"/>
                    </a:lnTo>
                    <a:lnTo>
                      <a:pt x="562" y="3"/>
                    </a:lnTo>
                    <a:lnTo>
                      <a:pt x="562" y="4"/>
                    </a:lnTo>
                    <a:lnTo>
                      <a:pt x="560" y="4"/>
                    </a:lnTo>
                    <a:lnTo>
                      <a:pt x="559" y="5"/>
                    </a:lnTo>
                    <a:lnTo>
                      <a:pt x="535" y="5"/>
                    </a:lnTo>
                    <a:lnTo>
                      <a:pt x="534" y="4"/>
                    </a:lnTo>
                    <a:lnTo>
                      <a:pt x="533" y="4"/>
                    </a:lnTo>
                    <a:lnTo>
                      <a:pt x="533" y="3"/>
                    </a:lnTo>
                    <a:lnTo>
                      <a:pt x="533" y="1"/>
                    </a:lnTo>
                    <a:lnTo>
                      <a:pt x="534" y="1"/>
                    </a:lnTo>
                    <a:lnTo>
                      <a:pt x="534" y="0"/>
                    </a:lnTo>
                    <a:lnTo>
                      <a:pt x="535" y="0"/>
                    </a:lnTo>
                    <a:close/>
                    <a:moveTo>
                      <a:pt x="577" y="0"/>
                    </a:moveTo>
                    <a:lnTo>
                      <a:pt x="577" y="0"/>
                    </a:lnTo>
                    <a:lnTo>
                      <a:pt x="578" y="0"/>
                    </a:lnTo>
                    <a:lnTo>
                      <a:pt x="578" y="1"/>
                    </a:lnTo>
                    <a:lnTo>
                      <a:pt x="579" y="1"/>
                    </a:lnTo>
                    <a:lnTo>
                      <a:pt x="579" y="3"/>
                    </a:lnTo>
                    <a:lnTo>
                      <a:pt x="579" y="4"/>
                    </a:lnTo>
                    <a:lnTo>
                      <a:pt x="578" y="4"/>
                    </a:lnTo>
                    <a:lnTo>
                      <a:pt x="577" y="5"/>
                    </a:lnTo>
                    <a:lnTo>
                      <a:pt x="576" y="4"/>
                    </a:lnTo>
                    <a:lnTo>
                      <a:pt x="576" y="3"/>
                    </a:lnTo>
                    <a:lnTo>
                      <a:pt x="576" y="1"/>
                    </a:lnTo>
                    <a:lnTo>
                      <a:pt x="576" y="0"/>
                    </a:lnTo>
                    <a:lnTo>
                      <a:pt x="577" y="0"/>
                    </a:lnTo>
                    <a:close/>
                    <a:moveTo>
                      <a:pt x="594" y="0"/>
                    </a:moveTo>
                    <a:lnTo>
                      <a:pt x="619" y="0"/>
                    </a:lnTo>
                    <a:lnTo>
                      <a:pt x="620" y="1"/>
                    </a:lnTo>
                    <a:lnTo>
                      <a:pt x="620" y="3"/>
                    </a:lnTo>
                    <a:lnTo>
                      <a:pt x="620" y="4"/>
                    </a:lnTo>
                    <a:lnTo>
                      <a:pt x="619" y="4"/>
                    </a:lnTo>
                    <a:lnTo>
                      <a:pt x="619" y="5"/>
                    </a:lnTo>
                    <a:lnTo>
                      <a:pt x="594" y="5"/>
                    </a:lnTo>
                    <a:lnTo>
                      <a:pt x="593" y="4"/>
                    </a:lnTo>
                    <a:lnTo>
                      <a:pt x="593" y="3"/>
                    </a:lnTo>
                    <a:lnTo>
                      <a:pt x="593" y="1"/>
                    </a:lnTo>
                    <a:lnTo>
                      <a:pt x="593" y="0"/>
                    </a:lnTo>
                    <a:lnTo>
                      <a:pt x="594" y="0"/>
                    </a:lnTo>
                    <a:close/>
                    <a:moveTo>
                      <a:pt x="637" y="0"/>
                    </a:moveTo>
                    <a:lnTo>
                      <a:pt x="637" y="0"/>
                    </a:lnTo>
                    <a:lnTo>
                      <a:pt x="638" y="1"/>
                    </a:lnTo>
                    <a:lnTo>
                      <a:pt x="638" y="3"/>
                    </a:lnTo>
                    <a:lnTo>
                      <a:pt x="638" y="4"/>
                    </a:lnTo>
                    <a:lnTo>
                      <a:pt x="637" y="4"/>
                    </a:lnTo>
                    <a:lnTo>
                      <a:pt x="637" y="5"/>
                    </a:lnTo>
                    <a:lnTo>
                      <a:pt x="636" y="4"/>
                    </a:lnTo>
                    <a:lnTo>
                      <a:pt x="635" y="4"/>
                    </a:lnTo>
                    <a:lnTo>
                      <a:pt x="635" y="3"/>
                    </a:lnTo>
                    <a:lnTo>
                      <a:pt x="635" y="1"/>
                    </a:lnTo>
                    <a:lnTo>
                      <a:pt x="636" y="0"/>
                    </a:lnTo>
                    <a:lnTo>
                      <a:pt x="637" y="0"/>
                    </a:lnTo>
                    <a:close/>
                    <a:moveTo>
                      <a:pt x="654" y="0"/>
                    </a:moveTo>
                    <a:lnTo>
                      <a:pt x="678" y="0"/>
                    </a:lnTo>
                    <a:lnTo>
                      <a:pt x="679" y="0"/>
                    </a:lnTo>
                    <a:lnTo>
                      <a:pt x="679" y="1"/>
                    </a:lnTo>
                    <a:lnTo>
                      <a:pt x="680" y="3"/>
                    </a:lnTo>
                    <a:lnTo>
                      <a:pt x="679" y="4"/>
                    </a:lnTo>
                    <a:lnTo>
                      <a:pt x="678" y="5"/>
                    </a:lnTo>
                    <a:lnTo>
                      <a:pt x="654" y="5"/>
                    </a:lnTo>
                    <a:lnTo>
                      <a:pt x="653" y="4"/>
                    </a:lnTo>
                    <a:lnTo>
                      <a:pt x="652" y="4"/>
                    </a:lnTo>
                    <a:lnTo>
                      <a:pt x="652" y="3"/>
                    </a:lnTo>
                    <a:lnTo>
                      <a:pt x="652" y="1"/>
                    </a:lnTo>
                    <a:lnTo>
                      <a:pt x="653" y="0"/>
                    </a:lnTo>
                    <a:lnTo>
                      <a:pt x="654" y="0"/>
                    </a:lnTo>
                    <a:close/>
                    <a:moveTo>
                      <a:pt x="696" y="0"/>
                    </a:moveTo>
                    <a:lnTo>
                      <a:pt x="696" y="0"/>
                    </a:lnTo>
                    <a:lnTo>
                      <a:pt x="697" y="0"/>
                    </a:lnTo>
                    <a:lnTo>
                      <a:pt x="697" y="1"/>
                    </a:lnTo>
                    <a:lnTo>
                      <a:pt x="698" y="3"/>
                    </a:lnTo>
                    <a:lnTo>
                      <a:pt x="697" y="4"/>
                    </a:lnTo>
                    <a:lnTo>
                      <a:pt x="696" y="5"/>
                    </a:lnTo>
                    <a:lnTo>
                      <a:pt x="695" y="4"/>
                    </a:lnTo>
                    <a:lnTo>
                      <a:pt x="693" y="4"/>
                    </a:lnTo>
                    <a:lnTo>
                      <a:pt x="693" y="3"/>
                    </a:lnTo>
                    <a:lnTo>
                      <a:pt x="693" y="1"/>
                    </a:lnTo>
                    <a:lnTo>
                      <a:pt x="695" y="1"/>
                    </a:lnTo>
                    <a:lnTo>
                      <a:pt x="695" y="0"/>
                    </a:lnTo>
                    <a:lnTo>
                      <a:pt x="696" y="0"/>
                    </a:lnTo>
                    <a:close/>
                    <a:moveTo>
                      <a:pt x="713" y="0"/>
                    </a:moveTo>
                    <a:lnTo>
                      <a:pt x="737" y="0"/>
                    </a:lnTo>
                    <a:lnTo>
                      <a:pt x="738" y="0"/>
                    </a:lnTo>
                    <a:lnTo>
                      <a:pt x="739" y="1"/>
                    </a:lnTo>
                    <a:lnTo>
                      <a:pt x="739" y="3"/>
                    </a:lnTo>
                    <a:lnTo>
                      <a:pt x="739" y="4"/>
                    </a:lnTo>
                    <a:lnTo>
                      <a:pt x="738" y="4"/>
                    </a:lnTo>
                    <a:lnTo>
                      <a:pt x="737" y="5"/>
                    </a:lnTo>
                    <a:lnTo>
                      <a:pt x="713" y="5"/>
                    </a:lnTo>
                    <a:lnTo>
                      <a:pt x="712" y="4"/>
                    </a:lnTo>
                    <a:lnTo>
                      <a:pt x="711" y="4"/>
                    </a:lnTo>
                    <a:lnTo>
                      <a:pt x="711" y="3"/>
                    </a:lnTo>
                    <a:lnTo>
                      <a:pt x="711" y="1"/>
                    </a:lnTo>
                    <a:lnTo>
                      <a:pt x="712" y="1"/>
                    </a:lnTo>
                    <a:lnTo>
                      <a:pt x="712" y="0"/>
                    </a:lnTo>
                    <a:lnTo>
                      <a:pt x="713" y="0"/>
                    </a:lnTo>
                    <a:close/>
                    <a:moveTo>
                      <a:pt x="754" y="0"/>
                    </a:moveTo>
                    <a:lnTo>
                      <a:pt x="754" y="0"/>
                    </a:lnTo>
                    <a:lnTo>
                      <a:pt x="756" y="0"/>
                    </a:lnTo>
                    <a:lnTo>
                      <a:pt x="757" y="1"/>
                    </a:lnTo>
                    <a:lnTo>
                      <a:pt x="757" y="3"/>
                    </a:lnTo>
                    <a:lnTo>
                      <a:pt x="757" y="4"/>
                    </a:lnTo>
                    <a:lnTo>
                      <a:pt x="756" y="4"/>
                    </a:lnTo>
                    <a:lnTo>
                      <a:pt x="754" y="5"/>
                    </a:lnTo>
                    <a:lnTo>
                      <a:pt x="754" y="4"/>
                    </a:lnTo>
                    <a:lnTo>
                      <a:pt x="753" y="4"/>
                    </a:lnTo>
                    <a:lnTo>
                      <a:pt x="753" y="3"/>
                    </a:lnTo>
                    <a:lnTo>
                      <a:pt x="753" y="1"/>
                    </a:lnTo>
                    <a:lnTo>
                      <a:pt x="754" y="0"/>
                    </a:lnTo>
                    <a:close/>
                    <a:moveTo>
                      <a:pt x="772" y="0"/>
                    </a:moveTo>
                    <a:lnTo>
                      <a:pt x="797" y="0"/>
                    </a:lnTo>
                    <a:lnTo>
                      <a:pt x="798" y="1"/>
                    </a:lnTo>
                    <a:lnTo>
                      <a:pt x="798" y="3"/>
                    </a:lnTo>
                    <a:lnTo>
                      <a:pt x="798" y="4"/>
                    </a:lnTo>
                    <a:lnTo>
                      <a:pt x="797" y="4"/>
                    </a:lnTo>
                    <a:lnTo>
                      <a:pt x="797" y="5"/>
                    </a:lnTo>
                    <a:lnTo>
                      <a:pt x="772" y="5"/>
                    </a:lnTo>
                    <a:lnTo>
                      <a:pt x="772" y="4"/>
                    </a:lnTo>
                    <a:lnTo>
                      <a:pt x="771" y="4"/>
                    </a:lnTo>
                    <a:lnTo>
                      <a:pt x="771" y="3"/>
                    </a:lnTo>
                    <a:lnTo>
                      <a:pt x="771" y="1"/>
                    </a:lnTo>
                    <a:lnTo>
                      <a:pt x="772" y="0"/>
                    </a:lnTo>
                    <a:close/>
                    <a:moveTo>
                      <a:pt x="814" y="0"/>
                    </a:moveTo>
                    <a:lnTo>
                      <a:pt x="814" y="0"/>
                    </a:lnTo>
                    <a:lnTo>
                      <a:pt x="816" y="1"/>
                    </a:lnTo>
                    <a:lnTo>
                      <a:pt x="816" y="3"/>
                    </a:lnTo>
                    <a:lnTo>
                      <a:pt x="816" y="4"/>
                    </a:lnTo>
                    <a:lnTo>
                      <a:pt x="814" y="4"/>
                    </a:lnTo>
                    <a:lnTo>
                      <a:pt x="814" y="5"/>
                    </a:lnTo>
                    <a:lnTo>
                      <a:pt x="813" y="4"/>
                    </a:lnTo>
                    <a:lnTo>
                      <a:pt x="812" y="4"/>
                    </a:lnTo>
                    <a:lnTo>
                      <a:pt x="812" y="3"/>
                    </a:lnTo>
                    <a:lnTo>
                      <a:pt x="812" y="1"/>
                    </a:lnTo>
                    <a:lnTo>
                      <a:pt x="813" y="1"/>
                    </a:lnTo>
                    <a:lnTo>
                      <a:pt x="813" y="0"/>
                    </a:lnTo>
                    <a:lnTo>
                      <a:pt x="814" y="0"/>
                    </a:lnTo>
                    <a:close/>
                    <a:moveTo>
                      <a:pt x="832" y="0"/>
                    </a:moveTo>
                    <a:lnTo>
                      <a:pt x="856" y="0"/>
                    </a:lnTo>
                    <a:lnTo>
                      <a:pt x="857" y="0"/>
                    </a:lnTo>
                    <a:lnTo>
                      <a:pt x="857" y="1"/>
                    </a:lnTo>
                    <a:lnTo>
                      <a:pt x="858" y="1"/>
                    </a:lnTo>
                    <a:lnTo>
                      <a:pt x="858" y="3"/>
                    </a:lnTo>
                    <a:lnTo>
                      <a:pt x="858" y="4"/>
                    </a:lnTo>
                    <a:lnTo>
                      <a:pt x="857" y="4"/>
                    </a:lnTo>
                    <a:lnTo>
                      <a:pt x="856" y="5"/>
                    </a:lnTo>
                    <a:lnTo>
                      <a:pt x="832" y="5"/>
                    </a:lnTo>
                    <a:lnTo>
                      <a:pt x="831" y="4"/>
                    </a:lnTo>
                    <a:lnTo>
                      <a:pt x="830" y="4"/>
                    </a:lnTo>
                    <a:lnTo>
                      <a:pt x="830" y="3"/>
                    </a:lnTo>
                    <a:lnTo>
                      <a:pt x="830" y="1"/>
                    </a:lnTo>
                    <a:lnTo>
                      <a:pt x="831" y="1"/>
                    </a:lnTo>
                    <a:lnTo>
                      <a:pt x="831" y="0"/>
                    </a:lnTo>
                    <a:lnTo>
                      <a:pt x="832" y="0"/>
                    </a:lnTo>
                    <a:close/>
                    <a:moveTo>
                      <a:pt x="873" y="0"/>
                    </a:moveTo>
                    <a:lnTo>
                      <a:pt x="873" y="0"/>
                    </a:lnTo>
                    <a:lnTo>
                      <a:pt x="874" y="0"/>
                    </a:lnTo>
                    <a:lnTo>
                      <a:pt x="874" y="1"/>
                    </a:lnTo>
                    <a:lnTo>
                      <a:pt x="875" y="1"/>
                    </a:lnTo>
                    <a:lnTo>
                      <a:pt x="875" y="3"/>
                    </a:lnTo>
                    <a:lnTo>
                      <a:pt x="875" y="4"/>
                    </a:lnTo>
                    <a:lnTo>
                      <a:pt x="874" y="4"/>
                    </a:lnTo>
                    <a:lnTo>
                      <a:pt x="873" y="5"/>
                    </a:lnTo>
                    <a:lnTo>
                      <a:pt x="872" y="4"/>
                    </a:lnTo>
                    <a:lnTo>
                      <a:pt x="872" y="3"/>
                    </a:lnTo>
                    <a:lnTo>
                      <a:pt x="872" y="1"/>
                    </a:lnTo>
                    <a:lnTo>
                      <a:pt x="872" y="0"/>
                    </a:lnTo>
                    <a:lnTo>
                      <a:pt x="873" y="0"/>
                    </a:lnTo>
                    <a:close/>
                    <a:moveTo>
                      <a:pt x="891" y="0"/>
                    </a:moveTo>
                    <a:lnTo>
                      <a:pt x="916" y="0"/>
                    </a:lnTo>
                    <a:lnTo>
                      <a:pt x="917" y="1"/>
                    </a:lnTo>
                    <a:lnTo>
                      <a:pt x="917" y="3"/>
                    </a:lnTo>
                    <a:lnTo>
                      <a:pt x="917" y="4"/>
                    </a:lnTo>
                    <a:lnTo>
                      <a:pt x="916" y="4"/>
                    </a:lnTo>
                    <a:lnTo>
                      <a:pt x="916" y="5"/>
                    </a:lnTo>
                    <a:lnTo>
                      <a:pt x="891" y="5"/>
                    </a:lnTo>
                    <a:lnTo>
                      <a:pt x="890" y="4"/>
                    </a:lnTo>
                    <a:lnTo>
                      <a:pt x="890" y="3"/>
                    </a:lnTo>
                    <a:lnTo>
                      <a:pt x="890" y="1"/>
                    </a:lnTo>
                    <a:lnTo>
                      <a:pt x="890" y="0"/>
                    </a:lnTo>
                    <a:lnTo>
                      <a:pt x="891" y="0"/>
                    </a:lnTo>
                    <a:close/>
                    <a:moveTo>
                      <a:pt x="933" y="0"/>
                    </a:moveTo>
                    <a:lnTo>
                      <a:pt x="933" y="0"/>
                    </a:lnTo>
                    <a:lnTo>
                      <a:pt x="934" y="1"/>
                    </a:lnTo>
                    <a:lnTo>
                      <a:pt x="934" y="3"/>
                    </a:lnTo>
                    <a:lnTo>
                      <a:pt x="934" y="4"/>
                    </a:lnTo>
                    <a:lnTo>
                      <a:pt x="933" y="4"/>
                    </a:lnTo>
                    <a:lnTo>
                      <a:pt x="933" y="5"/>
                    </a:lnTo>
                    <a:lnTo>
                      <a:pt x="932" y="4"/>
                    </a:lnTo>
                    <a:lnTo>
                      <a:pt x="931" y="4"/>
                    </a:lnTo>
                    <a:lnTo>
                      <a:pt x="931" y="3"/>
                    </a:lnTo>
                    <a:lnTo>
                      <a:pt x="931" y="1"/>
                    </a:lnTo>
                    <a:lnTo>
                      <a:pt x="932" y="0"/>
                    </a:lnTo>
                    <a:lnTo>
                      <a:pt x="933" y="0"/>
                    </a:lnTo>
                    <a:close/>
                    <a:moveTo>
                      <a:pt x="951" y="0"/>
                    </a:moveTo>
                    <a:lnTo>
                      <a:pt x="975" y="0"/>
                    </a:lnTo>
                    <a:lnTo>
                      <a:pt x="976" y="0"/>
                    </a:lnTo>
                    <a:lnTo>
                      <a:pt x="976" y="1"/>
                    </a:lnTo>
                    <a:lnTo>
                      <a:pt x="977" y="3"/>
                    </a:lnTo>
                    <a:lnTo>
                      <a:pt x="976" y="4"/>
                    </a:lnTo>
                    <a:lnTo>
                      <a:pt x="975" y="5"/>
                    </a:lnTo>
                    <a:lnTo>
                      <a:pt x="951" y="5"/>
                    </a:lnTo>
                    <a:lnTo>
                      <a:pt x="950" y="4"/>
                    </a:lnTo>
                    <a:lnTo>
                      <a:pt x="948" y="4"/>
                    </a:lnTo>
                    <a:lnTo>
                      <a:pt x="948" y="3"/>
                    </a:lnTo>
                    <a:lnTo>
                      <a:pt x="948" y="1"/>
                    </a:lnTo>
                    <a:lnTo>
                      <a:pt x="950" y="0"/>
                    </a:lnTo>
                    <a:lnTo>
                      <a:pt x="951" y="0"/>
                    </a:lnTo>
                    <a:close/>
                    <a:moveTo>
                      <a:pt x="992" y="0"/>
                    </a:moveTo>
                    <a:lnTo>
                      <a:pt x="992" y="0"/>
                    </a:lnTo>
                    <a:lnTo>
                      <a:pt x="993" y="0"/>
                    </a:lnTo>
                    <a:lnTo>
                      <a:pt x="993" y="1"/>
                    </a:lnTo>
                    <a:lnTo>
                      <a:pt x="994" y="3"/>
                    </a:lnTo>
                    <a:lnTo>
                      <a:pt x="993" y="4"/>
                    </a:lnTo>
                    <a:lnTo>
                      <a:pt x="992" y="5"/>
                    </a:lnTo>
                    <a:lnTo>
                      <a:pt x="991" y="4"/>
                    </a:lnTo>
                    <a:lnTo>
                      <a:pt x="990" y="4"/>
                    </a:lnTo>
                    <a:lnTo>
                      <a:pt x="990" y="3"/>
                    </a:lnTo>
                    <a:lnTo>
                      <a:pt x="990" y="1"/>
                    </a:lnTo>
                    <a:lnTo>
                      <a:pt x="991" y="1"/>
                    </a:lnTo>
                    <a:lnTo>
                      <a:pt x="991" y="0"/>
                    </a:lnTo>
                    <a:lnTo>
                      <a:pt x="992" y="0"/>
                    </a:lnTo>
                    <a:close/>
                    <a:moveTo>
                      <a:pt x="1009" y="0"/>
                    </a:moveTo>
                    <a:lnTo>
                      <a:pt x="1033" y="0"/>
                    </a:lnTo>
                    <a:lnTo>
                      <a:pt x="1035" y="0"/>
                    </a:lnTo>
                    <a:lnTo>
                      <a:pt x="1036" y="1"/>
                    </a:lnTo>
                    <a:lnTo>
                      <a:pt x="1036" y="3"/>
                    </a:lnTo>
                    <a:lnTo>
                      <a:pt x="1036" y="4"/>
                    </a:lnTo>
                    <a:lnTo>
                      <a:pt x="1035" y="4"/>
                    </a:lnTo>
                    <a:lnTo>
                      <a:pt x="1033" y="5"/>
                    </a:lnTo>
                    <a:lnTo>
                      <a:pt x="1009" y="5"/>
                    </a:lnTo>
                    <a:lnTo>
                      <a:pt x="1008" y="4"/>
                    </a:lnTo>
                    <a:lnTo>
                      <a:pt x="1007" y="4"/>
                    </a:lnTo>
                    <a:lnTo>
                      <a:pt x="1007" y="3"/>
                    </a:lnTo>
                    <a:lnTo>
                      <a:pt x="1007" y="1"/>
                    </a:lnTo>
                    <a:lnTo>
                      <a:pt x="1008" y="1"/>
                    </a:lnTo>
                    <a:lnTo>
                      <a:pt x="1008" y="0"/>
                    </a:lnTo>
                    <a:lnTo>
                      <a:pt x="1009" y="0"/>
                    </a:lnTo>
                    <a:close/>
                    <a:moveTo>
                      <a:pt x="1051" y="0"/>
                    </a:moveTo>
                    <a:lnTo>
                      <a:pt x="1051" y="0"/>
                    </a:lnTo>
                    <a:lnTo>
                      <a:pt x="1052" y="0"/>
                    </a:lnTo>
                    <a:lnTo>
                      <a:pt x="1053" y="1"/>
                    </a:lnTo>
                    <a:lnTo>
                      <a:pt x="1053" y="3"/>
                    </a:lnTo>
                    <a:lnTo>
                      <a:pt x="1053" y="4"/>
                    </a:lnTo>
                    <a:lnTo>
                      <a:pt x="1052" y="4"/>
                    </a:lnTo>
                    <a:lnTo>
                      <a:pt x="1051" y="5"/>
                    </a:lnTo>
                    <a:lnTo>
                      <a:pt x="1051" y="4"/>
                    </a:lnTo>
                    <a:lnTo>
                      <a:pt x="1050" y="4"/>
                    </a:lnTo>
                    <a:lnTo>
                      <a:pt x="1050" y="3"/>
                    </a:lnTo>
                    <a:lnTo>
                      <a:pt x="1050" y="1"/>
                    </a:lnTo>
                    <a:lnTo>
                      <a:pt x="1051" y="0"/>
                    </a:lnTo>
                    <a:close/>
                    <a:moveTo>
                      <a:pt x="1068" y="0"/>
                    </a:moveTo>
                    <a:lnTo>
                      <a:pt x="1093" y="0"/>
                    </a:lnTo>
                    <a:lnTo>
                      <a:pt x="1095" y="1"/>
                    </a:lnTo>
                    <a:lnTo>
                      <a:pt x="1095" y="3"/>
                    </a:lnTo>
                    <a:lnTo>
                      <a:pt x="1095" y="4"/>
                    </a:lnTo>
                    <a:lnTo>
                      <a:pt x="1093" y="4"/>
                    </a:lnTo>
                    <a:lnTo>
                      <a:pt x="1093" y="5"/>
                    </a:lnTo>
                    <a:lnTo>
                      <a:pt x="1068" y="5"/>
                    </a:lnTo>
                    <a:lnTo>
                      <a:pt x="1068" y="4"/>
                    </a:lnTo>
                    <a:lnTo>
                      <a:pt x="1067" y="4"/>
                    </a:lnTo>
                    <a:lnTo>
                      <a:pt x="1067" y="3"/>
                    </a:lnTo>
                    <a:lnTo>
                      <a:pt x="1067" y="1"/>
                    </a:lnTo>
                    <a:lnTo>
                      <a:pt x="1068" y="0"/>
                    </a:lnTo>
                    <a:close/>
                    <a:moveTo>
                      <a:pt x="1111" y="0"/>
                    </a:moveTo>
                    <a:lnTo>
                      <a:pt x="1111" y="0"/>
                    </a:lnTo>
                    <a:lnTo>
                      <a:pt x="1112" y="1"/>
                    </a:lnTo>
                    <a:lnTo>
                      <a:pt x="1112" y="3"/>
                    </a:lnTo>
                    <a:lnTo>
                      <a:pt x="1112" y="4"/>
                    </a:lnTo>
                    <a:lnTo>
                      <a:pt x="1111" y="4"/>
                    </a:lnTo>
                    <a:lnTo>
                      <a:pt x="1111" y="5"/>
                    </a:lnTo>
                    <a:lnTo>
                      <a:pt x="1110" y="4"/>
                    </a:lnTo>
                    <a:lnTo>
                      <a:pt x="1109" y="4"/>
                    </a:lnTo>
                    <a:lnTo>
                      <a:pt x="1109" y="3"/>
                    </a:lnTo>
                    <a:lnTo>
                      <a:pt x="1109" y="1"/>
                    </a:lnTo>
                    <a:lnTo>
                      <a:pt x="1110" y="1"/>
                    </a:lnTo>
                    <a:lnTo>
                      <a:pt x="1110" y="0"/>
                    </a:lnTo>
                    <a:lnTo>
                      <a:pt x="1111" y="0"/>
                    </a:lnTo>
                    <a:close/>
                    <a:moveTo>
                      <a:pt x="1128" y="0"/>
                    </a:moveTo>
                    <a:lnTo>
                      <a:pt x="1152" y="0"/>
                    </a:lnTo>
                    <a:lnTo>
                      <a:pt x="1153" y="0"/>
                    </a:lnTo>
                    <a:lnTo>
                      <a:pt x="1153" y="1"/>
                    </a:lnTo>
                    <a:lnTo>
                      <a:pt x="1154" y="1"/>
                    </a:lnTo>
                    <a:lnTo>
                      <a:pt x="1154" y="3"/>
                    </a:lnTo>
                    <a:lnTo>
                      <a:pt x="1154" y="4"/>
                    </a:lnTo>
                    <a:lnTo>
                      <a:pt x="1153" y="4"/>
                    </a:lnTo>
                    <a:lnTo>
                      <a:pt x="1152" y="5"/>
                    </a:lnTo>
                    <a:lnTo>
                      <a:pt x="1128" y="5"/>
                    </a:lnTo>
                    <a:lnTo>
                      <a:pt x="1127" y="4"/>
                    </a:lnTo>
                    <a:lnTo>
                      <a:pt x="1126" y="4"/>
                    </a:lnTo>
                    <a:lnTo>
                      <a:pt x="1126" y="3"/>
                    </a:lnTo>
                    <a:lnTo>
                      <a:pt x="1126" y="1"/>
                    </a:lnTo>
                    <a:lnTo>
                      <a:pt x="1127" y="1"/>
                    </a:lnTo>
                    <a:lnTo>
                      <a:pt x="1127" y="0"/>
                    </a:lnTo>
                    <a:lnTo>
                      <a:pt x="1128" y="0"/>
                    </a:lnTo>
                    <a:close/>
                    <a:moveTo>
                      <a:pt x="1170" y="0"/>
                    </a:moveTo>
                    <a:lnTo>
                      <a:pt x="1170" y="0"/>
                    </a:lnTo>
                    <a:lnTo>
                      <a:pt x="1171" y="0"/>
                    </a:lnTo>
                    <a:lnTo>
                      <a:pt x="1171" y="1"/>
                    </a:lnTo>
                    <a:lnTo>
                      <a:pt x="1172" y="1"/>
                    </a:lnTo>
                    <a:lnTo>
                      <a:pt x="1172" y="3"/>
                    </a:lnTo>
                    <a:lnTo>
                      <a:pt x="1172" y="4"/>
                    </a:lnTo>
                    <a:lnTo>
                      <a:pt x="1171" y="4"/>
                    </a:lnTo>
                    <a:lnTo>
                      <a:pt x="1170" y="5"/>
                    </a:lnTo>
                    <a:lnTo>
                      <a:pt x="1169" y="4"/>
                    </a:lnTo>
                    <a:lnTo>
                      <a:pt x="1169" y="3"/>
                    </a:lnTo>
                    <a:lnTo>
                      <a:pt x="1169" y="1"/>
                    </a:lnTo>
                    <a:lnTo>
                      <a:pt x="1169" y="0"/>
                    </a:lnTo>
                    <a:lnTo>
                      <a:pt x="1170" y="0"/>
                    </a:lnTo>
                    <a:close/>
                    <a:moveTo>
                      <a:pt x="1187" y="0"/>
                    </a:moveTo>
                    <a:lnTo>
                      <a:pt x="1212" y="0"/>
                    </a:lnTo>
                    <a:lnTo>
                      <a:pt x="1213" y="1"/>
                    </a:lnTo>
                    <a:lnTo>
                      <a:pt x="1213" y="3"/>
                    </a:lnTo>
                    <a:lnTo>
                      <a:pt x="1213" y="4"/>
                    </a:lnTo>
                    <a:lnTo>
                      <a:pt x="1212" y="4"/>
                    </a:lnTo>
                    <a:lnTo>
                      <a:pt x="1212" y="5"/>
                    </a:lnTo>
                    <a:lnTo>
                      <a:pt x="1187" y="5"/>
                    </a:lnTo>
                    <a:lnTo>
                      <a:pt x="1186" y="4"/>
                    </a:lnTo>
                    <a:lnTo>
                      <a:pt x="1186" y="3"/>
                    </a:lnTo>
                    <a:lnTo>
                      <a:pt x="1186" y="1"/>
                    </a:lnTo>
                    <a:lnTo>
                      <a:pt x="1186" y="0"/>
                    </a:lnTo>
                    <a:lnTo>
                      <a:pt x="1187" y="0"/>
                    </a:lnTo>
                    <a:close/>
                    <a:moveTo>
                      <a:pt x="1230" y="0"/>
                    </a:moveTo>
                    <a:lnTo>
                      <a:pt x="1230" y="0"/>
                    </a:lnTo>
                    <a:lnTo>
                      <a:pt x="1231" y="1"/>
                    </a:lnTo>
                    <a:lnTo>
                      <a:pt x="1231" y="3"/>
                    </a:lnTo>
                    <a:lnTo>
                      <a:pt x="1231" y="4"/>
                    </a:lnTo>
                    <a:lnTo>
                      <a:pt x="1230" y="4"/>
                    </a:lnTo>
                    <a:lnTo>
                      <a:pt x="1230" y="5"/>
                    </a:lnTo>
                    <a:lnTo>
                      <a:pt x="1229" y="4"/>
                    </a:lnTo>
                    <a:lnTo>
                      <a:pt x="1227" y="4"/>
                    </a:lnTo>
                    <a:lnTo>
                      <a:pt x="1227" y="3"/>
                    </a:lnTo>
                    <a:lnTo>
                      <a:pt x="1227" y="1"/>
                    </a:lnTo>
                    <a:lnTo>
                      <a:pt x="1229" y="0"/>
                    </a:lnTo>
                    <a:lnTo>
                      <a:pt x="1230" y="0"/>
                    </a:lnTo>
                    <a:close/>
                    <a:moveTo>
                      <a:pt x="1247" y="0"/>
                    </a:moveTo>
                    <a:lnTo>
                      <a:pt x="1271" y="0"/>
                    </a:lnTo>
                    <a:lnTo>
                      <a:pt x="1272" y="0"/>
                    </a:lnTo>
                    <a:lnTo>
                      <a:pt x="1272" y="1"/>
                    </a:lnTo>
                    <a:lnTo>
                      <a:pt x="1273" y="3"/>
                    </a:lnTo>
                    <a:lnTo>
                      <a:pt x="1272" y="4"/>
                    </a:lnTo>
                    <a:lnTo>
                      <a:pt x="1271" y="5"/>
                    </a:lnTo>
                    <a:lnTo>
                      <a:pt x="1247" y="5"/>
                    </a:lnTo>
                    <a:lnTo>
                      <a:pt x="1246" y="4"/>
                    </a:lnTo>
                    <a:lnTo>
                      <a:pt x="1245" y="4"/>
                    </a:lnTo>
                    <a:lnTo>
                      <a:pt x="1245" y="3"/>
                    </a:lnTo>
                    <a:lnTo>
                      <a:pt x="1245" y="1"/>
                    </a:lnTo>
                    <a:lnTo>
                      <a:pt x="1246" y="0"/>
                    </a:lnTo>
                    <a:lnTo>
                      <a:pt x="1247" y="0"/>
                    </a:lnTo>
                    <a:close/>
                    <a:moveTo>
                      <a:pt x="1288" y="0"/>
                    </a:moveTo>
                    <a:lnTo>
                      <a:pt x="1288" y="0"/>
                    </a:lnTo>
                    <a:lnTo>
                      <a:pt x="1290" y="0"/>
                    </a:lnTo>
                    <a:lnTo>
                      <a:pt x="1290" y="1"/>
                    </a:lnTo>
                    <a:lnTo>
                      <a:pt x="1291" y="3"/>
                    </a:lnTo>
                    <a:lnTo>
                      <a:pt x="1290" y="4"/>
                    </a:lnTo>
                    <a:lnTo>
                      <a:pt x="1288" y="5"/>
                    </a:lnTo>
                    <a:lnTo>
                      <a:pt x="1287" y="4"/>
                    </a:lnTo>
                    <a:lnTo>
                      <a:pt x="1286" y="4"/>
                    </a:lnTo>
                    <a:lnTo>
                      <a:pt x="1286" y="3"/>
                    </a:lnTo>
                    <a:lnTo>
                      <a:pt x="1286" y="1"/>
                    </a:lnTo>
                    <a:lnTo>
                      <a:pt x="1287" y="1"/>
                    </a:lnTo>
                    <a:lnTo>
                      <a:pt x="1287" y="0"/>
                    </a:lnTo>
                    <a:lnTo>
                      <a:pt x="1288" y="0"/>
                    </a:lnTo>
                    <a:close/>
                    <a:moveTo>
                      <a:pt x="1306" y="0"/>
                    </a:moveTo>
                    <a:lnTo>
                      <a:pt x="1330" y="0"/>
                    </a:lnTo>
                    <a:lnTo>
                      <a:pt x="1331" y="0"/>
                    </a:lnTo>
                    <a:lnTo>
                      <a:pt x="1332" y="1"/>
                    </a:lnTo>
                    <a:lnTo>
                      <a:pt x="1332" y="3"/>
                    </a:lnTo>
                    <a:lnTo>
                      <a:pt x="1332" y="4"/>
                    </a:lnTo>
                    <a:lnTo>
                      <a:pt x="1331" y="4"/>
                    </a:lnTo>
                    <a:lnTo>
                      <a:pt x="1330" y="5"/>
                    </a:lnTo>
                    <a:lnTo>
                      <a:pt x="1306" y="5"/>
                    </a:lnTo>
                    <a:lnTo>
                      <a:pt x="1305" y="4"/>
                    </a:lnTo>
                    <a:lnTo>
                      <a:pt x="1304" y="4"/>
                    </a:lnTo>
                    <a:lnTo>
                      <a:pt x="1304" y="3"/>
                    </a:lnTo>
                    <a:lnTo>
                      <a:pt x="1304" y="1"/>
                    </a:lnTo>
                    <a:lnTo>
                      <a:pt x="1305" y="1"/>
                    </a:lnTo>
                    <a:lnTo>
                      <a:pt x="1305" y="0"/>
                    </a:lnTo>
                    <a:lnTo>
                      <a:pt x="1306" y="0"/>
                    </a:lnTo>
                    <a:close/>
                    <a:moveTo>
                      <a:pt x="1347" y="0"/>
                    </a:moveTo>
                    <a:lnTo>
                      <a:pt x="1347" y="0"/>
                    </a:lnTo>
                    <a:lnTo>
                      <a:pt x="1348" y="0"/>
                    </a:lnTo>
                    <a:lnTo>
                      <a:pt x="1350" y="1"/>
                    </a:lnTo>
                    <a:lnTo>
                      <a:pt x="1350" y="3"/>
                    </a:lnTo>
                    <a:lnTo>
                      <a:pt x="1350" y="4"/>
                    </a:lnTo>
                    <a:lnTo>
                      <a:pt x="1348" y="4"/>
                    </a:lnTo>
                    <a:lnTo>
                      <a:pt x="1347" y="5"/>
                    </a:lnTo>
                    <a:lnTo>
                      <a:pt x="1347" y="4"/>
                    </a:lnTo>
                    <a:lnTo>
                      <a:pt x="1346" y="4"/>
                    </a:lnTo>
                    <a:lnTo>
                      <a:pt x="1346" y="3"/>
                    </a:lnTo>
                    <a:lnTo>
                      <a:pt x="1346" y="1"/>
                    </a:lnTo>
                    <a:lnTo>
                      <a:pt x="1347" y="0"/>
                    </a:lnTo>
                    <a:close/>
                    <a:moveTo>
                      <a:pt x="1365" y="0"/>
                    </a:moveTo>
                    <a:lnTo>
                      <a:pt x="1390" y="0"/>
                    </a:lnTo>
                    <a:lnTo>
                      <a:pt x="1391" y="1"/>
                    </a:lnTo>
                    <a:lnTo>
                      <a:pt x="1391" y="3"/>
                    </a:lnTo>
                    <a:lnTo>
                      <a:pt x="1391" y="4"/>
                    </a:lnTo>
                    <a:lnTo>
                      <a:pt x="1390" y="4"/>
                    </a:lnTo>
                    <a:lnTo>
                      <a:pt x="1390" y="5"/>
                    </a:lnTo>
                    <a:lnTo>
                      <a:pt x="1365" y="5"/>
                    </a:lnTo>
                    <a:lnTo>
                      <a:pt x="1365" y="4"/>
                    </a:lnTo>
                    <a:lnTo>
                      <a:pt x="1364" y="4"/>
                    </a:lnTo>
                    <a:lnTo>
                      <a:pt x="1364" y="3"/>
                    </a:lnTo>
                    <a:lnTo>
                      <a:pt x="1364" y="1"/>
                    </a:lnTo>
                    <a:lnTo>
                      <a:pt x="1365" y="0"/>
                    </a:lnTo>
                    <a:close/>
                    <a:moveTo>
                      <a:pt x="1407" y="0"/>
                    </a:moveTo>
                    <a:lnTo>
                      <a:pt x="1407" y="0"/>
                    </a:lnTo>
                    <a:lnTo>
                      <a:pt x="1408" y="1"/>
                    </a:lnTo>
                    <a:lnTo>
                      <a:pt x="1408" y="3"/>
                    </a:lnTo>
                    <a:lnTo>
                      <a:pt x="1408" y="4"/>
                    </a:lnTo>
                    <a:lnTo>
                      <a:pt x="1407" y="4"/>
                    </a:lnTo>
                    <a:lnTo>
                      <a:pt x="1407" y="5"/>
                    </a:lnTo>
                    <a:lnTo>
                      <a:pt x="1406" y="4"/>
                    </a:lnTo>
                    <a:lnTo>
                      <a:pt x="1405" y="4"/>
                    </a:lnTo>
                    <a:lnTo>
                      <a:pt x="1405" y="3"/>
                    </a:lnTo>
                    <a:lnTo>
                      <a:pt x="1405" y="1"/>
                    </a:lnTo>
                    <a:lnTo>
                      <a:pt x="1406" y="1"/>
                    </a:lnTo>
                    <a:lnTo>
                      <a:pt x="1406" y="0"/>
                    </a:lnTo>
                    <a:lnTo>
                      <a:pt x="1407" y="0"/>
                    </a:lnTo>
                    <a:close/>
                    <a:moveTo>
                      <a:pt x="1425" y="0"/>
                    </a:moveTo>
                    <a:lnTo>
                      <a:pt x="1449" y="0"/>
                    </a:lnTo>
                    <a:lnTo>
                      <a:pt x="1450" y="0"/>
                    </a:lnTo>
                    <a:lnTo>
                      <a:pt x="1450" y="1"/>
                    </a:lnTo>
                    <a:lnTo>
                      <a:pt x="1451" y="1"/>
                    </a:lnTo>
                    <a:lnTo>
                      <a:pt x="1451" y="3"/>
                    </a:lnTo>
                    <a:lnTo>
                      <a:pt x="1451" y="4"/>
                    </a:lnTo>
                    <a:lnTo>
                      <a:pt x="1450" y="4"/>
                    </a:lnTo>
                    <a:lnTo>
                      <a:pt x="1449" y="5"/>
                    </a:lnTo>
                    <a:lnTo>
                      <a:pt x="1425" y="5"/>
                    </a:lnTo>
                    <a:lnTo>
                      <a:pt x="1424" y="4"/>
                    </a:lnTo>
                    <a:lnTo>
                      <a:pt x="1423" y="4"/>
                    </a:lnTo>
                    <a:lnTo>
                      <a:pt x="1423" y="3"/>
                    </a:lnTo>
                    <a:lnTo>
                      <a:pt x="1423" y="1"/>
                    </a:lnTo>
                    <a:lnTo>
                      <a:pt x="1424" y="1"/>
                    </a:lnTo>
                    <a:lnTo>
                      <a:pt x="1424" y="0"/>
                    </a:lnTo>
                    <a:lnTo>
                      <a:pt x="1425" y="0"/>
                    </a:lnTo>
                    <a:close/>
                    <a:moveTo>
                      <a:pt x="1466" y="0"/>
                    </a:moveTo>
                    <a:lnTo>
                      <a:pt x="1466" y="0"/>
                    </a:lnTo>
                    <a:lnTo>
                      <a:pt x="1467" y="0"/>
                    </a:lnTo>
                    <a:lnTo>
                      <a:pt x="1467" y="1"/>
                    </a:lnTo>
                    <a:lnTo>
                      <a:pt x="1468" y="1"/>
                    </a:lnTo>
                    <a:lnTo>
                      <a:pt x="1468" y="3"/>
                    </a:lnTo>
                    <a:lnTo>
                      <a:pt x="1468" y="4"/>
                    </a:lnTo>
                    <a:lnTo>
                      <a:pt x="1467" y="4"/>
                    </a:lnTo>
                    <a:lnTo>
                      <a:pt x="1466" y="5"/>
                    </a:lnTo>
                    <a:lnTo>
                      <a:pt x="1465" y="4"/>
                    </a:lnTo>
                    <a:lnTo>
                      <a:pt x="1465" y="3"/>
                    </a:lnTo>
                    <a:lnTo>
                      <a:pt x="1465" y="1"/>
                    </a:lnTo>
                    <a:lnTo>
                      <a:pt x="1465" y="0"/>
                    </a:lnTo>
                    <a:lnTo>
                      <a:pt x="1466" y="0"/>
                    </a:lnTo>
                    <a:close/>
                    <a:moveTo>
                      <a:pt x="1484" y="0"/>
                    </a:moveTo>
                    <a:lnTo>
                      <a:pt x="1509" y="0"/>
                    </a:lnTo>
                    <a:lnTo>
                      <a:pt x="1510" y="1"/>
                    </a:lnTo>
                    <a:lnTo>
                      <a:pt x="1510" y="3"/>
                    </a:lnTo>
                    <a:lnTo>
                      <a:pt x="1510" y="4"/>
                    </a:lnTo>
                    <a:lnTo>
                      <a:pt x="1509" y="4"/>
                    </a:lnTo>
                    <a:lnTo>
                      <a:pt x="1509" y="5"/>
                    </a:lnTo>
                    <a:lnTo>
                      <a:pt x="1484" y="5"/>
                    </a:lnTo>
                    <a:lnTo>
                      <a:pt x="1484" y="4"/>
                    </a:lnTo>
                    <a:lnTo>
                      <a:pt x="1482" y="4"/>
                    </a:lnTo>
                    <a:lnTo>
                      <a:pt x="1482" y="3"/>
                    </a:lnTo>
                    <a:lnTo>
                      <a:pt x="1482" y="1"/>
                    </a:lnTo>
                    <a:lnTo>
                      <a:pt x="1484" y="0"/>
                    </a:lnTo>
                    <a:close/>
                    <a:moveTo>
                      <a:pt x="1526" y="0"/>
                    </a:moveTo>
                    <a:lnTo>
                      <a:pt x="1526" y="0"/>
                    </a:lnTo>
                    <a:lnTo>
                      <a:pt x="1527" y="1"/>
                    </a:lnTo>
                    <a:lnTo>
                      <a:pt x="1527" y="3"/>
                    </a:lnTo>
                    <a:lnTo>
                      <a:pt x="1527" y="4"/>
                    </a:lnTo>
                    <a:lnTo>
                      <a:pt x="1526" y="4"/>
                    </a:lnTo>
                    <a:lnTo>
                      <a:pt x="1526" y="5"/>
                    </a:lnTo>
                    <a:lnTo>
                      <a:pt x="1525" y="4"/>
                    </a:lnTo>
                    <a:lnTo>
                      <a:pt x="1524" y="4"/>
                    </a:lnTo>
                    <a:lnTo>
                      <a:pt x="1524" y="3"/>
                    </a:lnTo>
                    <a:lnTo>
                      <a:pt x="1524" y="1"/>
                    </a:lnTo>
                    <a:lnTo>
                      <a:pt x="1525" y="0"/>
                    </a:lnTo>
                    <a:lnTo>
                      <a:pt x="1526" y="0"/>
                    </a:lnTo>
                    <a:close/>
                    <a:moveTo>
                      <a:pt x="1544" y="0"/>
                    </a:moveTo>
                    <a:lnTo>
                      <a:pt x="1568" y="0"/>
                    </a:lnTo>
                    <a:lnTo>
                      <a:pt x="1569" y="0"/>
                    </a:lnTo>
                    <a:lnTo>
                      <a:pt x="1569" y="1"/>
                    </a:lnTo>
                    <a:lnTo>
                      <a:pt x="1570" y="3"/>
                    </a:lnTo>
                    <a:lnTo>
                      <a:pt x="1569" y="4"/>
                    </a:lnTo>
                    <a:lnTo>
                      <a:pt x="1568" y="5"/>
                    </a:lnTo>
                    <a:lnTo>
                      <a:pt x="1544" y="5"/>
                    </a:lnTo>
                    <a:lnTo>
                      <a:pt x="1542" y="4"/>
                    </a:lnTo>
                    <a:lnTo>
                      <a:pt x="1541" y="4"/>
                    </a:lnTo>
                    <a:lnTo>
                      <a:pt x="1541" y="3"/>
                    </a:lnTo>
                    <a:lnTo>
                      <a:pt x="1541" y="1"/>
                    </a:lnTo>
                    <a:lnTo>
                      <a:pt x="1542" y="0"/>
                    </a:lnTo>
                    <a:lnTo>
                      <a:pt x="1544" y="0"/>
                    </a:lnTo>
                    <a:close/>
                    <a:moveTo>
                      <a:pt x="1585" y="0"/>
                    </a:moveTo>
                    <a:lnTo>
                      <a:pt x="1585" y="0"/>
                    </a:lnTo>
                    <a:lnTo>
                      <a:pt x="1586" y="0"/>
                    </a:lnTo>
                    <a:lnTo>
                      <a:pt x="1586" y="1"/>
                    </a:lnTo>
                    <a:lnTo>
                      <a:pt x="1587" y="3"/>
                    </a:lnTo>
                    <a:lnTo>
                      <a:pt x="1586" y="4"/>
                    </a:lnTo>
                    <a:lnTo>
                      <a:pt x="1585" y="5"/>
                    </a:lnTo>
                    <a:lnTo>
                      <a:pt x="1584" y="4"/>
                    </a:lnTo>
                    <a:lnTo>
                      <a:pt x="1583" y="4"/>
                    </a:lnTo>
                    <a:lnTo>
                      <a:pt x="1583" y="3"/>
                    </a:lnTo>
                    <a:lnTo>
                      <a:pt x="1583" y="1"/>
                    </a:lnTo>
                    <a:lnTo>
                      <a:pt x="1584" y="1"/>
                    </a:lnTo>
                    <a:lnTo>
                      <a:pt x="1584" y="0"/>
                    </a:lnTo>
                    <a:lnTo>
                      <a:pt x="1585" y="0"/>
                    </a:lnTo>
                    <a:close/>
                    <a:moveTo>
                      <a:pt x="1602" y="0"/>
                    </a:moveTo>
                    <a:lnTo>
                      <a:pt x="1626" y="0"/>
                    </a:lnTo>
                    <a:lnTo>
                      <a:pt x="1627" y="0"/>
                    </a:lnTo>
                    <a:lnTo>
                      <a:pt x="1629" y="1"/>
                    </a:lnTo>
                    <a:lnTo>
                      <a:pt x="1629" y="3"/>
                    </a:lnTo>
                    <a:lnTo>
                      <a:pt x="1629" y="4"/>
                    </a:lnTo>
                    <a:lnTo>
                      <a:pt x="1627" y="4"/>
                    </a:lnTo>
                    <a:lnTo>
                      <a:pt x="1626" y="5"/>
                    </a:lnTo>
                    <a:lnTo>
                      <a:pt x="1602" y="5"/>
                    </a:lnTo>
                    <a:lnTo>
                      <a:pt x="1601" y="4"/>
                    </a:lnTo>
                    <a:lnTo>
                      <a:pt x="1600" y="4"/>
                    </a:lnTo>
                    <a:lnTo>
                      <a:pt x="1600" y="3"/>
                    </a:lnTo>
                    <a:lnTo>
                      <a:pt x="1600" y="1"/>
                    </a:lnTo>
                    <a:lnTo>
                      <a:pt x="1601" y="1"/>
                    </a:lnTo>
                    <a:lnTo>
                      <a:pt x="1601" y="0"/>
                    </a:lnTo>
                    <a:lnTo>
                      <a:pt x="1602" y="0"/>
                    </a:lnTo>
                    <a:close/>
                    <a:moveTo>
                      <a:pt x="1644" y="0"/>
                    </a:moveTo>
                    <a:lnTo>
                      <a:pt x="1644" y="0"/>
                    </a:lnTo>
                    <a:lnTo>
                      <a:pt x="1645" y="0"/>
                    </a:lnTo>
                    <a:lnTo>
                      <a:pt x="1646" y="1"/>
                    </a:lnTo>
                    <a:lnTo>
                      <a:pt x="1646" y="3"/>
                    </a:lnTo>
                    <a:lnTo>
                      <a:pt x="1646" y="4"/>
                    </a:lnTo>
                    <a:lnTo>
                      <a:pt x="1645" y="4"/>
                    </a:lnTo>
                    <a:lnTo>
                      <a:pt x="1644" y="5"/>
                    </a:lnTo>
                    <a:lnTo>
                      <a:pt x="1644" y="4"/>
                    </a:lnTo>
                    <a:lnTo>
                      <a:pt x="1643" y="4"/>
                    </a:lnTo>
                    <a:lnTo>
                      <a:pt x="1643" y="3"/>
                    </a:lnTo>
                    <a:lnTo>
                      <a:pt x="1643" y="1"/>
                    </a:lnTo>
                    <a:lnTo>
                      <a:pt x="1644" y="0"/>
                    </a:lnTo>
                    <a:close/>
                    <a:moveTo>
                      <a:pt x="1661" y="0"/>
                    </a:moveTo>
                    <a:lnTo>
                      <a:pt x="1686" y="0"/>
                    </a:lnTo>
                    <a:lnTo>
                      <a:pt x="1687" y="1"/>
                    </a:lnTo>
                    <a:lnTo>
                      <a:pt x="1687" y="3"/>
                    </a:lnTo>
                    <a:lnTo>
                      <a:pt x="1687" y="4"/>
                    </a:lnTo>
                    <a:lnTo>
                      <a:pt x="1686" y="4"/>
                    </a:lnTo>
                    <a:lnTo>
                      <a:pt x="1686" y="5"/>
                    </a:lnTo>
                    <a:lnTo>
                      <a:pt x="1661" y="5"/>
                    </a:lnTo>
                    <a:lnTo>
                      <a:pt x="1661" y="4"/>
                    </a:lnTo>
                    <a:lnTo>
                      <a:pt x="1660" y="4"/>
                    </a:lnTo>
                    <a:lnTo>
                      <a:pt x="1660" y="3"/>
                    </a:lnTo>
                    <a:lnTo>
                      <a:pt x="1660" y="1"/>
                    </a:lnTo>
                    <a:lnTo>
                      <a:pt x="1661" y="0"/>
                    </a:lnTo>
                    <a:close/>
                    <a:moveTo>
                      <a:pt x="1704" y="0"/>
                    </a:moveTo>
                    <a:lnTo>
                      <a:pt x="1704" y="0"/>
                    </a:lnTo>
                    <a:lnTo>
                      <a:pt x="1705" y="1"/>
                    </a:lnTo>
                    <a:lnTo>
                      <a:pt x="1705" y="3"/>
                    </a:lnTo>
                    <a:lnTo>
                      <a:pt x="1705" y="4"/>
                    </a:lnTo>
                    <a:lnTo>
                      <a:pt x="1704" y="4"/>
                    </a:lnTo>
                    <a:lnTo>
                      <a:pt x="1704" y="5"/>
                    </a:lnTo>
                    <a:lnTo>
                      <a:pt x="1703" y="4"/>
                    </a:lnTo>
                    <a:lnTo>
                      <a:pt x="1702" y="3"/>
                    </a:lnTo>
                    <a:lnTo>
                      <a:pt x="1703" y="1"/>
                    </a:lnTo>
                    <a:lnTo>
                      <a:pt x="1703" y="0"/>
                    </a:lnTo>
                    <a:lnTo>
                      <a:pt x="1704" y="0"/>
                    </a:lnTo>
                    <a:close/>
                    <a:moveTo>
                      <a:pt x="1721" y="0"/>
                    </a:moveTo>
                    <a:lnTo>
                      <a:pt x="1745" y="0"/>
                    </a:lnTo>
                    <a:lnTo>
                      <a:pt x="1746" y="0"/>
                    </a:lnTo>
                    <a:lnTo>
                      <a:pt x="1746" y="1"/>
                    </a:lnTo>
                    <a:lnTo>
                      <a:pt x="1747" y="1"/>
                    </a:lnTo>
                    <a:lnTo>
                      <a:pt x="1747" y="3"/>
                    </a:lnTo>
                    <a:lnTo>
                      <a:pt x="1747" y="4"/>
                    </a:lnTo>
                    <a:lnTo>
                      <a:pt x="1746" y="4"/>
                    </a:lnTo>
                    <a:lnTo>
                      <a:pt x="1745" y="5"/>
                    </a:lnTo>
                    <a:lnTo>
                      <a:pt x="1721" y="5"/>
                    </a:lnTo>
                    <a:lnTo>
                      <a:pt x="1720" y="4"/>
                    </a:lnTo>
                    <a:lnTo>
                      <a:pt x="1719" y="3"/>
                    </a:lnTo>
                    <a:lnTo>
                      <a:pt x="1720" y="1"/>
                    </a:lnTo>
                    <a:lnTo>
                      <a:pt x="1720" y="0"/>
                    </a:lnTo>
                    <a:lnTo>
                      <a:pt x="1721" y="0"/>
                    </a:lnTo>
                    <a:close/>
                    <a:moveTo>
                      <a:pt x="1763" y="0"/>
                    </a:moveTo>
                    <a:lnTo>
                      <a:pt x="1763" y="0"/>
                    </a:lnTo>
                    <a:lnTo>
                      <a:pt x="1764" y="0"/>
                    </a:lnTo>
                    <a:lnTo>
                      <a:pt x="1764" y="1"/>
                    </a:lnTo>
                    <a:lnTo>
                      <a:pt x="1765" y="1"/>
                    </a:lnTo>
                    <a:lnTo>
                      <a:pt x="1765" y="3"/>
                    </a:lnTo>
                    <a:lnTo>
                      <a:pt x="1765" y="4"/>
                    </a:lnTo>
                    <a:lnTo>
                      <a:pt x="1764" y="4"/>
                    </a:lnTo>
                    <a:lnTo>
                      <a:pt x="1763" y="5"/>
                    </a:lnTo>
                    <a:lnTo>
                      <a:pt x="1763" y="4"/>
                    </a:lnTo>
                    <a:lnTo>
                      <a:pt x="1761" y="4"/>
                    </a:lnTo>
                    <a:lnTo>
                      <a:pt x="1761" y="3"/>
                    </a:lnTo>
                    <a:lnTo>
                      <a:pt x="1761" y="1"/>
                    </a:lnTo>
                    <a:lnTo>
                      <a:pt x="1763" y="0"/>
                    </a:lnTo>
                    <a:close/>
                    <a:moveTo>
                      <a:pt x="1780" y="0"/>
                    </a:moveTo>
                    <a:lnTo>
                      <a:pt x="1805" y="0"/>
                    </a:lnTo>
                    <a:lnTo>
                      <a:pt x="1806" y="1"/>
                    </a:lnTo>
                    <a:lnTo>
                      <a:pt x="1806" y="3"/>
                    </a:lnTo>
                    <a:lnTo>
                      <a:pt x="1806" y="4"/>
                    </a:lnTo>
                    <a:lnTo>
                      <a:pt x="1805" y="4"/>
                    </a:lnTo>
                    <a:lnTo>
                      <a:pt x="1805" y="5"/>
                    </a:lnTo>
                    <a:lnTo>
                      <a:pt x="1780" y="5"/>
                    </a:lnTo>
                    <a:lnTo>
                      <a:pt x="1780" y="4"/>
                    </a:lnTo>
                    <a:lnTo>
                      <a:pt x="1779" y="4"/>
                    </a:lnTo>
                    <a:lnTo>
                      <a:pt x="1779" y="3"/>
                    </a:lnTo>
                    <a:lnTo>
                      <a:pt x="1779" y="1"/>
                    </a:lnTo>
                    <a:lnTo>
                      <a:pt x="1780" y="0"/>
                    </a:lnTo>
                    <a:close/>
                    <a:moveTo>
                      <a:pt x="1823" y="0"/>
                    </a:moveTo>
                    <a:lnTo>
                      <a:pt x="1823" y="0"/>
                    </a:lnTo>
                    <a:lnTo>
                      <a:pt x="1824" y="1"/>
                    </a:lnTo>
                    <a:lnTo>
                      <a:pt x="1824" y="3"/>
                    </a:lnTo>
                    <a:lnTo>
                      <a:pt x="1824" y="4"/>
                    </a:lnTo>
                    <a:lnTo>
                      <a:pt x="1823" y="4"/>
                    </a:lnTo>
                    <a:lnTo>
                      <a:pt x="1823" y="5"/>
                    </a:lnTo>
                    <a:lnTo>
                      <a:pt x="1821" y="4"/>
                    </a:lnTo>
                    <a:lnTo>
                      <a:pt x="1820" y="4"/>
                    </a:lnTo>
                    <a:lnTo>
                      <a:pt x="1820" y="3"/>
                    </a:lnTo>
                    <a:lnTo>
                      <a:pt x="1820" y="1"/>
                    </a:lnTo>
                    <a:lnTo>
                      <a:pt x="1821" y="0"/>
                    </a:lnTo>
                    <a:lnTo>
                      <a:pt x="18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93" name="Freeform 1316"/>
              <p:cNvSpPr>
                <a:spLocks noEditPoints="1"/>
              </p:cNvSpPr>
              <p:nvPr/>
            </p:nvSpPr>
            <p:spPr bwMode="auto">
              <a:xfrm>
                <a:off x="706" y="2106"/>
                <a:ext cx="456" cy="1"/>
              </a:xfrm>
              <a:custGeom>
                <a:avLst/>
                <a:gdLst>
                  <a:gd name="T0" fmla="*/ 0 w 1824"/>
                  <a:gd name="T1" fmla="*/ 0 h 3"/>
                  <a:gd name="T2" fmla="*/ 0 w 1824"/>
                  <a:gd name="T3" fmla="*/ 0 h 3"/>
                  <a:gd name="T4" fmla="*/ 0 w 1824"/>
                  <a:gd name="T5" fmla="*/ 0 h 3"/>
                  <a:gd name="T6" fmla="*/ 0 w 1824"/>
                  <a:gd name="T7" fmla="*/ 0 h 3"/>
                  <a:gd name="T8" fmla="*/ 0 w 1824"/>
                  <a:gd name="T9" fmla="*/ 0 h 3"/>
                  <a:gd name="T10" fmla="*/ 0 w 1824"/>
                  <a:gd name="T11" fmla="*/ 0 h 3"/>
                  <a:gd name="T12" fmla="*/ 0 w 1824"/>
                  <a:gd name="T13" fmla="*/ 0 h 3"/>
                  <a:gd name="T14" fmla="*/ 0 w 1824"/>
                  <a:gd name="T15" fmla="*/ 0 h 3"/>
                  <a:gd name="T16" fmla="*/ 0 w 1824"/>
                  <a:gd name="T17" fmla="*/ 0 h 3"/>
                  <a:gd name="T18" fmla="*/ 0 w 1824"/>
                  <a:gd name="T19" fmla="*/ 0 h 3"/>
                  <a:gd name="T20" fmla="*/ 0 w 1824"/>
                  <a:gd name="T21" fmla="*/ 0 h 3"/>
                  <a:gd name="T22" fmla="*/ 0 w 1824"/>
                  <a:gd name="T23" fmla="*/ 0 h 3"/>
                  <a:gd name="T24" fmla="*/ 0 w 1824"/>
                  <a:gd name="T25" fmla="*/ 0 h 3"/>
                  <a:gd name="T26" fmla="*/ 0 w 1824"/>
                  <a:gd name="T27" fmla="*/ 0 h 3"/>
                  <a:gd name="T28" fmla="*/ 0 w 1824"/>
                  <a:gd name="T29" fmla="*/ 0 h 3"/>
                  <a:gd name="T30" fmla="*/ 0 w 1824"/>
                  <a:gd name="T31" fmla="*/ 0 h 3"/>
                  <a:gd name="T32" fmla="*/ 0 w 1824"/>
                  <a:gd name="T33" fmla="*/ 0 h 3"/>
                  <a:gd name="T34" fmla="*/ 0 w 1824"/>
                  <a:gd name="T35" fmla="*/ 0 h 3"/>
                  <a:gd name="T36" fmla="*/ 0 w 1824"/>
                  <a:gd name="T37" fmla="*/ 0 h 3"/>
                  <a:gd name="T38" fmla="*/ 0 w 1824"/>
                  <a:gd name="T39" fmla="*/ 0 h 3"/>
                  <a:gd name="T40" fmla="*/ 0 w 1824"/>
                  <a:gd name="T41" fmla="*/ 0 h 3"/>
                  <a:gd name="T42" fmla="*/ 0 w 1824"/>
                  <a:gd name="T43" fmla="*/ 0 h 3"/>
                  <a:gd name="T44" fmla="*/ 0 w 1824"/>
                  <a:gd name="T45" fmla="*/ 0 h 3"/>
                  <a:gd name="T46" fmla="*/ 0 w 1824"/>
                  <a:gd name="T47" fmla="*/ 0 h 3"/>
                  <a:gd name="T48" fmla="*/ 0 w 1824"/>
                  <a:gd name="T49" fmla="*/ 0 h 3"/>
                  <a:gd name="T50" fmla="*/ 0 w 1824"/>
                  <a:gd name="T51" fmla="*/ 0 h 3"/>
                  <a:gd name="T52" fmla="*/ 0 w 1824"/>
                  <a:gd name="T53" fmla="*/ 0 h 3"/>
                  <a:gd name="T54" fmla="*/ 0 w 1824"/>
                  <a:gd name="T55" fmla="*/ 0 h 3"/>
                  <a:gd name="T56" fmla="*/ 0 w 1824"/>
                  <a:gd name="T57" fmla="*/ 0 h 3"/>
                  <a:gd name="T58" fmla="*/ 0 w 1824"/>
                  <a:gd name="T59" fmla="*/ 0 h 3"/>
                  <a:gd name="T60" fmla="*/ 0 w 1824"/>
                  <a:gd name="T61" fmla="*/ 0 h 3"/>
                  <a:gd name="T62" fmla="*/ 0 w 1824"/>
                  <a:gd name="T63" fmla="*/ 0 h 3"/>
                  <a:gd name="T64" fmla="*/ 0 w 1824"/>
                  <a:gd name="T65" fmla="*/ 0 h 3"/>
                  <a:gd name="T66" fmla="*/ 0 w 1824"/>
                  <a:gd name="T67" fmla="*/ 0 h 3"/>
                  <a:gd name="T68" fmla="*/ 0 w 1824"/>
                  <a:gd name="T69" fmla="*/ 0 h 3"/>
                  <a:gd name="T70" fmla="*/ 0 w 1824"/>
                  <a:gd name="T71" fmla="*/ 0 h 3"/>
                  <a:gd name="T72" fmla="*/ 0 w 1824"/>
                  <a:gd name="T73" fmla="*/ 0 h 3"/>
                  <a:gd name="T74" fmla="*/ 0 w 1824"/>
                  <a:gd name="T75" fmla="*/ 0 h 3"/>
                  <a:gd name="T76" fmla="*/ 0 w 1824"/>
                  <a:gd name="T77" fmla="*/ 0 h 3"/>
                  <a:gd name="T78" fmla="*/ 0 w 1824"/>
                  <a:gd name="T79" fmla="*/ 0 h 3"/>
                  <a:gd name="T80" fmla="*/ 0 w 1824"/>
                  <a:gd name="T81" fmla="*/ 0 h 3"/>
                  <a:gd name="T82" fmla="*/ 0 w 1824"/>
                  <a:gd name="T83" fmla="*/ 0 h 3"/>
                  <a:gd name="T84" fmla="*/ 0 w 1824"/>
                  <a:gd name="T85" fmla="*/ 0 h 3"/>
                  <a:gd name="T86" fmla="*/ 0 w 1824"/>
                  <a:gd name="T87" fmla="*/ 0 h 3"/>
                  <a:gd name="T88" fmla="*/ 0 w 1824"/>
                  <a:gd name="T89" fmla="*/ 0 h 3"/>
                  <a:gd name="T90" fmla="*/ 0 w 1824"/>
                  <a:gd name="T91" fmla="*/ 0 h 3"/>
                  <a:gd name="T92" fmla="*/ 0 w 1824"/>
                  <a:gd name="T93" fmla="*/ 0 h 3"/>
                  <a:gd name="T94" fmla="*/ 0 w 1824"/>
                  <a:gd name="T95" fmla="*/ 0 h 3"/>
                  <a:gd name="T96" fmla="*/ 0 w 1824"/>
                  <a:gd name="T97" fmla="*/ 0 h 3"/>
                  <a:gd name="T98" fmla="*/ 0 w 1824"/>
                  <a:gd name="T99" fmla="*/ 0 h 3"/>
                  <a:gd name="T100" fmla="*/ 0 w 1824"/>
                  <a:gd name="T101" fmla="*/ 0 h 3"/>
                  <a:gd name="T102" fmla="*/ 0 w 1824"/>
                  <a:gd name="T103" fmla="*/ 0 h 3"/>
                  <a:gd name="T104" fmla="*/ 0 w 1824"/>
                  <a:gd name="T105" fmla="*/ 0 h 3"/>
                  <a:gd name="T106" fmla="*/ 0 w 1824"/>
                  <a:gd name="T107" fmla="*/ 0 h 3"/>
                  <a:gd name="T108" fmla="*/ 0 w 1824"/>
                  <a:gd name="T109" fmla="*/ 0 h 3"/>
                  <a:gd name="T110" fmla="*/ 0 w 1824"/>
                  <a:gd name="T111" fmla="*/ 0 h 3"/>
                  <a:gd name="T112" fmla="*/ 0 w 1824"/>
                  <a:gd name="T113" fmla="*/ 0 h 3"/>
                  <a:gd name="T114" fmla="*/ 0 w 1824"/>
                  <a:gd name="T115" fmla="*/ 0 h 3"/>
                  <a:gd name="T116" fmla="*/ 0 w 1824"/>
                  <a:gd name="T117" fmla="*/ 0 h 3"/>
                  <a:gd name="T118" fmla="*/ 0 w 1824"/>
                  <a:gd name="T119" fmla="*/ 0 h 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4" h="3">
                    <a:moveTo>
                      <a:pt x="1" y="0"/>
                    </a:move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6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44" y="0"/>
                    </a:moveTo>
                    <a:lnTo>
                      <a:pt x="44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4" y="3"/>
                    </a:lnTo>
                    <a:lnTo>
                      <a:pt x="42" y="2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4" y="0"/>
                    </a:lnTo>
                    <a:close/>
                    <a:moveTo>
                      <a:pt x="61" y="0"/>
                    </a:moveTo>
                    <a:lnTo>
                      <a:pt x="85" y="0"/>
                    </a:lnTo>
                    <a:lnTo>
                      <a:pt x="86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3"/>
                    </a:lnTo>
                    <a:lnTo>
                      <a:pt x="61" y="3"/>
                    </a:lnTo>
                    <a:lnTo>
                      <a:pt x="59" y="2"/>
                    </a:lnTo>
                    <a:lnTo>
                      <a:pt x="59" y="1"/>
                    </a:lnTo>
                    <a:lnTo>
                      <a:pt x="59" y="0"/>
                    </a:lnTo>
                    <a:lnTo>
                      <a:pt x="61" y="0"/>
                    </a:lnTo>
                    <a:close/>
                    <a:moveTo>
                      <a:pt x="103" y="0"/>
                    </a:moveTo>
                    <a:lnTo>
                      <a:pt x="103" y="0"/>
                    </a:lnTo>
                    <a:lnTo>
                      <a:pt x="104" y="0"/>
                    </a:lnTo>
                    <a:lnTo>
                      <a:pt x="105" y="1"/>
                    </a:lnTo>
                    <a:lnTo>
                      <a:pt x="104" y="2"/>
                    </a:lnTo>
                    <a:lnTo>
                      <a:pt x="103" y="3"/>
                    </a:lnTo>
                    <a:lnTo>
                      <a:pt x="102" y="2"/>
                    </a:lnTo>
                    <a:lnTo>
                      <a:pt x="101" y="2"/>
                    </a:lnTo>
                    <a:lnTo>
                      <a:pt x="101" y="1"/>
                    </a:lnTo>
                    <a:lnTo>
                      <a:pt x="101" y="0"/>
                    </a:lnTo>
                    <a:lnTo>
                      <a:pt x="102" y="0"/>
                    </a:lnTo>
                    <a:lnTo>
                      <a:pt x="103" y="0"/>
                    </a:lnTo>
                    <a:close/>
                    <a:moveTo>
                      <a:pt x="120" y="0"/>
                    </a:moveTo>
                    <a:lnTo>
                      <a:pt x="144" y="0"/>
                    </a:lnTo>
                    <a:lnTo>
                      <a:pt x="145" y="0"/>
                    </a:lnTo>
                    <a:lnTo>
                      <a:pt x="146" y="1"/>
                    </a:lnTo>
                    <a:lnTo>
                      <a:pt x="145" y="2"/>
                    </a:lnTo>
                    <a:lnTo>
                      <a:pt x="144" y="3"/>
                    </a:lnTo>
                    <a:lnTo>
                      <a:pt x="120" y="3"/>
                    </a:lnTo>
                    <a:lnTo>
                      <a:pt x="119" y="2"/>
                    </a:lnTo>
                    <a:lnTo>
                      <a:pt x="118" y="2"/>
                    </a:lnTo>
                    <a:lnTo>
                      <a:pt x="118" y="1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20" y="0"/>
                    </a:lnTo>
                    <a:close/>
                    <a:moveTo>
                      <a:pt x="162" y="0"/>
                    </a:moveTo>
                    <a:lnTo>
                      <a:pt x="162" y="0"/>
                    </a:lnTo>
                    <a:lnTo>
                      <a:pt x="163" y="0"/>
                    </a:lnTo>
                    <a:lnTo>
                      <a:pt x="164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1" y="2"/>
                    </a:lnTo>
                    <a:lnTo>
                      <a:pt x="161" y="1"/>
                    </a:lnTo>
                    <a:lnTo>
                      <a:pt x="161" y="0"/>
                    </a:lnTo>
                    <a:lnTo>
                      <a:pt x="162" y="0"/>
                    </a:lnTo>
                    <a:close/>
                    <a:moveTo>
                      <a:pt x="179" y="0"/>
                    </a:moveTo>
                    <a:lnTo>
                      <a:pt x="204" y="0"/>
                    </a:lnTo>
                    <a:lnTo>
                      <a:pt x="205" y="0"/>
                    </a:lnTo>
                    <a:lnTo>
                      <a:pt x="205" y="1"/>
                    </a:lnTo>
                    <a:lnTo>
                      <a:pt x="205" y="2"/>
                    </a:lnTo>
                    <a:lnTo>
                      <a:pt x="204" y="3"/>
                    </a:lnTo>
                    <a:lnTo>
                      <a:pt x="179" y="3"/>
                    </a:lnTo>
                    <a:lnTo>
                      <a:pt x="178" y="2"/>
                    </a:lnTo>
                    <a:lnTo>
                      <a:pt x="178" y="1"/>
                    </a:lnTo>
                    <a:lnTo>
                      <a:pt x="178" y="0"/>
                    </a:lnTo>
                    <a:lnTo>
                      <a:pt x="179" y="0"/>
                    </a:lnTo>
                    <a:close/>
                    <a:moveTo>
                      <a:pt x="222" y="0"/>
                    </a:moveTo>
                    <a:lnTo>
                      <a:pt x="222" y="0"/>
                    </a:lnTo>
                    <a:lnTo>
                      <a:pt x="223" y="0"/>
                    </a:lnTo>
                    <a:lnTo>
                      <a:pt x="223" y="1"/>
                    </a:lnTo>
                    <a:lnTo>
                      <a:pt x="223" y="2"/>
                    </a:lnTo>
                    <a:lnTo>
                      <a:pt x="222" y="3"/>
                    </a:lnTo>
                    <a:lnTo>
                      <a:pt x="220" y="2"/>
                    </a:lnTo>
                    <a:lnTo>
                      <a:pt x="219" y="2"/>
                    </a:lnTo>
                    <a:lnTo>
                      <a:pt x="219" y="1"/>
                    </a:lnTo>
                    <a:lnTo>
                      <a:pt x="219" y="0"/>
                    </a:lnTo>
                    <a:lnTo>
                      <a:pt x="220" y="0"/>
                    </a:lnTo>
                    <a:lnTo>
                      <a:pt x="222" y="0"/>
                    </a:lnTo>
                    <a:close/>
                    <a:moveTo>
                      <a:pt x="239" y="0"/>
                    </a:moveTo>
                    <a:lnTo>
                      <a:pt x="263" y="0"/>
                    </a:lnTo>
                    <a:lnTo>
                      <a:pt x="264" y="0"/>
                    </a:lnTo>
                    <a:lnTo>
                      <a:pt x="265" y="0"/>
                    </a:lnTo>
                    <a:lnTo>
                      <a:pt x="265" y="1"/>
                    </a:lnTo>
                    <a:lnTo>
                      <a:pt x="265" y="2"/>
                    </a:lnTo>
                    <a:lnTo>
                      <a:pt x="264" y="2"/>
                    </a:lnTo>
                    <a:lnTo>
                      <a:pt x="263" y="3"/>
                    </a:lnTo>
                    <a:lnTo>
                      <a:pt x="239" y="3"/>
                    </a:lnTo>
                    <a:lnTo>
                      <a:pt x="238" y="2"/>
                    </a:lnTo>
                    <a:lnTo>
                      <a:pt x="237" y="2"/>
                    </a:lnTo>
                    <a:lnTo>
                      <a:pt x="237" y="1"/>
                    </a:lnTo>
                    <a:lnTo>
                      <a:pt x="237" y="0"/>
                    </a:lnTo>
                    <a:lnTo>
                      <a:pt x="238" y="0"/>
                    </a:lnTo>
                    <a:lnTo>
                      <a:pt x="239" y="0"/>
                    </a:lnTo>
                    <a:close/>
                    <a:moveTo>
                      <a:pt x="280" y="0"/>
                    </a:moveTo>
                    <a:lnTo>
                      <a:pt x="280" y="0"/>
                    </a:lnTo>
                    <a:lnTo>
                      <a:pt x="281" y="0"/>
                    </a:lnTo>
                    <a:lnTo>
                      <a:pt x="283" y="0"/>
                    </a:lnTo>
                    <a:lnTo>
                      <a:pt x="283" y="1"/>
                    </a:lnTo>
                    <a:lnTo>
                      <a:pt x="283" y="2"/>
                    </a:lnTo>
                    <a:lnTo>
                      <a:pt x="281" y="2"/>
                    </a:lnTo>
                    <a:lnTo>
                      <a:pt x="280" y="3"/>
                    </a:lnTo>
                    <a:lnTo>
                      <a:pt x="279" y="2"/>
                    </a:lnTo>
                    <a:lnTo>
                      <a:pt x="279" y="1"/>
                    </a:lnTo>
                    <a:lnTo>
                      <a:pt x="279" y="0"/>
                    </a:lnTo>
                    <a:lnTo>
                      <a:pt x="280" y="0"/>
                    </a:lnTo>
                    <a:close/>
                    <a:moveTo>
                      <a:pt x="298" y="0"/>
                    </a:moveTo>
                    <a:lnTo>
                      <a:pt x="323" y="0"/>
                    </a:lnTo>
                    <a:lnTo>
                      <a:pt x="324" y="0"/>
                    </a:lnTo>
                    <a:lnTo>
                      <a:pt x="324" y="1"/>
                    </a:lnTo>
                    <a:lnTo>
                      <a:pt x="324" y="2"/>
                    </a:lnTo>
                    <a:lnTo>
                      <a:pt x="323" y="3"/>
                    </a:lnTo>
                    <a:lnTo>
                      <a:pt x="298" y="3"/>
                    </a:lnTo>
                    <a:lnTo>
                      <a:pt x="297" y="2"/>
                    </a:lnTo>
                    <a:lnTo>
                      <a:pt x="297" y="1"/>
                    </a:lnTo>
                    <a:lnTo>
                      <a:pt x="297" y="0"/>
                    </a:lnTo>
                    <a:lnTo>
                      <a:pt x="298" y="0"/>
                    </a:lnTo>
                    <a:close/>
                    <a:moveTo>
                      <a:pt x="340" y="0"/>
                    </a:moveTo>
                    <a:lnTo>
                      <a:pt x="340" y="0"/>
                    </a:lnTo>
                    <a:lnTo>
                      <a:pt x="341" y="0"/>
                    </a:lnTo>
                    <a:lnTo>
                      <a:pt x="341" y="1"/>
                    </a:lnTo>
                    <a:lnTo>
                      <a:pt x="341" y="2"/>
                    </a:lnTo>
                    <a:lnTo>
                      <a:pt x="340" y="3"/>
                    </a:lnTo>
                    <a:lnTo>
                      <a:pt x="338" y="2"/>
                    </a:lnTo>
                    <a:lnTo>
                      <a:pt x="338" y="1"/>
                    </a:lnTo>
                    <a:lnTo>
                      <a:pt x="338" y="0"/>
                    </a:lnTo>
                    <a:lnTo>
                      <a:pt x="340" y="0"/>
                    </a:lnTo>
                    <a:close/>
                    <a:moveTo>
                      <a:pt x="358" y="0"/>
                    </a:moveTo>
                    <a:lnTo>
                      <a:pt x="382" y="0"/>
                    </a:lnTo>
                    <a:lnTo>
                      <a:pt x="383" y="0"/>
                    </a:lnTo>
                    <a:lnTo>
                      <a:pt x="384" y="1"/>
                    </a:lnTo>
                    <a:lnTo>
                      <a:pt x="383" y="2"/>
                    </a:lnTo>
                    <a:lnTo>
                      <a:pt x="382" y="3"/>
                    </a:lnTo>
                    <a:lnTo>
                      <a:pt x="358" y="3"/>
                    </a:lnTo>
                    <a:lnTo>
                      <a:pt x="356" y="2"/>
                    </a:lnTo>
                    <a:lnTo>
                      <a:pt x="356" y="1"/>
                    </a:lnTo>
                    <a:lnTo>
                      <a:pt x="356" y="0"/>
                    </a:lnTo>
                    <a:lnTo>
                      <a:pt x="358" y="0"/>
                    </a:lnTo>
                    <a:close/>
                    <a:moveTo>
                      <a:pt x="399" y="0"/>
                    </a:moveTo>
                    <a:lnTo>
                      <a:pt x="399" y="0"/>
                    </a:lnTo>
                    <a:lnTo>
                      <a:pt x="400" y="0"/>
                    </a:lnTo>
                    <a:lnTo>
                      <a:pt x="401" y="1"/>
                    </a:lnTo>
                    <a:lnTo>
                      <a:pt x="400" y="2"/>
                    </a:lnTo>
                    <a:lnTo>
                      <a:pt x="399" y="3"/>
                    </a:lnTo>
                    <a:lnTo>
                      <a:pt x="398" y="2"/>
                    </a:lnTo>
                    <a:lnTo>
                      <a:pt x="397" y="2"/>
                    </a:lnTo>
                    <a:lnTo>
                      <a:pt x="397" y="1"/>
                    </a:lnTo>
                    <a:lnTo>
                      <a:pt x="397" y="0"/>
                    </a:lnTo>
                    <a:lnTo>
                      <a:pt x="398" y="0"/>
                    </a:lnTo>
                    <a:lnTo>
                      <a:pt x="399" y="0"/>
                    </a:lnTo>
                    <a:close/>
                    <a:moveTo>
                      <a:pt x="417" y="0"/>
                    </a:moveTo>
                    <a:lnTo>
                      <a:pt x="441" y="0"/>
                    </a:lnTo>
                    <a:lnTo>
                      <a:pt x="442" y="0"/>
                    </a:lnTo>
                    <a:lnTo>
                      <a:pt x="443" y="1"/>
                    </a:lnTo>
                    <a:lnTo>
                      <a:pt x="442" y="2"/>
                    </a:lnTo>
                    <a:lnTo>
                      <a:pt x="441" y="3"/>
                    </a:lnTo>
                    <a:lnTo>
                      <a:pt x="417" y="3"/>
                    </a:lnTo>
                    <a:lnTo>
                      <a:pt x="416" y="2"/>
                    </a:lnTo>
                    <a:lnTo>
                      <a:pt x="414" y="2"/>
                    </a:lnTo>
                    <a:lnTo>
                      <a:pt x="414" y="1"/>
                    </a:lnTo>
                    <a:lnTo>
                      <a:pt x="414" y="0"/>
                    </a:lnTo>
                    <a:lnTo>
                      <a:pt x="416" y="0"/>
                    </a:lnTo>
                    <a:lnTo>
                      <a:pt x="417" y="0"/>
                    </a:lnTo>
                    <a:close/>
                    <a:moveTo>
                      <a:pt x="458" y="0"/>
                    </a:moveTo>
                    <a:lnTo>
                      <a:pt x="458" y="0"/>
                    </a:lnTo>
                    <a:lnTo>
                      <a:pt x="459" y="0"/>
                    </a:lnTo>
                    <a:lnTo>
                      <a:pt x="460" y="1"/>
                    </a:lnTo>
                    <a:lnTo>
                      <a:pt x="459" y="2"/>
                    </a:lnTo>
                    <a:lnTo>
                      <a:pt x="458" y="3"/>
                    </a:lnTo>
                    <a:lnTo>
                      <a:pt x="457" y="2"/>
                    </a:lnTo>
                    <a:lnTo>
                      <a:pt x="457" y="1"/>
                    </a:lnTo>
                    <a:lnTo>
                      <a:pt x="457" y="0"/>
                    </a:lnTo>
                    <a:lnTo>
                      <a:pt x="458" y="0"/>
                    </a:lnTo>
                    <a:close/>
                    <a:moveTo>
                      <a:pt x="475" y="0"/>
                    </a:moveTo>
                    <a:lnTo>
                      <a:pt x="501" y="0"/>
                    </a:lnTo>
                    <a:lnTo>
                      <a:pt x="502" y="0"/>
                    </a:lnTo>
                    <a:lnTo>
                      <a:pt x="502" y="1"/>
                    </a:lnTo>
                    <a:lnTo>
                      <a:pt x="502" y="2"/>
                    </a:lnTo>
                    <a:lnTo>
                      <a:pt x="501" y="3"/>
                    </a:lnTo>
                    <a:lnTo>
                      <a:pt x="475" y="3"/>
                    </a:lnTo>
                    <a:lnTo>
                      <a:pt x="474" y="2"/>
                    </a:lnTo>
                    <a:lnTo>
                      <a:pt x="474" y="1"/>
                    </a:lnTo>
                    <a:lnTo>
                      <a:pt x="474" y="0"/>
                    </a:lnTo>
                    <a:lnTo>
                      <a:pt x="475" y="0"/>
                    </a:lnTo>
                    <a:close/>
                    <a:moveTo>
                      <a:pt x="518" y="0"/>
                    </a:moveTo>
                    <a:lnTo>
                      <a:pt x="518" y="0"/>
                    </a:lnTo>
                    <a:lnTo>
                      <a:pt x="519" y="0"/>
                    </a:lnTo>
                    <a:lnTo>
                      <a:pt x="519" y="1"/>
                    </a:lnTo>
                    <a:lnTo>
                      <a:pt x="519" y="2"/>
                    </a:lnTo>
                    <a:lnTo>
                      <a:pt x="518" y="3"/>
                    </a:lnTo>
                    <a:lnTo>
                      <a:pt x="517" y="2"/>
                    </a:lnTo>
                    <a:lnTo>
                      <a:pt x="516" y="2"/>
                    </a:lnTo>
                    <a:lnTo>
                      <a:pt x="516" y="1"/>
                    </a:lnTo>
                    <a:lnTo>
                      <a:pt x="516" y="0"/>
                    </a:lnTo>
                    <a:lnTo>
                      <a:pt x="517" y="0"/>
                    </a:lnTo>
                    <a:lnTo>
                      <a:pt x="518" y="0"/>
                    </a:lnTo>
                    <a:close/>
                    <a:moveTo>
                      <a:pt x="535" y="0"/>
                    </a:moveTo>
                    <a:lnTo>
                      <a:pt x="559" y="0"/>
                    </a:lnTo>
                    <a:lnTo>
                      <a:pt x="560" y="0"/>
                    </a:lnTo>
                    <a:lnTo>
                      <a:pt x="562" y="0"/>
                    </a:lnTo>
                    <a:lnTo>
                      <a:pt x="562" y="1"/>
                    </a:lnTo>
                    <a:lnTo>
                      <a:pt x="562" y="2"/>
                    </a:lnTo>
                    <a:lnTo>
                      <a:pt x="560" y="2"/>
                    </a:lnTo>
                    <a:lnTo>
                      <a:pt x="559" y="3"/>
                    </a:lnTo>
                    <a:lnTo>
                      <a:pt x="535" y="3"/>
                    </a:lnTo>
                    <a:lnTo>
                      <a:pt x="534" y="2"/>
                    </a:lnTo>
                    <a:lnTo>
                      <a:pt x="533" y="2"/>
                    </a:lnTo>
                    <a:lnTo>
                      <a:pt x="533" y="1"/>
                    </a:lnTo>
                    <a:lnTo>
                      <a:pt x="533" y="0"/>
                    </a:lnTo>
                    <a:lnTo>
                      <a:pt x="534" y="0"/>
                    </a:lnTo>
                    <a:lnTo>
                      <a:pt x="535" y="0"/>
                    </a:lnTo>
                    <a:close/>
                    <a:moveTo>
                      <a:pt x="577" y="0"/>
                    </a:moveTo>
                    <a:lnTo>
                      <a:pt x="577" y="0"/>
                    </a:lnTo>
                    <a:lnTo>
                      <a:pt x="578" y="0"/>
                    </a:lnTo>
                    <a:lnTo>
                      <a:pt x="579" y="0"/>
                    </a:lnTo>
                    <a:lnTo>
                      <a:pt x="579" y="1"/>
                    </a:lnTo>
                    <a:lnTo>
                      <a:pt x="579" y="2"/>
                    </a:lnTo>
                    <a:lnTo>
                      <a:pt x="578" y="2"/>
                    </a:lnTo>
                    <a:lnTo>
                      <a:pt x="577" y="3"/>
                    </a:lnTo>
                    <a:lnTo>
                      <a:pt x="576" y="2"/>
                    </a:lnTo>
                    <a:lnTo>
                      <a:pt x="576" y="1"/>
                    </a:lnTo>
                    <a:lnTo>
                      <a:pt x="576" y="0"/>
                    </a:lnTo>
                    <a:lnTo>
                      <a:pt x="577" y="0"/>
                    </a:lnTo>
                    <a:close/>
                    <a:moveTo>
                      <a:pt x="594" y="0"/>
                    </a:moveTo>
                    <a:lnTo>
                      <a:pt x="619" y="0"/>
                    </a:lnTo>
                    <a:lnTo>
                      <a:pt x="620" y="0"/>
                    </a:lnTo>
                    <a:lnTo>
                      <a:pt x="620" y="1"/>
                    </a:lnTo>
                    <a:lnTo>
                      <a:pt x="620" y="2"/>
                    </a:lnTo>
                    <a:lnTo>
                      <a:pt x="619" y="3"/>
                    </a:lnTo>
                    <a:lnTo>
                      <a:pt x="594" y="3"/>
                    </a:lnTo>
                    <a:lnTo>
                      <a:pt x="593" y="2"/>
                    </a:lnTo>
                    <a:lnTo>
                      <a:pt x="593" y="1"/>
                    </a:lnTo>
                    <a:lnTo>
                      <a:pt x="593" y="0"/>
                    </a:lnTo>
                    <a:lnTo>
                      <a:pt x="594" y="0"/>
                    </a:lnTo>
                    <a:close/>
                    <a:moveTo>
                      <a:pt x="637" y="0"/>
                    </a:moveTo>
                    <a:lnTo>
                      <a:pt x="637" y="0"/>
                    </a:lnTo>
                    <a:lnTo>
                      <a:pt x="638" y="0"/>
                    </a:lnTo>
                    <a:lnTo>
                      <a:pt x="638" y="1"/>
                    </a:lnTo>
                    <a:lnTo>
                      <a:pt x="638" y="2"/>
                    </a:lnTo>
                    <a:lnTo>
                      <a:pt x="637" y="3"/>
                    </a:lnTo>
                    <a:lnTo>
                      <a:pt x="635" y="2"/>
                    </a:lnTo>
                    <a:lnTo>
                      <a:pt x="635" y="1"/>
                    </a:lnTo>
                    <a:lnTo>
                      <a:pt x="635" y="0"/>
                    </a:lnTo>
                    <a:lnTo>
                      <a:pt x="637" y="0"/>
                    </a:lnTo>
                    <a:close/>
                    <a:moveTo>
                      <a:pt x="654" y="0"/>
                    </a:moveTo>
                    <a:lnTo>
                      <a:pt x="678" y="0"/>
                    </a:lnTo>
                    <a:lnTo>
                      <a:pt x="679" y="0"/>
                    </a:lnTo>
                    <a:lnTo>
                      <a:pt x="680" y="1"/>
                    </a:lnTo>
                    <a:lnTo>
                      <a:pt x="679" y="2"/>
                    </a:lnTo>
                    <a:lnTo>
                      <a:pt x="678" y="3"/>
                    </a:lnTo>
                    <a:lnTo>
                      <a:pt x="654" y="3"/>
                    </a:lnTo>
                    <a:lnTo>
                      <a:pt x="652" y="2"/>
                    </a:lnTo>
                    <a:lnTo>
                      <a:pt x="652" y="1"/>
                    </a:lnTo>
                    <a:lnTo>
                      <a:pt x="652" y="0"/>
                    </a:lnTo>
                    <a:lnTo>
                      <a:pt x="654" y="0"/>
                    </a:lnTo>
                    <a:close/>
                    <a:moveTo>
                      <a:pt x="696" y="0"/>
                    </a:moveTo>
                    <a:lnTo>
                      <a:pt x="696" y="0"/>
                    </a:lnTo>
                    <a:lnTo>
                      <a:pt x="697" y="0"/>
                    </a:lnTo>
                    <a:lnTo>
                      <a:pt x="698" y="1"/>
                    </a:lnTo>
                    <a:lnTo>
                      <a:pt x="697" y="2"/>
                    </a:lnTo>
                    <a:lnTo>
                      <a:pt x="696" y="3"/>
                    </a:lnTo>
                    <a:lnTo>
                      <a:pt x="695" y="2"/>
                    </a:lnTo>
                    <a:lnTo>
                      <a:pt x="693" y="2"/>
                    </a:lnTo>
                    <a:lnTo>
                      <a:pt x="693" y="1"/>
                    </a:lnTo>
                    <a:lnTo>
                      <a:pt x="693" y="0"/>
                    </a:lnTo>
                    <a:lnTo>
                      <a:pt x="695" y="0"/>
                    </a:lnTo>
                    <a:lnTo>
                      <a:pt x="696" y="0"/>
                    </a:lnTo>
                    <a:close/>
                    <a:moveTo>
                      <a:pt x="713" y="0"/>
                    </a:moveTo>
                    <a:lnTo>
                      <a:pt x="737" y="0"/>
                    </a:lnTo>
                    <a:lnTo>
                      <a:pt x="739" y="0"/>
                    </a:lnTo>
                    <a:lnTo>
                      <a:pt x="739" y="1"/>
                    </a:lnTo>
                    <a:lnTo>
                      <a:pt x="739" y="2"/>
                    </a:lnTo>
                    <a:lnTo>
                      <a:pt x="737" y="3"/>
                    </a:lnTo>
                    <a:lnTo>
                      <a:pt x="713" y="3"/>
                    </a:lnTo>
                    <a:lnTo>
                      <a:pt x="712" y="2"/>
                    </a:lnTo>
                    <a:lnTo>
                      <a:pt x="711" y="2"/>
                    </a:lnTo>
                    <a:lnTo>
                      <a:pt x="711" y="1"/>
                    </a:lnTo>
                    <a:lnTo>
                      <a:pt x="711" y="0"/>
                    </a:lnTo>
                    <a:lnTo>
                      <a:pt x="712" y="0"/>
                    </a:lnTo>
                    <a:lnTo>
                      <a:pt x="713" y="0"/>
                    </a:lnTo>
                    <a:close/>
                    <a:moveTo>
                      <a:pt x="754" y="0"/>
                    </a:moveTo>
                    <a:lnTo>
                      <a:pt x="754" y="0"/>
                    </a:lnTo>
                    <a:lnTo>
                      <a:pt x="757" y="0"/>
                    </a:lnTo>
                    <a:lnTo>
                      <a:pt x="757" y="1"/>
                    </a:lnTo>
                    <a:lnTo>
                      <a:pt x="757" y="2"/>
                    </a:lnTo>
                    <a:lnTo>
                      <a:pt x="754" y="3"/>
                    </a:lnTo>
                    <a:lnTo>
                      <a:pt x="753" y="2"/>
                    </a:lnTo>
                    <a:lnTo>
                      <a:pt x="753" y="1"/>
                    </a:lnTo>
                    <a:lnTo>
                      <a:pt x="753" y="0"/>
                    </a:lnTo>
                    <a:lnTo>
                      <a:pt x="754" y="0"/>
                    </a:lnTo>
                    <a:close/>
                    <a:moveTo>
                      <a:pt x="772" y="0"/>
                    </a:moveTo>
                    <a:lnTo>
                      <a:pt x="797" y="0"/>
                    </a:lnTo>
                    <a:lnTo>
                      <a:pt x="798" y="0"/>
                    </a:lnTo>
                    <a:lnTo>
                      <a:pt x="798" y="1"/>
                    </a:lnTo>
                    <a:lnTo>
                      <a:pt x="798" y="2"/>
                    </a:lnTo>
                    <a:lnTo>
                      <a:pt x="797" y="3"/>
                    </a:lnTo>
                    <a:lnTo>
                      <a:pt x="772" y="3"/>
                    </a:lnTo>
                    <a:lnTo>
                      <a:pt x="771" y="2"/>
                    </a:lnTo>
                    <a:lnTo>
                      <a:pt x="771" y="1"/>
                    </a:lnTo>
                    <a:lnTo>
                      <a:pt x="771" y="0"/>
                    </a:lnTo>
                    <a:lnTo>
                      <a:pt x="772" y="0"/>
                    </a:lnTo>
                    <a:close/>
                    <a:moveTo>
                      <a:pt x="814" y="0"/>
                    </a:moveTo>
                    <a:lnTo>
                      <a:pt x="814" y="0"/>
                    </a:lnTo>
                    <a:lnTo>
                      <a:pt x="816" y="0"/>
                    </a:lnTo>
                    <a:lnTo>
                      <a:pt x="816" y="1"/>
                    </a:lnTo>
                    <a:lnTo>
                      <a:pt x="816" y="2"/>
                    </a:lnTo>
                    <a:lnTo>
                      <a:pt x="814" y="3"/>
                    </a:lnTo>
                    <a:lnTo>
                      <a:pt x="813" y="2"/>
                    </a:lnTo>
                    <a:lnTo>
                      <a:pt x="812" y="2"/>
                    </a:lnTo>
                    <a:lnTo>
                      <a:pt x="812" y="1"/>
                    </a:lnTo>
                    <a:lnTo>
                      <a:pt x="812" y="0"/>
                    </a:lnTo>
                    <a:lnTo>
                      <a:pt x="813" y="0"/>
                    </a:lnTo>
                    <a:lnTo>
                      <a:pt x="814" y="0"/>
                    </a:lnTo>
                    <a:close/>
                    <a:moveTo>
                      <a:pt x="832" y="0"/>
                    </a:moveTo>
                    <a:lnTo>
                      <a:pt x="856" y="0"/>
                    </a:lnTo>
                    <a:lnTo>
                      <a:pt x="857" y="0"/>
                    </a:lnTo>
                    <a:lnTo>
                      <a:pt x="858" y="0"/>
                    </a:lnTo>
                    <a:lnTo>
                      <a:pt x="858" y="1"/>
                    </a:lnTo>
                    <a:lnTo>
                      <a:pt x="858" y="2"/>
                    </a:lnTo>
                    <a:lnTo>
                      <a:pt x="857" y="2"/>
                    </a:lnTo>
                    <a:lnTo>
                      <a:pt x="856" y="3"/>
                    </a:lnTo>
                    <a:lnTo>
                      <a:pt x="832" y="3"/>
                    </a:lnTo>
                    <a:lnTo>
                      <a:pt x="831" y="2"/>
                    </a:lnTo>
                    <a:lnTo>
                      <a:pt x="830" y="2"/>
                    </a:lnTo>
                    <a:lnTo>
                      <a:pt x="830" y="1"/>
                    </a:lnTo>
                    <a:lnTo>
                      <a:pt x="830" y="0"/>
                    </a:lnTo>
                    <a:lnTo>
                      <a:pt x="831" y="0"/>
                    </a:lnTo>
                    <a:lnTo>
                      <a:pt x="832" y="0"/>
                    </a:lnTo>
                    <a:close/>
                    <a:moveTo>
                      <a:pt x="873" y="0"/>
                    </a:moveTo>
                    <a:lnTo>
                      <a:pt x="873" y="0"/>
                    </a:lnTo>
                    <a:lnTo>
                      <a:pt x="874" y="0"/>
                    </a:lnTo>
                    <a:lnTo>
                      <a:pt x="875" y="0"/>
                    </a:lnTo>
                    <a:lnTo>
                      <a:pt x="875" y="1"/>
                    </a:lnTo>
                    <a:lnTo>
                      <a:pt x="875" y="2"/>
                    </a:lnTo>
                    <a:lnTo>
                      <a:pt x="874" y="2"/>
                    </a:lnTo>
                    <a:lnTo>
                      <a:pt x="873" y="3"/>
                    </a:lnTo>
                    <a:lnTo>
                      <a:pt x="872" y="2"/>
                    </a:lnTo>
                    <a:lnTo>
                      <a:pt x="872" y="1"/>
                    </a:lnTo>
                    <a:lnTo>
                      <a:pt x="872" y="0"/>
                    </a:lnTo>
                    <a:lnTo>
                      <a:pt x="873" y="0"/>
                    </a:lnTo>
                    <a:close/>
                    <a:moveTo>
                      <a:pt x="891" y="0"/>
                    </a:moveTo>
                    <a:lnTo>
                      <a:pt x="916" y="0"/>
                    </a:lnTo>
                    <a:lnTo>
                      <a:pt x="917" y="0"/>
                    </a:lnTo>
                    <a:lnTo>
                      <a:pt x="917" y="1"/>
                    </a:lnTo>
                    <a:lnTo>
                      <a:pt x="917" y="2"/>
                    </a:lnTo>
                    <a:lnTo>
                      <a:pt x="916" y="3"/>
                    </a:lnTo>
                    <a:lnTo>
                      <a:pt x="891" y="3"/>
                    </a:lnTo>
                    <a:lnTo>
                      <a:pt x="890" y="2"/>
                    </a:lnTo>
                    <a:lnTo>
                      <a:pt x="890" y="1"/>
                    </a:lnTo>
                    <a:lnTo>
                      <a:pt x="890" y="0"/>
                    </a:lnTo>
                    <a:lnTo>
                      <a:pt x="891" y="0"/>
                    </a:lnTo>
                    <a:close/>
                    <a:moveTo>
                      <a:pt x="933" y="0"/>
                    </a:moveTo>
                    <a:lnTo>
                      <a:pt x="933" y="0"/>
                    </a:lnTo>
                    <a:lnTo>
                      <a:pt x="934" y="0"/>
                    </a:lnTo>
                    <a:lnTo>
                      <a:pt x="934" y="1"/>
                    </a:lnTo>
                    <a:lnTo>
                      <a:pt x="934" y="2"/>
                    </a:lnTo>
                    <a:lnTo>
                      <a:pt x="933" y="3"/>
                    </a:lnTo>
                    <a:lnTo>
                      <a:pt x="931" y="2"/>
                    </a:lnTo>
                    <a:lnTo>
                      <a:pt x="931" y="1"/>
                    </a:lnTo>
                    <a:lnTo>
                      <a:pt x="931" y="0"/>
                    </a:lnTo>
                    <a:lnTo>
                      <a:pt x="933" y="0"/>
                    </a:lnTo>
                    <a:close/>
                    <a:moveTo>
                      <a:pt x="951" y="0"/>
                    </a:moveTo>
                    <a:lnTo>
                      <a:pt x="975" y="0"/>
                    </a:lnTo>
                    <a:lnTo>
                      <a:pt x="976" y="0"/>
                    </a:lnTo>
                    <a:lnTo>
                      <a:pt x="977" y="1"/>
                    </a:lnTo>
                    <a:lnTo>
                      <a:pt x="976" y="2"/>
                    </a:lnTo>
                    <a:lnTo>
                      <a:pt x="975" y="3"/>
                    </a:lnTo>
                    <a:lnTo>
                      <a:pt x="951" y="3"/>
                    </a:lnTo>
                    <a:lnTo>
                      <a:pt x="948" y="2"/>
                    </a:lnTo>
                    <a:lnTo>
                      <a:pt x="948" y="1"/>
                    </a:lnTo>
                    <a:lnTo>
                      <a:pt x="948" y="0"/>
                    </a:lnTo>
                    <a:lnTo>
                      <a:pt x="951" y="0"/>
                    </a:lnTo>
                    <a:close/>
                    <a:moveTo>
                      <a:pt x="992" y="0"/>
                    </a:moveTo>
                    <a:lnTo>
                      <a:pt x="992" y="0"/>
                    </a:lnTo>
                    <a:lnTo>
                      <a:pt x="993" y="0"/>
                    </a:lnTo>
                    <a:lnTo>
                      <a:pt x="994" y="1"/>
                    </a:lnTo>
                    <a:lnTo>
                      <a:pt x="993" y="2"/>
                    </a:lnTo>
                    <a:lnTo>
                      <a:pt x="992" y="3"/>
                    </a:lnTo>
                    <a:lnTo>
                      <a:pt x="991" y="2"/>
                    </a:lnTo>
                    <a:lnTo>
                      <a:pt x="990" y="2"/>
                    </a:lnTo>
                    <a:lnTo>
                      <a:pt x="990" y="1"/>
                    </a:lnTo>
                    <a:lnTo>
                      <a:pt x="990" y="0"/>
                    </a:lnTo>
                    <a:lnTo>
                      <a:pt x="991" y="0"/>
                    </a:lnTo>
                    <a:lnTo>
                      <a:pt x="992" y="0"/>
                    </a:lnTo>
                    <a:close/>
                    <a:moveTo>
                      <a:pt x="1009" y="0"/>
                    </a:moveTo>
                    <a:lnTo>
                      <a:pt x="1033" y="0"/>
                    </a:lnTo>
                    <a:lnTo>
                      <a:pt x="1036" y="0"/>
                    </a:lnTo>
                    <a:lnTo>
                      <a:pt x="1036" y="1"/>
                    </a:lnTo>
                    <a:lnTo>
                      <a:pt x="1036" y="2"/>
                    </a:lnTo>
                    <a:lnTo>
                      <a:pt x="1033" y="3"/>
                    </a:lnTo>
                    <a:lnTo>
                      <a:pt x="1009" y="3"/>
                    </a:lnTo>
                    <a:lnTo>
                      <a:pt x="1008" y="2"/>
                    </a:lnTo>
                    <a:lnTo>
                      <a:pt x="1007" y="2"/>
                    </a:lnTo>
                    <a:lnTo>
                      <a:pt x="1007" y="1"/>
                    </a:lnTo>
                    <a:lnTo>
                      <a:pt x="1007" y="0"/>
                    </a:lnTo>
                    <a:lnTo>
                      <a:pt x="1008" y="0"/>
                    </a:lnTo>
                    <a:lnTo>
                      <a:pt x="1009" y="0"/>
                    </a:lnTo>
                    <a:close/>
                    <a:moveTo>
                      <a:pt x="1051" y="0"/>
                    </a:moveTo>
                    <a:lnTo>
                      <a:pt x="1051" y="0"/>
                    </a:lnTo>
                    <a:lnTo>
                      <a:pt x="1053" y="0"/>
                    </a:lnTo>
                    <a:lnTo>
                      <a:pt x="1053" y="1"/>
                    </a:lnTo>
                    <a:lnTo>
                      <a:pt x="1053" y="2"/>
                    </a:lnTo>
                    <a:lnTo>
                      <a:pt x="1051" y="3"/>
                    </a:lnTo>
                    <a:lnTo>
                      <a:pt x="1050" y="2"/>
                    </a:lnTo>
                    <a:lnTo>
                      <a:pt x="1050" y="1"/>
                    </a:lnTo>
                    <a:lnTo>
                      <a:pt x="1050" y="0"/>
                    </a:lnTo>
                    <a:lnTo>
                      <a:pt x="1051" y="0"/>
                    </a:lnTo>
                    <a:close/>
                    <a:moveTo>
                      <a:pt x="1068" y="0"/>
                    </a:moveTo>
                    <a:lnTo>
                      <a:pt x="1093" y="0"/>
                    </a:lnTo>
                    <a:lnTo>
                      <a:pt x="1095" y="0"/>
                    </a:lnTo>
                    <a:lnTo>
                      <a:pt x="1095" y="1"/>
                    </a:lnTo>
                    <a:lnTo>
                      <a:pt x="1095" y="2"/>
                    </a:lnTo>
                    <a:lnTo>
                      <a:pt x="1093" y="3"/>
                    </a:lnTo>
                    <a:lnTo>
                      <a:pt x="1068" y="3"/>
                    </a:lnTo>
                    <a:lnTo>
                      <a:pt x="1067" y="2"/>
                    </a:lnTo>
                    <a:lnTo>
                      <a:pt x="1067" y="1"/>
                    </a:lnTo>
                    <a:lnTo>
                      <a:pt x="1067" y="0"/>
                    </a:lnTo>
                    <a:lnTo>
                      <a:pt x="1068" y="0"/>
                    </a:lnTo>
                    <a:close/>
                    <a:moveTo>
                      <a:pt x="1111" y="0"/>
                    </a:moveTo>
                    <a:lnTo>
                      <a:pt x="1111" y="0"/>
                    </a:lnTo>
                    <a:lnTo>
                      <a:pt x="1112" y="0"/>
                    </a:lnTo>
                    <a:lnTo>
                      <a:pt x="1112" y="1"/>
                    </a:lnTo>
                    <a:lnTo>
                      <a:pt x="1112" y="2"/>
                    </a:lnTo>
                    <a:lnTo>
                      <a:pt x="1111" y="3"/>
                    </a:lnTo>
                    <a:lnTo>
                      <a:pt x="1110" y="2"/>
                    </a:lnTo>
                    <a:lnTo>
                      <a:pt x="1109" y="2"/>
                    </a:lnTo>
                    <a:lnTo>
                      <a:pt x="1109" y="1"/>
                    </a:lnTo>
                    <a:lnTo>
                      <a:pt x="1109" y="0"/>
                    </a:lnTo>
                    <a:lnTo>
                      <a:pt x="1110" y="0"/>
                    </a:lnTo>
                    <a:lnTo>
                      <a:pt x="1111" y="0"/>
                    </a:lnTo>
                    <a:close/>
                    <a:moveTo>
                      <a:pt x="1128" y="0"/>
                    </a:moveTo>
                    <a:lnTo>
                      <a:pt x="1152" y="0"/>
                    </a:lnTo>
                    <a:lnTo>
                      <a:pt x="1153" y="0"/>
                    </a:lnTo>
                    <a:lnTo>
                      <a:pt x="1154" y="0"/>
                    </a:lnTo>
                    <a:lnTo>
                      <a:pt x="1154" y="1"/>
                    </a:lnTo>
                    <a:lnTo>
                      <a:pt x="1154" y="2"/>
                    </a:lnTo>
                    <a:lnTo>
                      <a:pt x="1153" y="2"/>
                    </a:lnTo>
                    <a:lnTo>
                      <a:pt x="1152" y="3"/>
                    </a:lnTo>
                    <a:lnTo>
                      <a:pt x="1128" y="3"/>
                    </a:lnTo>
                    <a:lnTo>
                      <a:pt x="1127" y="2"/>
                    </a:lnTo>
                    <a:lnTo>
                      <a:pt x="1126" y="2"/>
                    </a:lnTo>
                    <a:lnTo>
                      <a:pt x="1126" y="1"/>
                    </a:lnTo>
                    <a:lnTo>
                      <a:pt x="1126" y="0"/>
                    </a:lnTo>
                    <a:lnTo>
                      <a:pt x="1127" y="0"/>
                    </a:lnTo>
                    <a:lnTo>
                      <a:pt x="1128" y="0"/>
                    </a:lnTo>
                    <a:close/>
                    <a:moveTo>
                      <a:pt x="1170" y="0"/>
                    </a:moveTo>
                    <a:lnTo>
                      <a:pt x="1170" y="0"/>
                    </a:lnTo>
                    <a:lnTo>
                      <a:pt x="1171" y="0"/>
                    </a:lnTo>
                    <a:lnTo>
                      <a:pt x="1172" y="0"/>
                    </a:lnTo>
                    <a:lnTo>
                      <a:pt x="1172" y="1"/>
                    </a:lnTo>
                    <a:lnTo>
                      <a:pt x="1172" y="2"/>
                    </a:lnTo>
                    <a:lnTo>
                      <a:pt x="1171" y="2"/>
                    </a:lnTo>
                    <a:lnTo>
                      <a:pt x="1170" y="3"/>
                    </a:lnTo>
                    <a:lnTo>
                      <a:pt x="1169" y="2"/>
                    </a:lnTo>
                    <a:lnTo>
                      <a:pt x="1169" y="1"/>
                    </a:lnTo>
                    <a:lnTo>
                      <a:pt x="1169" y="0"/>
                    </a:lnTo>
                    <a:lnTo>
                      <a:pt x="1170" y="0"/>
                    </a:lnTo>
                    <a:close/>
                    <a:moveTo>
                      <a:pt x="1187" y="0"/>
                    </a:moveTo>
                    <a:lnTo>
                      <a:pt x="1212" y="0"/>
                    </a:lnTo>
                    <a:lnTo>
                      <a:pt x="1213" y="0"/>
                    </a:lnTo>
                    <a:lnTo>
                      <a:pt x="1213" y="1"/>
                    </a:lnTo>
                    <a:lnTo>
                      <a:pt x="1213" y="2"/>
                    </a:lnTo>
                    <a:lnTo>
                      <a:pt x="1212" y="3"/>
                    </a:lnTo>
                    <a:lnTo>
                      <a:pt x="1187" y="3"/>
                    </a:lnTo>
                    <a:lnTo>
                      <a:pt x="1186" y="2"/>
                    </a:lnTo>
                    <a:lnTo>
                      <a:pt x="1186" y="1"/>
                    </a:lnTo>
                    <a:lnTo>
                      <a:pt x="1186" y="0"/>
                    </a:lnTo>
                    <a:lnTo>
                      <a:pt x="1187" y="0"/>
                    </a:lnTo>
                    <a:close/>
                    <a:moveTo>
                      <a:pt x="1230" y="0"/>
                    </a:moveTo>
                    <a:lnTo>
                      <a:pt x="1230" y="0"/>
                    </a:lnTo>
                    <a:lnTo>
                      <a:pt x="1231" y="0"/>
                    </a:lnTo>
                    <a:lnTo>
                      <a:pt x="1231" y="1"/>
                    </a:lnTo>
                    <a:lnTo>
                      <a:pt x="1231" y="2"/>
                    </a:lnTo>
                    <a:lnTo>
                      <a:pt x="1230" y="3"/>
                    </a:lnTo>
                    <a:lnTo>
                      <a:pt x="1227" y="2"/>
                    </a:lnTo>
                    <a:lnTo>
                      <a:pt x="1227" y="1"/>
                    </a:lnTo>
                    <a:lnTo>
                      <a:pt x="1227" y="0"/>
                    </a:lnTo>
                    <a:lnTo>
                      <a:pt x="1230" y="0"/>
                    </a:lnTo>
                    <a:close/>
                    <a:moveTo>
                      <a:pt x="1247" y="0"/>
                    </a:moveTo>
                    <a:lnTo>
                      <a:pt x="1271" y="0"/>
                    </a:lnTo>
                    <a:lnTo>
                      <a:pt x="1272" y="0"/>
                    </a:lnTo>
                    <a:lnTo>
                      <a:pt x="1273" y="1"/>
                    </a:lnTo>
                    <a:lnTo>
                      <a:pt x="1272" y="2"/>
                    </a:lnTo>
                    <a:lnTo>
                      <a:pt x="1271" y="3"/>
                    </a:lnTo>
                    <a:lnTo>
                      <a:pt x="1247" y="3"/>
                    </a:lnTo>
                    <a:lnTo>
                      <a:pt x="1245" y="2"/>
                    </a:lnTo>
                    <a:lnTo>
                      <a:pt x="1245" y="1"/>
                    </a:lnTo>
                    <a:lnTo>
                      <a:pt x="1245" y="0"/>
                    </a:lnTo>
                    <a:lnTo>
                      <a:pt x="1247" y="0"/>
                    </a:lnTo>
                    <a:close/>
                    <a:moveTo>
                      <a:pt x="1288" y="0"/>
                    </a:moveTo>
                    <a:lnTo>
                      <a:pt x="1288" y="0"/>
                    </a:lnTo>
                    <a:lnTo>
                      <a:pt x="1290" y="0"/>
                    </a:lnTo>
                    <a:lnTo>
                      <a:pt x="1291" y="1"/>
                    </a:lnTo>
                    <a:lnTo>
                      <a:pt x="1290" y="2"/>
                    </a:lnTo>
                    <a:lnTo>
                      <a:pt x="1288" y="3"/>
                    </a:lnTo>
                    <a:lnTo>
                      <a:pt x="1287" y="2"/>
                    </a:lnTo>
                    <a:lnTo>
                      <a:pt x="1286" y="2"/>
                    </a:lnTo>
                    <a:lnTo>
                      <a:pt x="1286" y="1"/>
                    </a:lnTo>
                    <a:lnTo>
                      <a:pt x="1286" y="0"/>
                    </a:lnTo>
                    <a:lnTo>
                      <a:pt x="1287" y="0"/>
                    </a:lnTo>
                    <a:lnTo>
                      <a:pt x="1288" y="0"/>
                    </a:lnTo>
                    <a:close/>
                    <a:moveTo>
                      <a:pt x="1306" y="0"/>
                    </a:moveTo>
                    <a:lnTo>
                      <a:pt x="1330" y="0"/>
                    </a:lnTo>
                    <a:lnTo>
                      <a:pt x="1332" y="0"/>
                    </a:lnTo>
                    <a:lnTo>
                      <a:pt x="1332" y="1"/>
                    </a:lnTo>
                    <a:lnTo>
                      <a:pt x="1332" y="2"/>
                    </a:lnTo>
                    <a:lnTo>
                      <a:pt x="1330" y="3"/>
                    </a:lnTo>
                    <a:lnTo>
                      <a:pt x="1306" y="3"/>
                    </a:lnTo>
                    <a:lnTo>
                      <a:pt x="1305" y="2"/>
                    </a:lnTo>
                    <a:lnTo>
                      <a:pt x="1304" y="2"/>
                    </a:lnTo>
                    <a:lnTo>
                      <a:pt x="1304" y="1"/>
                    </a:lnTo>
                    <a:lnTo>
                      <a:pt x="1304" y="0"/>
                    </a:lnTo>
                    <a:lnTo>
                      <a:pt x="1305" y="0"/>
                    </a:lnTo>
                    <a:lnTo>
                      <a:pt x="1306" y="0"/>
                    </a:lnTo>
                    <a:close/>
                    <a:moveTo>
                      <a:pt x="1347" y="0"/>
                    </a:moveTo>
                    <a:lnTo>
                      <a:pt x="1347" y="0"/>
                    </a:lnTo>
                    <a:lnTo>
                      <a:pt x="1350" y="0"/>
                    </a:lnTo>
                    <a:lnTo>
                      <a:pt x="1350" y="1"/>
                    </a:lnTo>
                    <a:lnTo>
                      <a:pt x="1350" y="2"/>
                    </a:lnTo>
                    <a:lnTo>
                      <a:pt x="1347" y="3"/>
                    </a:lnTo>
                    <a:lnTo>
                      <a:pt x="1346" y="2"/>
                    </a:lnTo>
                    <a:lnTo>
                      <a:pt x="1346" y="1"/>
                    </a:lnTo>
                    <a:lnTo>
                      <a:pt x="1346" y="0"/>
                    </a:lnTo>
                    <a:lnTo>
                      <a:pt x="1347" y="0"/>
                    </a:lnTo>
                    <a:close/>
                    <a:moveTo>
                      <a:pt x="1365" y="0"/>
                    </a:moveTo>
                    <a:lnTo>
                      <a:pt x="1390" y="0"/>
                    </a:lnTo>
                    <a:lnTo>
                      <a:pt x="1391" y="0"/>
                    </a:lnTo>
                    <a:lnTo>
                      <a:pt x="1391" y="1"/>
                    </a:lnTo>
                    <a:lnTo>
                      <a:pt x="1391" y="2"/>
                    </a:lnTo>
                    <a:lnTo>
                      <a:pt x="1390" y="3"/>
                    </a:lnTo>
                    <a:lnTo>
                      <a:pt x="1365" y="3"/>
                    </a:lnTo>
                    <a:lnTo>
                      <a:pt x="1364" y="2"/>
                    </a:lnTo>
                    <a:lnTo>
                      <a:pt x="1364" y="1"/>
                    </a:lnTo>
                    <a:lnTo>
                      <a:pt x="1364" y="0"/>
                    </a:lnTo>
                    <a:lnTo>
                      <a:pt x="1365" y="0"/>
                    </a:lnTo>
                    <a:close/>
                    <a:moveTo>
                      <a:pt x="1407" y="0"/>
                    </a:moveTo>
                    <a:lnTo>
                      <a:pt x="1407" y="0"/>
                    </a:lnTo>
                    <a:lnTo>
                      <a:pt x="1408" y="0"/>
                    </a:lnTo>
                    <a:lnTo>
                      <a:pt x="1408" y="1"/>
                    </a:lnTo>
                    <a:lnTo>
                      <a:pt x="1408" y="2"/>
                    </a:lnTo>
                    <a:lnTo>
                      <a:pt x="1407" y="3"/>
                    </a:lnTo>
                    <a:lnTo>
                      <a:pt x="1406" y="2"/>
                    </a:lnTo>
                    <a:lnTo>
                      <a:pt x="1405" y="2"/>
                    </a:lnTo>
                    <a:lnTo>
                      <a:pt x="1405" y="1"/>
                    </a:lnTo>
                    <a:lnTo>
                      <a:pt x="1405" y="0"/>
                    </a:lnTo>
                    <a:lnTo>
                      <a:pt x="1406" y="0"/>
                    </a:lnTo>
                    <a:lnTo>
                      <a:pt x="1407" y="0"/>
                    </a:lnTo>
                    <a:close/>
                    <a:moveTo>
                      <a:pt x="1425" y="0"/>
                    </a:moveTo>
                    <a:lnTo>
                      <a:pt x="1449" y="0"/>
                    </a:lnTo>
                    <a:lnTo>
                      <a:pt x="1450" y="0"/>
                    </a:lnTo>
                    <a:lnTo>
                      <a:pt x="1451" y="0"/>
                    </a:lnTo>
                    <a:lnTo>
                      <a:pt x="1451" y="1"/>
                    </a:lnTo>
                    <a:lnTo>
                      <a:pt x="1451" y="2"/>
                    </a:lnTo>
                    <a:lnTo>
                      <a:pt x="1450" y="2"/>
                    </a:lnTo>
                    <a:lnTo>
                      <a:pt x="1449" y="3"/>
                    </a:lnTo>
                    <a:lnTo>
                      <a:pt x="1425" y="3"/>
                    </a:lnTo>
                    <a:lnTo>
                      <a:pt x="1424" y="2"/>
                    </a:lnTo>
                    <a:lnTo>
                      <a:pt x="1423" y="2"/>
                    </a:lnTo>
                    <a:lnTo>
                      <a:pt x="1423" y="1"/>
                    </a:lnTo>
                    <a:lnTo>
                      <a:pt x="1423" y="0"/>
                    </a:lnTo>
                    <a:lnTo>
                      <a:pt x="1424" y="0"/>
                    </a:lnTo>
                    <a:lnTo>
                      <a:pt x="1425" y="0"/>
                    </a:lnTo>
                    <a:close/>
                    <a:moveTo>
                      <a:pt x="1466" y="0"/>
                    </a:moveTo>
                    <a:lnTo>
                      <a:pt x="1466" y="0"/>
                    </a:lnTo>
                    <a:lnTo>
                      <a:pt x="1467" y="0"/>
                    </a:lnTo>
                    <a:lnTo>
                      <a:pt x="1468" y="0"/>
                    </a:lnTo>
                    <a:lnTo>
                      <a:pt x="1468" y="1"/>
                    </a:lnTo>
                    <a:lnTo>
                      <a:pt x="1468" y="2"/>
                    </a:lnTo>
                    <a:lnTo>
                      <a:pt x="1467" y="2"/>
                    </a:lnTo>
                    <a:lnTo>
                      <a:pt x="1466" y="3"/>
                    </a:lnTo>
                    <a:lnTo>
                      <a:pt x="1465" y="2"/>
                    </a:lnTo>
                    <a:lnTo>
                      <a:pt x="1465" y="1"/>
                    </a:lnTo>
                    <a:lnTo>
                      <a:pt x="1465" y="0"/>
                    </a:lnTo>
                    <a:lnTo>
                      <a:pt x="1466" y="0"/>
                    </a:lnTo>
                    <a:close/>
                    <a:moveTo>
                      <a:pt x="1484" y="0"/>
                    </a:moveTo>
                    <a:lnTo>
                      <a:pt x="1509" y="0"/>
                    </a:lnTo>
                    <a:lnTo>
                      <a:pt x="1510" y="0"/>
                    </a:lnTo>
                    <a:lnTo>
                      <a:pt x="1510" y="1"/>
                    </a:lnTo>
                    <a:lnTo>
                      <a:pt x="1510" y="2"/>
                    </a:lnTo>
                    <a:lnTo>
                      <a:pt x="1509" y="3"/>
                    </a:lnTo>
                    <a:lnTo>
                      <a:pt x="1484" y="3"/>
                    </a:lnTo>
                    <a:lnTo>
                      <a:pt x="1482" y="2"/>
                    </a:lnTo>
                    <a:lnTo>
                      <a:pt x="1482" y="1"/>
                    </a:lnTo>
                    <a:lnTo>
                      <a:pt x="1482" y="0"/>
                    </a:lnTo>
                    <a:lnTo>
                      <a:pt x="1484" y="0"/>
                    </a:lnTo>
                    <a:close/>
                    <a:moveTo>
                      <a:pt x="1526" y="0"/>
                    </a:moveTo>
                    <a:lnTo>
                      <a:pt x="1526" y="0"/>
                    </a:lnTo>
                    <a:lnTo>
                      <a:pt x="1527" y="0"/>
                    </a:lnTo>
                    <a:lnTo>
                      <a:pt x="1527" y="1"/>
                    </a:lnTo>
                    <a:lnTo>
                      <a:pt x="1527" y="2"/>
                    </a:lnTo>
                    <a:lnTo>
                      <a:pt x="1526" y="3"/>
                    </a:lnTo>
                    <a:lnTo>
                      <a:pt x="1524" y="2"/>
                    </a:lnTo>
                    <a:lnTo>
                      <a:pt x="1524" y="1"/>
                    </a:lnTo>
                    <a:lnTo>
                      <a:pt x="1524" y="0"/>
                    </a:lnTo>
                    <a:lnTo>
                      <a:pt x="1526" y="0"/>
                    </a:lnTo>
                    <a:close/>
                    <a:moveTo>
                      <a:pt x="1544" y="0"/>
                    </a:moveTo>
                    <a:lnTo>
                      <a:pt x="1568" y="0"/>
                    </a:lnTo>
                    <a:lnTo>
                      <a:pt x="1569" y="0"/>
                    </a:lnTo>
                    <a:lnTo>
                      <a:pt x="1570" y="1"/>
                    </a:lnTo>
                    <a:lnTo>
                      <a:pt x="1569" y="2"/>
                    </a:lnTo>
                    <a:lnTo>
                      <a:pt x="1568" y="3"/>
                    </a:lnTo>
                    <a:lnTo>
                      <a:pt x="1544" y="3"/>
                    </a:lnTo>
                    <a:lnTo>
                      <a:pt x="1541" y="2"/>
                    </a:lnTo>
                    <a:lnTo>
                      <a:pt x="1541" y="1"/>
                    </a:lnTo>
                    <a:lnTo>
                      <a:pt x="1541" y="0"/>
                    </a:lnTo>
                    <a:lnTo>
                      <a:pt x="1544" y="0"/>
                    </a:lnTo>
                    <a:close/>
                    <a:moveTo>
                      <a:pt x="1585" y="0"/>
                    </a:moveTo>
                    <a:lnTo>
                      <a:pt x="1585" y="0"/>
                    </a:lnTo>
                    <a:lnTo>
                      <a:pt x="1586" y="0"/>
                    </a:lnTo>
                    <a:lnTo>
                      <a:pt x="1587" y="1"/>
                    </a:lnTo>
                    <a:lnTo>
                      <a:pt x="1586" y="2"/>
                    </a:lnTo>
                    <a:lnTo>
                      <a:pt x="1585" y="3"/>
                    </a:lnTo>
                    <a:lnTo>
                      <a:pt x="1584" y="2"/>
                    </a:lnTo>
                    <a:lnTo>
                      <a:pt x="1583" y="2"/>
                    </a:lnTo>
                    <a:lnTo>
                      <a:pt x="1583" y="1"/>
                    </a:lnTo>
                    <a:lnTo>
                      <a:pt x="1583" y="0"/>
                    </a:lnTo>
                    <a:lnTo>
                      <a:pt x="1584" y="0"/>
                    </a:lnTo>
                    <a:lnTo>
                      <a:pt x="1585" y="0"/>
                    </a:lnTo>
                    <a:close/>
                    <a:moveTo>
                      <a:pt x="1602" y="0"/>
                    </a:moveTo>
                    <a:lnTo>
                      <a:pt x="1626" y="0"/>
                    </a:lnTo>
                    <a:lnTo>
                      <a:pt x="1629" y="0"/>
                    </a:lnTo>
                    <a:lnTo>
                      <a:pt x="1629" y="1"/>
                    </a:lnTo>
                    <a:lnTo>
                      <a:pt x="1629" y="2"/>
                    </a:lnTo>
                    <a:lnTo>
                      <a:pt x="1626" y="3"/>
                    </a:lnTo>
                    <a:lnTo>
                      <a:pt x="1602" y="3"/>
                    </a:lnTo>
                    <a:lnTo>
                      <a:pt x="1601" y="2"/>
                    </a:lnTo>
                    <a:lnTo>
                      <a:pt x="1600" y="2"/>
                    </a:lnTo>
                    <a:lnTo>
                      <a:pt x="1600" y="1"/>
                    </a:lnTo>
                    <a:lnTo>
                      <a:pt x="1600" y="0"/>
                    </a:lnTo>
                    <a:lnTo>
                      <a:pt x="1601" y="0"/>
                    </a:lnTo>
                    <a:lnTo>
                      <a:pt x="1602" y="0"/>
                    </a:lnTo>
                    <a:close/>
                    <a:moveTo>
                      <a:pt x="1644" y="0"/>
                    </a:moveTo>
                    <a:lnTo>
                      <a:pt x="1644" y="0"/>
                    </a:lnTo>
                    <a:lnTo>
                      <a:pt x="1646" y="0"/>
                    </a:lnTo>
                    <a:lnTo>
                      <a:pt x="1646" y="1"/>
                    </a:lnTo>
                    <a:lnTo>
                      <a:pt x="1646" y="2"/>
                    </a:lnTo>
                    <a:lnTo>
                      <a:pt x="1644" y="3"/>
                    </a:lnTo>
                    <a:lnTo>
                      <a:pt x="1643" y="2"/>
                    </a:lnTo>
                    <a:lnTo>
                      <a:pt x="1643" y="1"/>
                    </a:lnTo>
                    <a:lnTo>
                      <a:pt x="1643" y="0"/>
                    </a:lnTo>
                    <a:lnTo>
                      <a:pt x="1644" y="0"/>
                    </a:lnTo>
                    <a:close/>
                    <a:moveTo>
                      <a:pt x="1661" y="0"/>
                    </a:moveTo>
                    <a:lnTo>
                      <a:pt x="1686" y="0"/>
                    </a:lnTo>
                    <a:lnTo>
                      <a:pt x="1687" y="0"/>
                    </a:lnTo>
                    <a:lnTo>
                      <a:pt x="1687" y="1"/>
                    </a:lnTo>
                    <a:lnTo>
                      <a:pt x="1687" y="2"/>
                    </a:lnTo>
                    <a:lnTo>
                      <a:pt x="1686" y="3"/>
                    </a:lnTo>
                    <a:lnTo>
                      <a:pt x="1661" y="3"/>
                    </a:lnTo>
                    <a:lnTo>
                      <a:pt x="1660" y="2"/>
                    </a:lnTo>
                    <a:lnTo>
                      <a:pt x="1660" y="1"/>
                    </a:lnTo>
                    <a:lnTo>
                      <a:pt x="1660" y="0"/>
                    </a:lnTo>
                    <a:lnTo>
                      <a:pt x="1661" y="0"/>
                    </a:lnTo>
                    <a:close/>
                    <a:moveTo>
                      <a:pt x="1704" y="0"/>
                    </a:moveTo>
                    <a:lnTo>
                      <a:pt x="1704" y="0"/>
                    </a:lnTo>
                    <a:lnTo>
                      <a:pt x="1705" y="0"/>
                    </a:lnTo>
                    <a:lnTo>
                      <a:pt x="1705" y="1"/>
                    </a:lnTo>
                    <a:lnTo>
                      <a:pt x="1705" y="2"/>
                    </a:lnTo>
                    <a:lnTo>
                      <a:pt x="1704" y="3"/>
                    </a:lnTo>
                    <a:lnTo>
                      <a:pt x="1703" y="2"/>
                    </a:lnTo>
                    <a:lnTo>
                      <a:pt x="1702" y="1"/>
                    </a:lnTo>
                    <a:lnTo>
                      <a:pt x="1703" y="0"/>
                    </a:lnTo>
                    <a:lnTo>
                      <a:pt x="1704" y="0"/>
                    </a:lnTo>
                    <a:close/>
                    <a:moveTo>
                      <a:pt x="1721" y="0"/>
                    </a:moveTo>
                    <a:lnTo>
                      <a:pt x="1745" y="0"/>
                    </a:lnTo>
                    <a:lnTo>
                      <a:pt x="1746" y="0"/>
                    </a:lnTo>
                    <a:lnTo>
                      <a:pt x="1747" y="0"/>
                    </a:lnTo>
                    <a:lnTo>
                      <a:pt x="1747" y="1"/>
                    </a:lnTo>
                    <a:lnTo>
                      <a:pt x="1747" y="2"/>
                    </a:lnTo>
                    <a:lnTo>
                      <a:pt x="1746" y="2"/>
                    </a:lnTo>
                    <a:lnTo>
                      <a:pt x="1745" y="3"/>
                    </a:lnTo>
                    <a:lnTo>
                      <a:pt x="1721" y="3"/>
                    </a:lnTo>
                    <a:lnTo>
                      <a:pt x="1720" y="2"/>
                    </a:lnTo>
                    <a:lnTo>
                      <a:pt x="1719" y="1"/>
                    </a:lnTo>
                    <a:lnTo>
                      <a:pt x="1720" y="0"/>
                    </a:lnTo>
                    <a:lnTo>
                      <a:pt x="1721" y="0"/>
                    </a:lnTo>
                    <a:close/>
                    <a:moveTo>
                      <a:pt x="1763" y="0"/>
                    </a:moveTo>
                    <a:lnTo>
                      <a:pt x="1763" y="0"/>
                    </a:lnTo>
                    <a:lnTo>
                      <a:pt x="1764" y="0"/>
                    </a:lnTo>
                    <a:lnTo>
                      <a:pt x="1765" y="0"/>
                    </a:lnTo>
                    <a:lnTo>
                      <a:pt x="1765" y="1"/>
                    </a:lnTo>
                    <a:lnTo>
                      <a:pt x="1765" y="2"/>
                    </a:lnTo>
                    <a:lnTo>
                      <a:pt x="1764" y="2"/>
                    </a:lnTo>
                    <a:lnTo>
                      <a:pt x="1763" y="3"/>
                    </a:lnTo>
                    <a:lnTo>
                      <a:pt x="1761" y="2"/>
                    </a:lnTo>
                    <a:lnTo>
                      <a:pt x="1761" y="1"/>
                    </a:lnTo>
                    <a:lnTo>
                      <a:pt x="1761" y="0"/>
                    </a:lnTo>
                    <a:lnTo>
                      <a:pt x="1763" y="0"/>
                    </a:lnTo>
                    <a:close/>
                    <a:moveTo>
                      <a:pt x="1780" y="0"/>
                    </a:moveTo>
                    <a:lnTo>
                      <a:pt x="1805" y="0"/>
                    </a:lnTo>
                    <a:lnTo>
                      <a:pt x="1806" y="0"/>
                    </a:lnTo>
                    <a:lnTo>
                      <a:pt x="1806" y="1"/>
                    </a:lnTo>
                    <a:lnTo>
                      <a:pt x="1806" y="2"/>
                    </a:lnTo>
                    <a:lnTo>
                      <a:pt x="1805" y="3"/>
                    </a:lnTo>
                    <a:lnTo>
                      <a:pt x="1780" y="3"/>
                    </a:lnTo>
                    <a:lnTo>
                      <a:pt x="1779" y="2"/>
                    </a:lnTo>
                    <a:lnTo>
                      <a:pt x="1779" y="1"/>
                    </a:lnTo>
                    <a:lnTo>
                      <a:pt x="1779" y="0"/>
                    </a:lnTo>
                    <a:lnTo>
                      <a:pt x="1780" y="0"/>
                    </a:lnTo>
                    <a:close/>
                    <a:moveTo>
                      <a:pt x="1823" y="0"/>
                    </a:moveTo>
                    <a:lnTo>
                      <a:pt x="1823" y="0"/>
                    </a:lnTo>
                    <a:lnTo>
                      <a:pt x="1824" y="0"/>
                    </a:lnTo>
                    <a:lnTo>
                      <a:pt x="1824" y="1"/>
                    </a:lnTo>
                    <a:lnTo>
                      <a:pt x="1824" y="2"/>
                    </a:lnTo>
                    <a:lnTo>
                      <a:pt x="1823" y="3"/>
                    </a:lnTo>
                    <a:lnTo>
                      <a:pt x="1820" y="2"/>
                    </a:lnTo>
                    <a:lnTo>
                      <a:pt x="1820" y="1"/>
                    </a:lnTo>
                    <a:lnTo>
                      <a:pt x="1820" y="0"/>
                    </a:lnTo>
                    <a:lnTo>
                      <a:pt x="18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94" name="Rectangle 1317"/>
              <p:cNvSpPr>
                <a:spLocks noChangeArrowheads="1"/>
              </p:cNvSpPr>
              <p:nvPr/>
            </p:nvSpPr>
            <p:spPr bwMode="auto">
              <a:xfrm>
                <a:off x="1089" y="1637"/>
                <a:ext cx="11" cy="4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5" name="Rectangle 1318"/>
              <p:cNvSpPr>
                <a:spLocks noChangeArrowheads="1"/>
              </p:cNvSpPr>
              <p:nvPr/>
            </p:nvSpPr>
            <p:spPr bwMode="auto">
              <a:xfrm>
                <a:off x="1089" y="1637"/>
                <a:ext cx="11" cy="469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6" name="Rectangle 1319"/>
              <p:cNvSpPr>
                <a:spLocks noChangeArrowheads="1"/>
              </p:cNvSpPr>
              <p:nvPr/>
            </p:nvSpPr>
            <p:spPr bwMode="auto">
              <a:xfrm>
                <a:off x="1020" y="1639"/>
                <a:ext cx="11" cy="4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7" name="Rectangle 1320"/>
              <p:cNvSpPr>
                <a:spLocks noChangeArrowheads="1"/>
              </p:cNvSpPr>
              <p:nvPr/>
            </p:nvSpPr>
            <p:spPr bwMode="auto">
              <a:xfrm>
                <a:off x="1020" y="1639"/>
                <a:ext cx="11" cy="469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8" name="Rectangle 1321"/>
              <p:cNvSpPr>
                <a:spLocks noChangeArrowheads="1"/>
              </p:cNvSpPr>
              <p:nvPr/>
            </p:nvSpPr>
            <p:spPr bwMode="auto">
              <a:xfrm>
                <a:off x="1003" y="1818"/>
                <a:ext cx="114" cy="1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9" name="Rectangle 1322"/>
              <p:cNvSpPr>
                <a:spLocks noChangeArrowheads="1"/>
              </p:cNvSpPr>
              <p:nvPr/>
            </p:nvSpPr>
            <p:spPr bwMode="auto">
              <a:xfrm>
                <a:off x="1003" y="1818"/>
                <a:ext cx="114" cy="10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00" name="Freeform 1323"/>
              <p:cNvSpPr>
                <a:spLocks/>
              </p:cNvSpPr>
              <p:nvPr/>
            </p:nvSpPr>
            <p:spPr bwMode="auto">
              <a:xfrm>
                <a:off x="980" y="1818"/>
                <a:ext cx="23" cy="108"/>
              </a:xfrm>
              <a:custGeom>
                <a:avLst/>
                <a:gdLst>
                  <a:gd name="T0" fmla="*/ 0 w 91"/>
                  <a:gd name="T1" fmla="*/ 0 h 324"/>
                  <a:gd name="T2" fmla="*/ 0 w 91"/>
                  <a:gd name="T3" fmla="*/ 0 h 324"/>
                  <a:gd name="T4" fmla="*/ 0 w 91"/>
                  <a:gd name="T5" fmla="*/ 0 h 324"/>
                  <a:gd name="T6" fmla="*/ 0 w 91"/>
                  <a:gd name="T7" fmla="*/ 0 h 324"/>
                  <a:gd name="T8" fmla="*/ 0 w 91"/>
                  <a:gd name="T9" fmla="*/ 0 h 324"/>
                  <a:gd name="T10" fmla="*/ 0 w 91"/>
                  <a:gd name="T11" fmla="*/ 0 h 324"/>
                  <a:gd name="T12" fmla="*/ 0 w 91"/>
                  <a:gd name="T13" fmla="*/ 0 h 324"/>
                  <a:gd name="T14" fmla="*/ 0 w 91"/>
                  <a:gd name="T15" fmla="*/ 0 h 324"/>
                  <a:gd name="T16" fmla="*/ 0 w 91"/>
                  <a:gd name="T17" fmla="*/ 0 h 324"/>
                  <a:gd name="T18" fmla="*/ 0 w 91"/>
                  <a:gd name="T19" fmla="*/ 0 h 324"/>
                  <a:gd name="T20" fmla="*/ 0 w 91"/>
                  <a:gd name="T21" fmla="*/ 0 h 324"/>
                  <a:gd name="T22" fmla="*/ 0 w 91"/>
                  <a:gd name="T23" fmla="*/ 0 h 324"/>
                  <a:gd name="T24" fmla="*/ 0 w 91"/>
                  <a:gd name="T25" fmla="*/ 0 h 324"/>
                  <a:gd name="T26" fmla="*/ 0 w 91"/>
                  <a:gd name="T27" fmla="*/ 0 h 324"/>
                  <a:gd name="T28" fmla="*/ 0 w 91"/>
                  <a:gd name="T29" fmla="*/ 0 h 324"/>
                  <a:gd name="T30" fmla="*/ 0 w 91"/>
                  <a:gd name="T31" fmla="*/ 0 h 324"/>
                  <a:gd name="T32" fmla="*/ 0 w 91"/>
                  <a:gd name="T33" fmla="*/ 0 h 324"/>
                  <a:gd name="T34" fmla="*/ 0 w 91"/>
                  <a:gd name="T35" fmla="*/ 0 h 324"/>
                  <a:gd name="T36" fmla="*/ 0 w 91"/>
                  <a:gd name="T37" fmla="*/ 0 h 324"/>
                  <a:gd name="T38" fmla="*/ 0 w 91"/>
                  <a:gd name="T39" fmla="*/ 0 h 324"/>
                  <a:gd name="T40" fmla="*/ 0 w 91"/>
                  <a:gd name="T41" fmla="*/ 0 h 324"/>
                  <a:gd name="T42" fmla="*/ 0 w 91"/>
                  <a:gd name="T43" fmla="*/ 0 h 324"/>
                  <a:gd name="T44" fmla="*/ 0 w 91"/>
                  <a:gd name="T45" fmla="*/ 0 h 324"/>
                  <a:gd name="T46" fmla="*/ 0 w 91"/>
                  <a:gd name="T47" fmla="*/ 0 h 324"/>
                  <a:gd name="T48" fmla="*/ 0 w 91"/>
                  <a:gd name="T49" fmla="*/ 0 h 324"/>
                  <a:gd name="T50" fmla="*/ 0 w 91"/>
                  <a:gd name="T51" fmla="*/ 0 h 324"/>
                  <a:gd name="T52" fmla="*/ 0 w 91"/>
                  <a:gd name="T53" fmla="*/ 0 h 324"/>
                  <a:gd name="T54" fmla="*/ 0 w 91"/>
                  <a:gd name="T55" fmla="*/ 0 h 324"/>
                  <a:gd name="T56" fmla="*/ 0 w 91"/>
                  <a:gd name="T57" fmla="*/ 0 h 324"/>
                  <a:gd name="T58" fmla="*/ 0 w 91"/>
                  <a:gd name="T59" fmla="*/ 0 h 324"/>
                  <a:gd name="T60" fmla="*/ 0 w 91"/>
                  <a:gd name="T61" fmla="*/ 0 h 324"/>
                  <a:gd name="T62" fmla="*/ 0 w 91"/>
                  <a:gd name="T63" fmla="*/ 0 h 324"/>
                  <a:gd name="T64" fmla="*/ 0 w 91"/>
                  <a:gd name="T65" fmla="*/ 0 h 324"/>
                  <a:gd name="T66" fmla="*/ 0 w 91"/>
                  <a:gd name="T67" fmla="*/ 0 h 324"/>
                  <a:gd name="T68" fmla="*/ 0 w 91"/>
                  <a:gd name="T69" fmla="*/ 0 h 324"/>
                  <a:gd name="T70" fmla="*/ 0 w 91"/>
                  <a:gd name="T71" fmla="*/ 0 h 324"/>
                  <a:gd name="T72" fmla="*/ 0 w 91"/>
                  <a:gd name="T73" fmla="*/ 0 h 324"/>
                  <a:gd name="T74" fmla="*/ 0 w 91"/>
                  <a:gd name="T75" fmla="*/ 0 h 324"/>
                  <a:gd name="T76" fmla="*/ 0 w 91"/>
                  <a:gd name="T77" fmla="*/ 0 h 324"/>
                  <a:gd name="T78" fmla="*/ 0 w 91"/>
                  <a:gd name="T79" fmla="*/ 0 h 324"/>
                  <a:gd name="T80" fmla="*/ 0 w 91"/>
                  <a:gd name="T81" fmla="*/ 0 h 324"/>
                  <a:gd name="T82" fmla="*/ 0 w 91"/>
                  <a:gd name="T83" fmla="*/ 0 h 324"/>
                  <a:gd name="T84" fmla="*/ 0 w 91"/>
                  <a:gd name="T85" fmla="*/ 0 h 324"/>
                  <a:gd name="T86" fmla="*/ 0 w 91"/>
                  <a:gd name="T87" fmla="*/ 0 h 324"/>
                  <a:gd name="T88" fmla="*/ 0 w 91"/>
                  <a:gd name="T89" fmla="*/ 0 h 324"/>
                  <a:gd name="T90" fmla="*/ 0 w 91"/>
                  <a:gd name="T91" fmla="*/ 0 h 324"/>
                  <a:gd name="T92" fmla="*/ 0 w 91"/>
                  <a:gd name="T93" fmla="*/ 0 h 324"/>
                  <a:gd name="T94" fmla="*/ 0 w 91"/>
                  <a:gd name="T95" fmla="*/ 0 h 3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91" h="324">
                    <a:moveTo>
                      <a:pt x="91" y="324"/>
                    </a:moveTo>
                    <a:lnTo>
                      <a:pt x="86" y="323"/>
                    </a:lnTo>
                    <a:lnTo>
                      <a:pt x="82" y="323"/>
                    </a:lnTo>
                    <a:lnTo>
                      <a:pt x="77" y="322"/>
                    </a:lnTo>
                    <a:lnTo>
                      <a:pt x="73" y="321"/>
                    </a:lnTo>
                    <a:lnTo>
                      <a:pt x="68" y="319"/>
                    </a:lnTo>
                    <a:lnTo>
                      <a:pt x="64" y="316"/>
                    </a:lnTo>
                    <a:lnTo>
                      <a:pt x="60" y="314"/>
                    </a:lnTo>
                    <a:lnTo>
                      <a:pt x="55" y="311"/>
                    </a:lnTo>
                    <a:lnTo>
                      <a:pt x="51" y="308"/>
                    </a:lnTo>
                    <a:lnTo>
                      <a:pt x="48" y="304"/>
                    </a:lnTo>
                    <a:lnTo>
                      <a:pt x="43" y="300"/>
                    </a:lnTo>
                    <a:lnTo>
                      <a:pt x="40" y="296"/>
                    </a:lnTo>
                    <a:lnTo>
                      <a:pt x="36" y="291"/>
                    </a:lnTo>
                    <a:lnTo>
                      <a:pt x="32" y="287"/>
                    </a:lnTo>
                    <a:lnTo>
                      <a:pt x="26" y="276"/>
                    </a:lnTo>
                    <a:lnTo>
                      <a:pt x="20" y="265"/>
                    </a:lnTo>
                    <a:lnTo>
                      <a:pt x="15" y="252"/>
                    </a:lnTo>
                    <a:lnTo>
                      <a:pt x="11" y="239"/>
                    </a:lnTo>
                    <a:lnTo>
                      <a:pt x="6" y="225"/>
                    </a:lnTo>
                    <a:lnTo>
                      <a:pt x="4" y="210"/>
                    </a:lnTo>
                    <a:lnTo>
                      <a:pt x="1" y="194"/>
                    </a:lnTo>
                    <a:lnTo>
                      <a:pt x="0" y="178"/>
                    </a:lnTo>
                    <a:lnTo>
                      <a:pt x="0" y="162"/>
                    </a:lnTo>
                    <a:lnTo>
                      <a:pt x="0" y="145"/>
                    </a:lnTo>
                    <a:lnTo>
                      <a:pt x="1" y="129"/>
                    </a:lnTo>
                    <a:lnTo>
                      <a:pt x="4" y="113"/>
                    </a:lnTo>
                    <a:lnTo>
                      <a:pt x="6" y="98"/>
                    </a:lnTo>
                    <a:lnTo>
                      <a:pt x="11" y="84"/>
                    </a:lnTo>
                    <a:lnTo>
                      <a:pt x="15" y="70"/>
                    </a:lnTo>
                    <a:lnTo>
                      <a:pt x="20" y="58"/>
                    </a:lnTo>
                    <a:lnTo>
                      <a:pt x="26" y="46"/>
                    </a:lnTo>
                    <a:lnTo>
                      <a:pt x="32" y="36"/>
                    </a:lnTo>
                    <a:lnTo>
                      <a:pt x="36" y="32"/>
                    </a:lnTo>
                    <a:lnTo>
                      <a:pt x="40" y="27"/>
                    </a:lnTo>
                    <a:lnTo>
                      <a:pt x="43" y="22"/>
                    </a:lnTo>
                    <a:lnTo>
                      <a:pt x="48" y="19"/>
                    </a:lnTo>
                    <a:lnTo>
                      <a:pt x="51" y="16"/>
                    </a:lnTo>
                    <a:lnTo>
                      <a:pt x="55" y="12"/>
                    </a:lnTo>
                    <a:lnTo>
                      <a:pt x="60" y="9"/>
                    </a:lnTo>
                    <a:lnTo>
                      <a:pt x="64" y="6"/>
                    </a:lnTo>
                    <a:lnTo>
                      <a:pt x="68" y="4"/>
                    </a:lnTo>
                    <a:lnTo>
                      <a:pt x="73" y="2"/>
                    </a:lnTo>
                    <a:lnTo>
                      <a:pt x="77" y="1"/>
                    </a:lnTo>
                    <a:lnTo>
                      <a:pt x="82" y="0"/>
                    </a:lnTo>
                    <a:lnTo>
                      <a:pt x="86" y="0"/>
                    </a:lnTo>
                    <a:lnTo>
                      <a:pt x="91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01" name="Freeform 1324"/>
              <p:cNvSpPr>
                <a:spLocks/>
              </p:cNvSpPr>
              <p:nvPr/>
            </p:nvSpPr>
            <p:spPr bwMode="auto">
              <a:xfrm>
                <a:off x="1117" y="1818"/>
                <a:ext cx="23" cy="108"/>
              </a:xfrm>
              <a:custGeom>
                <a:avLst/>
                <a:gdLst>
                  <a:gd name="T0" fmla="*/ 0 w 92"/>
                  <a:gd name="T1" fmla="*/ 0 h 324"/>
                  <a:gd name="T2" fmla="*/ 0 w 92"/>
                  <a:gd name="T3" fmla="*/ 0 h 324"/>
                  <a:gd name="T4" fmla="*/ 0 w 92"/>
                  <a:gd name="T5" fmla="*/ 0 h 324"/>
                  <a:gd name="T6" fmla="*/ 0 w 92"/>
                  <a:gd name="T7" fmla="*/ 0 h 324"/>
                  <a:gd name="T8" fmla="*/ 0 w 92"/>
                  <a:gd name="T9" fmla="*/ 0 h 324"/>
                  <a:gd name="T10" fmla="*/ 0 w 92"/>
                  <a:gd name="T11" fmla="*/ 0 h 324"/>
                  <a:gd name="T12" fmla="*/ 0 w 92"/>
                  <a:gd name="T13" fmla="*/ 0 h 324"/>
                  <a:gd name="T14" fmla="*/ 0 w 92"/>
                  <a:gd name="T15" fmla="*/ 0 h 324"/>
                  <a:gd name="T16" fmla="*/ 0 w 92"/>
                  <a:gd name="T17" fmla="*/ 0 h 324"/>
                  <a:gd name="T18" fmla="*/ 0 w 92"/>
                  <a:gd name="T19" fmla="*/ 0 h 324"/>
                  <a:gd name="T20" fmla="*/ 0 w 92"/>
                  <a:gd name="T21" fmla="*/ 0 h 324"/>
                  <a:gd name="T22" fmla="*/ 0 w 92"/>
                  <a:gd name="T23" fmla="*/ 0 h 324"/>
                  <a:gd name="T24" fmla="*/ 0 w 92"/>
                  <a:gd name="T25" fmla="*/ 0 h 324"/>
                  <a:gd name="T26" fmla="*/ 0 w 92"/>
                  <a:gd name="T27" fmla="*/ 0 h 324"/>
                  <a:gd name="T28" fmla="*/ 0 w 92"/>
                  <a:gd name="T29" fmla="*/ 0 h 324"/>
                  <a:gd name="T30" fmla="*/ 0 w 92"/>
                  <a:gd name="T31" fmla="*/ 0 h 324"/>
                  <a:gd name="T32" fmla="*/ 0 w 92"/>
                  <a:gd name="T33" fmla="*/ 0 h 324"/>
                  <a:gd name="T34" fmla="*/ 0 w 92"/>
                  <a:gd name="T35" fmla="*/ 0 h 324"/>
                  <a:gd name="T36" fmla="*/ 0 w 92"/>
                  <a:gd name="T37" fmla="*/ 0 h 324"/>
                  <a:gd name="T38" fmla="*/ 0 w 92"/>
                  <a:gd name="T39" fmla="*/ 0 h 324"/>
                  <a:gd name="T40" fmla="*/ 0 w 92"/>
                  <a:gd name="T41" fmla="*/ 0 h 324"/>
                  <a:gd name="T42" fmla="*/ 0 w 92"/>
                  <a:gd name="T43" fmla="*/ 0 h 324"/>
                  <a:gd name="T44" fmla="*/ 0 w 92"/>
                  <a:gd name="T45" fmla="*/ 0 h 324"/>
                  <a:gd name="T46" fmla="*/ 0 w 92"/>
                  <a:gd name="T47" fmla="*/ 0 h 324"/>
                  <a:gd name="T48" fmla="*/ 0 w 92"/>
                  <a:gd name="T49" fmla="*/ 0 h 324"/>
                  <a:gd name="T50" fmla="*/ 0 w 92"/>
                  <a:gd name="T51" fmla="*/ 0 h 324"/>
                  <a:gd name="T52" fmla="*/ 0 w 92"/>
                  <a:gd name="T53" fmla="*/ 0 h 324"/>
                  <a:gd name="T54" fmla="*/ 0 w 92"/>
                  <a:gd name="T55" fmla="*/ 0 h 324"/>
                  <a:gd name="T56" fmla="*/ 0 w 92"/>
                  <a:gd name="T57" fmla="*/ 0 h 324"/>
                  <a:gd name="T58" fmla="*/ 0 w 92"/>
                  <a:gd name="T59" fmla="*/ 0 h 324"/>
                  <a:gd name="T60" fmla="*/ 0 w 92"/>
                  <a:gd name="T61" fmla="*/ 0 h 324"/>
                  <a:gd name="T62" fmla="*/ 0 w 92"/>
                  <a:gd name="T63" fmla="*/ 0 h 324"/>
                  <a:gd name="T64" fmla="*/ 0 w 92"/>
                  <a:gd name="T65" fmla="*/ 0 h 324"/>
                  <a:gd name="T66" fmla="*/ 0 w 92"/>
                  <a:gd name="T67" fmla="*/ 0 h 324"/>
                  <a:gd name="T68" fmla="*/ 0 w 92"/>
                  <a:gd name="T69" fmla="*/ 0 h 324"/>
                  <a:gd name="T70" fmla="*/ 0 w 92"/>
                  <a:gd name="T71" fmla="*/ 0 h 324"/>
                  <a:gd name="T72" fmla="*/ 0 w 92"/>
                  <a:gd name="T73" fmla="*/ 0 h 324"/>
                  <a:gd name="T74" fmla="*/ 0 w 92"/>
                  <a:gd name="T75" fmla="*/ 0 h 324"/>
                  <a:gd name="T76" fmla="*/ 0 w 92"/>
                  <a:gd name="T77" fmla="*/ 0 h 324"/>
                  <a:gd name="T78" fmla="*/ 0 w 92"/>
                  <a:gd name="T79" fmla="*/ 0 h 324"/>
                  <a:gd name="T80" fmla="*/ 0 w 92"/>
                  <a:gd name="T81" fmla="*/ 0 h 324"/>
                  <a:gd name="T82" fmla="*/ 0 w 92"/>
                  <a:gd name="T83" fmla="*/ 0 h 324"/>
                  <a:gd name="T84" fmla="*/ 0 w 92"/>
                  <a:gd name="T85" fmla="*/ 0 h 324"/>
                  <a:gd name="T86" fmla="*/ 0 w 92"/>
                  <a:gd name="T87" fmla="*/ 0 h 324"/>
                  <a:gd name="T88" fmla="*/ 0 w 92"/>
                  <a:gd name="T89" fmla="*/ 0 h 324"/>
                  <a:gd name="T90" fmla="*/ 0 w 92"/>
                  <a:gd name="T91" fmla="*/ 0 h 324"/>
                  <a:gd name="T92" fmla="*/ 0 w 92"/>
                  <a:gd name="T93" fmla="*/ 0 h 324"/>
                  <a:gd name="T94" fmla="*/ 0 w 92"/>
                  <a:gd name="T95" fmla="*/ 0 h 324"/>
                  <a:gd name="T96" fmla="*/ 0 w 92"/>
                  <a:gd name="T97" fmla="*/ 0 h 3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92" h="324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2"/>
                    </a:lnTo>
                    <a:lnTo>
                      <a:pt x="22" y="4"/>
                    </a:lnTo>
                    <a:lnTo>
                      <a:pt x="26" y="6"/>
                    </a:lnTo>
                    <a:lnTo>
                      <a:pt x="30" y="9"/>
                    </a:lnTo>
                    <a:lnTo>
                      <a:pt x="35" y="12"/>
                    </a:lnTo>
                    <a:lnTo>
                      <a:pt x="39" y="16"/>
                    </a:lnTo>
                    <a:lnTo>
                      <a:pt x="42" y="19"/>
                    </a:lnTo>
                    <a:lnTo>
                      <a:pt x="47" y="22"/>
                    </a:lnTo>
                    <a:lnTo>
                      <a:pt x="50" y="27"/>
                    </a:lnTo>
                    <a:lnTo>
                      <a:pt x="54" y="32"/>
                    </a:lnTo>
                    <a:lnTo>
                      <a:pt x="58" y="36"/>
                    </a:lnTo>
                    <a:lnTo>
                      <a:pt x="64" y="46"/>
                    </a:lnTo>
                    <a:lnTo>
                      <a:pt x="70" y="58"/>
                    </a:lnTo>
                    <a:lnTo>
                      <a:pt x="75" y="70"/>
                    </a:lnTo>
                    <a:lnTo>
                      <a:pt x="80" y="84"/>
                    </a:lnTo>
                    <a:lnTo>
                      <a:pt x="84" y="98"/>
                    </a:lnTo>
                    <a:lnTo>
                      <a:pt x="87" y="113"/>
                    </a:lnTo>
                    <a:lnTo>
                      <a:pt x="89" y="129"/>
                    </a:lnTo>
                    <a:lnTo>
                      <a:pt x="90" y="145"/>
                    </a:lnTo>
                    <a:lnTo>
                      <a:pt x="92" y="162"/>
                    </a:lnTo>
                    <a:lnTo>
                      <a:pt x="90" y="178"/>
                    </a:lnTo>
                    <a:lnTo>
                      <a:pt x="89" y="194"/>
                    </a:lnTo>
                    <a:lnTo>
                      <a:pt x="87" y="210"/>
                    </a:lnTo>
                    <a:lnTo>
                      <a:pt x="84" y="225"/>
                    </a:lnTo>
                    <a:lnTo>
                      <a:pt x="80" y="239"/>
                    </a:lnTo>
                    <a:lnTo>
                      <a:pt x="75" y="252"/>
                    </a:lnTo>
                    <a:lnTo>
                      <a:pt x="70" y="265"/>
                    </a:lnTo>
                    <a:lnTo>
                      <a:pt x="64" y="276"/>
                    </a:lnTo>
                    <a:lnTo>
                      <a:pt x="58" y="287"/>
                    </a:lnTo>
                    <a:lnTo>
                      <a:pt x="54" y="291"/>
                    </a:lnTo>
                    <a:lnTo>
                      <a:pt x="50" y="296"/>
                    </a:lnTo>
                    <a:lnTo>
                      <a:pt x="47" y="300"/>
                    </a:lnTo>
                    <a:lnTo>
                      <a:pt x="42" y="304"/>
                    </a:lnTo>
                    <a:lnTo>
                      <a:pt x="39" y="308"/>
                    </a:lnTo>
                    <a:lnTo>
                      <a:pt x="35" y="311"/>
                    </a:lnTo>
                    <a:lnTo>
                      <a:pt x="30" y="314"/>
                    </a:lnTo>
                    <a:lnTo>
                      <a:pt x="26" y="316"/>
                    </a:lnTo>
                    <a:lnTo>
                      <a:pt x="22" y="319"/>
                    </a:lnTo>
                    <a:lnTo>
                      <a:pt x="17" y="321"/>
                    </a:lnTo>
                    <a:lnTo>
                      <a:pt x="13" y="322"/>
                    </a:lnTo>
                    <a:lnTo>
                      <a:pt x="9" y="323"/>
                    </a:lnTo>
                    <a:lnTo>
                      <a:pt x="4" y="323"/>
                    </a:lnTo>
                    <a:lnTo>
                      <a:pt x="0" y="324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02" name="Freeform 1325"/>
              <p:cNvSpPr>
                <a:spLocks/>
              </p:cNvSpPr>
              <p:nvPr/>
            </p:nvSpPr>
            <p:spPr bwMode="auto">
              <a:xfrm>
                <a:off x="1003" y="1763"/>
                <a:ext cx="148" cy="217"/>
              </a:xfrm>
              <a:custGeom>
                <a:avLst/>
                <a:gdLst>
                  <a:gd name="T0" fmla="*/ 0 w 593"/>
                  <a:gd name="T1" fmla="*/ 0 h 651"/>
                  <a:gd name="T2" fmla="*/ 0 w 593"/>
                  <a:gd name="T3" fmla="*/ 0 h 651"/>
                  <a:gd name="T4" fmla="*/ 0 w 593"/>
                  <a:gd name="T5" fmla="*/ 0 h 651"/>
                  <a:gd name="T6" fmla="*/ 0 w 593"/>
                  <a:gd name="T7" fmla="*/ 0 h 651"/>
                  <a:gd name="T8" fmla="*/ 0 w 593"/>
                  <a:gd name="T9" fmla="*/ 0 h 651"/>
                  <a:gd name="T10" fmla="*/ 0 w 593"/>
                  <a:gd name="T11" fmla="*/ 0 h 651"/>
                  <a:gd name="T12" fmla="*/ 0 w 593"/>
                  <a:gd name="T13" fmla="*/ 0 h 651"/>
                  <a:gd name="T14" fmla="*/ 0 w 593"/>
                  <a:gd name="T15" fmla="*/ 0 h 651"/>
                  <a:gd name="T16" fmla="*/ 0 w 593"/>
                  <a:gd name="T17" fmla="*/ 0 h 651"/>
                  <a:gd name="T18" fmla="*/ 0 w 593"/>
                  <a:gd name="T19" fmla="*/ 0 h 651"/>
                  <a:gd name="T20" fmla="*/ 0 w 593"/>
                  <a:gd name="T21" fmla="*/ 0 h 651"/>
                  <a:gd name="T22" fmla="*/ 0 w 593"/>
                  <a:gd name="T23" fmla="*/ 0 h 651"/>
                  <a:gd name="T24" fmla="*/ 0 w 593"/>
                  <a:gd name="T25" fmla="*/ 0 h 651"/>
                  <a:gd name="T26" fmla="*/ 0 w 593"/>
                  <a:gd name="T27" fmla="*/ 0 h 651"/>
                  <a:gd name="T28" fmla="*/ 0 w 593"/>
                  <a:gd name="T29" fmla="*/ 0 h 651"/>
                  <a:gd name="T30" fmla="*/ 0 w 593"/>
                  <a:gd name="T31" fmla="*/ 0 h 651"/>
                  <a:gd name="T32" fmla="*/ 0 w 593"/>
                  <a:gd name="T33" fmla="*/ 0 h 651"/>
                  <a:gd name="T34" fmla="*/ 0 w 593"/>
                  <a:gd name="T35" fmla="*/ 0 h 651"/>
                  <a:gd name="T36" fmla="*/ 0 w 593"/>
                  <a:gd name="T37" fmla="*/ 0 h 651"/>
                  <a:gd name="T38" fmla="*/ 0 w 593"/>
                  <a:gd name="T39" fmla="*/ 0 h 651"/>
                  <a:gd name="T40" fmla="*/ 0 w 593"/>
                  <a:gd name="T41" fmla="*/ 0 h 651"/>
                  <a:gd name="T42" fmla="*/ 0 w 593"/>
                  <a:gd name="T43" fmla="*/ 0 h 651"/>
                  <a:gd name="T44" fmla="*/ 0 w 593"/>
                  <a:gd name="T45" fmla="*/ 0 h 651"/>
                  <a:gd name="T46" fmla="*/ 0 w 593"/>
                  <a:gd name="T47" fmla="*/ 0 h 651"/>
                  <a:gd name="T48" fmla="*/ 0 w 593"/>
                  <a:gd name="T49" fmla="*/ 0 h 651"/>
                  <a:gd name="T50" fmla="*/ 0 w 593"/>
                  <a:gd name="T51" fmla="*/ 0 h 651"/>
                  <a:gd name="T52" fmla="*/ 0 w 593"/>
                  <a:gd name="T53" fmla="*/ 0 h 651"/>
                  <a:gd name="T54" fmla="*/ 0 w 593"/>
                  <a:gd name="T55" fmla="*/ 0 h 651"/>
                  <a:gd name="T56" fmla="*/ 0 w 593"/>
                  <a:gd name="T57" fmla="*/ 0 h 651"/>
                  <a:gd name="T58" fmla="*/ 0 w 593"/>
                  <a:gd name="T59" fmla="*/ 0 h 651"/>
                  <a:gd name="T60" fmla="*/ 0 w 593"/>
                  <a:gd name="T61" fmla="*/ 0 h 651"/>
                  <a:gd name="T62" fmla="*/ 0 w 593"/>
                  <a:gd name="T63" fmla="*/ 0 h 651"/>
                  <a:gd name="T64" fmla="*/ 0 w 593"/>
                  <a:gd name="T65" fmla="*/ 0 h 651"/>
                  <a:gd name="T66" fmla="*/ 0 w 593"/>
                  <a:gd name="T67" fmla="*/ 0 h 651"/>
                  <a:gd name="T68" fmla="*/ 0 w 593"/>
                  <a:gd name="T69" fmla="*/ 0 h 651"/>
                  <a:gd name="T70" fmla="*/ 0 w 593"/>
                  <a:gd name="T71" fmla="*/ 0 h 651"/>
                  <a:gd name="T72" fmla="*/ 0 w 593"/>
                  <a:gd name="T73" fmla="*/ 0 h 651"/>
                  <a:gd name="T74" fmla="*/ 0 w 593"/>
                  <a:gd name="T75" fmla="*/ 0 h 651"/>
                  <a:gd name="T76" fmla="*/ 0 w 593"/>
                  <a:gd name="T77" fmla="*/ 0 h 651"/>
                  <a:gd name="T78" fmla="*/ 0 w 593"/>
                  <a:gd name="T79" fmla="*/ 0 h 651"/>
                  <a:gd name="T80" fmla="*/ 0 w 593"/>
                  <a:gd name="T81" fmla="*/ 0 h 651"/>
                  <a:gd name="T82" fmla="*/ 0 w 593"/>
                  <a:gd name="T83" fmla="*/ 0 h 651"/>
                  <a:gd name="T84" fmla="*/ 0 w 593"/>
                  <a:gd name="T85" fmla="*/ 0 h 651"/>
                  <a:gd name="T86" fmla="*/ 0 w 593"/>
                  <a:gd name="T87" fmla="*/ 0 h 651"/>
                  <a:gd name="T88" fmla="*/ 0 w 593"/>
                  <a:gd name="T89" fmla="*/ 0 h 651"/>
                  <a:gd name="T90" fmla="*/ 0 w 593"/>
                  <a:gd name="T91" fmla="*/ 0 h 651"/>
                  <a:gd name="T92" fmla="*/ 0 w 593"/>
                  <a:gd name="T93" fmla="*/ 0 h 651"/>
                  <a:gd name="T94" fmla="*/ 0 w 593"/>
                  <a:gd name="T95" fmla="*/ 0 h 651"/>
                  <a:gd name="T96" fmla="*/ 0 w 593"/>
                  <a:gd name="T97" fmla="*/ 0 h 651"/>
                  <a:gd name="T98" fmla="*/ 0 w 593"/>
                  <a:gd name="T99" fmla="*/ 0 h 651"/>
                  <a:gd name="T100" fmla="*/ 0 w 593"/>
                  <a:gd name="T101" fmla="*/ 0 h 651"/>
                  <a:gd name="T102" fmla="*/ 0 w 593"/>
                  <a:gd name="T103" fmla="*/ 0 h 651"/>
                  <a:gd name="T104" fmla="*/ 0 w 593"/>
                  <a:gd name="T105" fmla="*/ 0 h 651"/>
                  <a:gd name="T106" fmla="*/ 0 w 593"/>
                  <a:gd name="T107" fmla="*/ 0 h 651"/>
                  <a:gd name="T108" fmla="*/ 0 w 593"/>
                  <a:gd name="T109" fmla="*/ 0 h 651"/>
                  <a:gd name="T110" fmla="*/ 0 w 593"/>
                  <a:gd name="T111" fmla="*/ 0 h 6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93" h="651">
                    <a:moveTo>
                      <a:pt x="593" y="0"/>
                    </a:moveTo>
                    <a:lnTo>
                      <a:pt x="593" y="651"/>
                    </a:lnTo>
                    <a:lnTo>
                      <a:pt x="0" y="651"/>
                    </a:lnTo>
                    <a:lnTo>
                      <a:pt x="0" y="488"/>
                    </a:lnTo>
                    <a:lnTo>
                      <a:pt x="457" y="488"/>
                    </a:lnTo>
                    <a:lnTo>
                      <a:pt x="461" y="487"/>
                    </a:lnTo>
                    <a:lnTo>
                      <a:pt x="466" y="487"/>
                    </a:lnTo>
                    <a:lnTo>
                      <a:pt x="470" y="486"/>
                    </a:lnTo>
                    <a:lnTo>
                      <a:pt x="474" y="485"/>
                    </a:lnTo>
                    <a:lnTo>
                      <a:pt x="479" y="483"/>
                    </a:lnTo>
                    <a:lnTo>
                      <a:pt x="483" y="480"/>
                    </a:lnTo>
                    <a:lnTo>
                      <a:pt x="487" y="478"/>
                    </a:lnTo>
                    <a:lnTo>
                      <a:pt x="492" y="475"/>
                    </a:lnTo>
                    <a:lnTo>
                      <a:pt x="496" y="472"/>
                    </a:lnTo>
                    <a:lnTo>
                      <a:pt x="499" y="468"/>
                    </a:lnTo>
                    <a:lnTo>
                      <a:pt x="504" y="464"/>
                    </a:lnTo>
                    <a:lnTo>
                      <a:pt x="507" y="460"/>
                    </a:lnTo>
                    <a:lnTo>
                      <a:pt x="511" y="455"/>
                    </a:lnTo>
                    <a:lnTo>
                      <a:pt x="515" y="451"/>
                    </a:lnTo>
                    <a:lnTo>
                      <a:pt x="521" y="440"/>
                    </a:lnTo>
                    <a:lnTo>
                      <a:pt x="527" y="429"/>
                    </a:lnTo>
                    <a:lnTo>
                      <a:pt x="532" y="416"/>
                    </a:lnTo>
                    <a:lnTo>
                      <a:pt x="537" y="403"/>
                    </a:lnTo>
                    <a:lnTo>
                      <a:pt x="541" y="389"/>
                    </a:lnTo>
                    <a:lnTo>
                      <a:pt x="544" y="374"/>
                    </a:lnTo>
                    <a:lnTo>
                      <a:pt x="546" y="358"/>
                    </a:lnTo>
                    <a:lnTo>
                      <a:pt x="547" y="342"/>
                    </a:lnTo>
                    <a:lnTo>
                      <a:pt x="549" y="326"/>
                    </a:lnTo>
                    <a:lnTo>
                      <a:pt x="547" y="309"/>
                    </a:lnTo>
                    <a:lnTo>
                      <a:pt x="546" y="293"/>
                    </a:lnTo>
                    <a:lnTo>
                      <a:pt x="544" y="277"/>
                    </a:lnTo>
                    <a:lnTo>
                      <a:pt x="541" y="262"/>
                    </a:lnTo>
                    <a:lnTo>
                      <a:pt x="537" y="248"/>
                    </a:lnTo>
                    <a:lnTo>
                      <a:pt x="532" y="234"/>
                    </a:lnTo>
                    <a:lnTo>
                      <a:pt x="527" y="222"/>
                    </a:lnTo>
                    <a:lnTo>
                      <a:pt x="521" y="210"/>
                    </a:lnTo>
                    <a:lnTo>
                      <a:pt x="515" y="200"/>
                    </a:lnTo>
                    <a:lnTo>
                      <a:pt x="511" y="196"/>
                    </a:lnTo>
                    <a:lnTo>
                      <a:pt x="507" y="191"/>
                    </a:lnTo>
                    <a:lnTo>
                      <a:pt x="504" y="186"/>
                    </a:lnTo>
                    <a:lnTo>
                      <a:pt x="499" y="183"/>
                    </a:lnTo>
                    <a:lnTo>
                      <a:pt x="496" y="180"/>
                    </a:lnTo>
                    <a:lnTo>
                      <a:pt x="492" y="176"/>
                    </a:lnTo>
                    <a:lnTo>
                      <a:pt x="487" y="173"/>
                    </a:lnTo>
                    <a:lnTo>
                      <a:pt x="483" y="170"/>
                    </a:lnTo>
                    <a:lnTo>
                      <a:pt x="479" y="168"/>
                    </a:lnTo>
                    <a:lnTo>
                      <a:pt x="474" y="166"/>
                    </a:lnTo>
                    <a:lnTo>
                      <a:pt x="470" y="165"/>
                    </a:lnTo>
                    <a:lnTo>
                      <a:pt x="466" y="164"/>
                    </a:lnTo>
                    <a:lnTo>
                      <a:pt x="461" y="164"/>
                    </a:lnTo>
                    <a:lnTo>
                      <a:pt x="457" y="164"/>
                    </a:lnTo>
                    <a:lnTo>
                      <a:pt x="0" y="164"/>
                    </a:lnTo>
                    <a:lnTo>
                      <a:pt x="0" y="0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03" name="Freeform 1326"/>
              <p:cNvSpPr>
                <a:spLocks/>
              </p:cNvSpPr>
              <p:nvPr/>
            </p:nvSpPr>
            <p:spPr bwMode="auto">
              <a:xfrm>
                <a:off x="1003" y="1763"/>
                <a:ext cx="148" cy="217"/>
              </a:xfrm>
              <a:custGeom>
                <a:avLst/>
                <a:gdLst>
                  <a:gd name="T0" fmla="*/ 0 w 593"/>
                  <a:gd name="T1" fmla="*/ 0 h 651"/>
                  <a:gd name="T2" fmla="*/ 0 w 593"/>
                  <a:gd name="T3" fmla="*/ 0 h 651"/>
                  <a:gd name="T4" fmla="*/ 0 w 593"/>
                  <a:gd name="T5" fmla="*/ 0 h 651"/>
                  <a:gd name="T6" fmla="*/ 0 w 593"/>
                  <a:gd name="T7" fmla="*/ 0 h 651"/>
                  <a:gd name="T8" fmla="*/ 0 w 593"/>
                  <a:gd name="T9" fmla="*/ 0 h 651"/>
                  <a:gd name="T10" fmla="*/ 0 w 593"/>
                  <a:gd name="T11" fmla="*/ 0 h 651"/>
                  <a:gd name="T12" fmla="*/ 0 w 593"/>
                  <a:gd name="T13" fmla="*/ 0 h 651"/>
                  <a:gd name="T14" fmla="*/ 0 w 593"/>
                  <a:gd name="T15" fmla="*/ 0 h 651"/>
                  <a:gd name="T16" fmla="*/ 0 w 593"/>
                  <a:gd name="T17" fmla="*/ 0 h 651"/>
                  <a:gd name="T18" fmla="*/ 0 w 593"/>
                  <a:gd name="T19" fmla="*/ 0 h 651"/>
                  <a:gd name="T20" fmla="*/ 0 w 593"/>
                  <a:gd name="T21" fmla="*/ 0 h 651"/>
                  <a:gd name="T22" fmla="*/ 0 w 593"/>
                  <a:gd name="T23" fmla="*/ 0 h 651"/>
                  <a:gd name="T24" fmla="*/ 0 w 593"/>
                  <a:gd name="T25" fmla="*/ 0 h 651"/>
                  <a:gd name="T26" fmla="*/ 0 w 593"/>
                  <a:gd name="T27" fmla="*/ 0 h 651"/>
                  <a:gd name="T28" fmla="*/ 0 w 593"/>
                  <a:gd name="T29" fmla="*/ 0 h 651"/>
                  <a:gd name="T30" fmla="*/ 0 w 593"/>
                  <a:gd name="T31" fmla="*/ 0 h 651"/>
                  <a:gd name="T32" fmla="*/ 0 w 593"/>
                  <a:gd name="T33" fmla="*/ 0 h 651"/>
                  <a:gd name="T34" fmla="*/ 0 w 593"/>
                  <a:gd name="T35" fmla="*/ 0 h 651"/>
                  <a:gd name="T36" fmla="*/ 0 w 593"/>
                  <a:gd name="T37" fmla="*/ 0 h 651"/>
                  <a:gd name="T38" fmla="*/ 0 w 593"/>
                  <a:gd name="T39" fmla="*/ 0 h 651"/>
                  <a:gd name="T40" fmla="*/ 0 w 593"/>
                  <a:gd name="T41" fmla="*/ 0 h 651"/>
                  <a:gd name="T42" fmla="*/ 0 w 593"/>
                  <a:gd name="T43" fmla="*/ 0 h 651"/>
                  <a:gd name="T44" fmla="*/ 0 w 593"/>
                  <a:gd name="T45" fmla="*/ 0 h 651"/>
                  <a:gd name="T46" fmla="*/ 0 w 593"/>
                  <a:gd name="T47" fmla="*/ 0 h 651"/>
                  <a:gd name="T48" fmla="*/ 0 w 593"/>
                  <a:gd name="T49" fmla="*/ 0 h 651"/>
                  <a:gd name="T50" fmla="*/ 0 w 593"/>
                  <a:gd name="T51" fmla="*/ 0 h 651"/>
                  <a:gd name="T52" fmla="*/ 0 w 593"/>
                  <a:gd name="T53" fmla="*/ 0 h 651"/>
                  <a:gd name="T54" fmla="*/ 0 w 593"/>
                  <a:gd name="T55" fmla="*/ 0 h 651"/>
                  <a:gd name="T56" fmla="*/ 0 w 593"/>
                  <a:gd name="T57" fmla="*/ 0 h 651"/>
                  <a:gd name="T58" fmla="*/ 0 w 593"/>
                  <a:gd name="T59" fmla="*/ 0 h 651"/>
                  <a:gd name="T60" fmla="*/ 0 w 593"/>
                  <a:gd name="T61" fmla="*/ 0 h 651"/>
                  <a:gd name="T62" fmla="*/ 0 w 593"/>
                  <a:gd name="T63" fmla="*/ 0 h 651"/>
                  <a:gd name="T64" fmla="*/ 0 w 593"/>
                  <a:gd name="T65" fmla="*/ 0 h 651"/>
                  <a:gd name="T66" fmla="*/ 0 w 593"/>
                  <a:gd name="T67" fmla="*/ 0 h 651"/>
                  <a:gd name="T68" fmla="*/ 0 w 593"/>
                  <a:gd name="T69" fmla="*/ 0 h 651"/>
                  <a:gd name="T70" fmla="*/ 0 w 593"/>
                  <a:gd name="T71" fmla="*/ 0 h 651"/>
                  <a:gd name="T72" fmla="*/ 0 w 593"/>
                  <a:gd name="T73" fmla="*/ 0 h 651"/>
                  <a:gd name="T74" fmla="*/ 0 w 593"/>
                  <a:gd name="T75" fmla="*/ 0 h 651"/>
                  <a:gd name="T76" fmla="*/ 0 w 593"/>
                  <a:gd name="T77" fmla="*/ 0 h 651"/>
                  <a:gd name="T78" fmla="*/ 0 w 593"/>
                  <a:gd name="T79" fmla="*/ 0 h 651"/>
                  <a:gd name="T80" fmla="*/ 0 w 593"/>
                  <a:gd name="T81" fmla="*/ 0 h 651"/>
                  <a:gd name="T82" fmla="*/ 0 w 593"/>
                  <a:gd name="T83" fmla="*/ 0 h 651"/>
                  <a:gd name="T84" fmla="*/ 0 w 593"/>
                  <a:gd name="T85" fmla="*/ 0 h 651"/>
                  <a:gd name="T86" fmla="*/ 0 w 593"/>
                  <a:gd name="T87" fmla="*/ 0 h 651"/>
                  <a:gd name="T88" fmla="*/ 0 w 593"/>
                  <a:gd name="T89" fmla="*/ 0 h 651"/>
                  <a:gd name="T90" fmla="*/ 0 w 593"/>
                  <a:gd name="T91" fmla="*/ 0 h 651"/>
                  <a:gd name="T92" fmla="*/ 0 w 593"/>
                  <a:gd name="T93" fmla="*/ 0 h 651"/>
                  <a:gd name="T94" fmla="*/ 0 w 593"/>
                  <a:gd name="T95" fmla="*/ 0 h 651"/>
                  <a:gd name="T96" fmla="*/ 0 w 593"/>
                  <a:gd name="T97" fmla="*/ 0 h 651"/>
                  <a:gd name="T98" fmla="*/ 0 w 593"/>
                  <a:gd name="T99" fmla="*/ 0 h 651"/>
                  <a:gd name="T100" fmla="*/ 0 w 593"/>
                  <a:gd name="T101" fmla="*/ 0 h 651"/>
                  <a:gd name="T102" fmla="*/ 0 w 593"/>
                  <a:gd name="T103" fmla="*/ 0 h 651"/>
                  <a:gd name="T104" fmla="*/ 0 w 593"/>
                  <a:gd name="T105" fmla="*/ 0 h 651"/>
                  <a:gd name="T106" fmla="*/ 0 w 593"/>
                  <a:gd name="T107" fmla="*/ 0 h 651"/>
                  <a:gd name="T108" fmla="*/ 0 w 593"/>
                  <a:gd name="T109" fmla="*/ 0 h 651"/>
                  <a:gd name="T110" fmla="*/ 0 w 593"/>
                  <a:gd name="T111" fmla="*/ 0 h 6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93" h="651">
                    <a:moveTo>
                      <a:pt x="593" y="0"/>
                    </a:moveTo>
                    <a:lnTo>
                      <a:pt x="593" y="651"/>
                    </a:lnTo>
                    <a:lnTo>
                      <a:pt x="0" y="651"/>
                    </a:lnTo>
                    <a:lnTo>
                      <a:pt x="0" y="488"/>
                    </a:lnTo>
                    <a:lnTo>
                      <a:pt x="457" y="488"/>
                    </a:lnTo>
                    <a:lnTo>
                      <a:pt x="461" y="487"/>
                    </a:lnTo>
                    <a:lnTo>
                      <a:pt x="466" y="487"/>
                    </a:lnTo>
                    <a:lnTo>
                      <a:pt x="470" y="486"/>
                    </a:lnTo>
                    <a:lnTo>
                      <a:pt x="474" y="485"/>
                    </a:lnTo>
                    <a:lnTo>
                      <a:pt x="479" y="483"/>
                    </a:lnTo>
                    <a:lnTo>
                      <a:pt x="483" y="480"/>
                    </a:lnTo>
                    <a:lnTo>
                      <a:pt x="487" y="478"/>
                    </a:lnTo>
                    <a:lnTo>
                      <a:pt x="492" y="475"/>
                    </a:lnTo>
                    <a:lnTo>
                      <a:pt x="496" y="472"/>
                    </a:lnTo>
                    <a:lnTo>
                      <a:pt x="499" y="468"/>
                    </a:lnTo>
                    <a:lnTo>
                      <a:pt x="504" y="464"/>
                    </a:lnTo>
                    <a:lnTo>
                      <a:pt x="507" y="460"/>
                    </a:lnTo>
                    <a:lnTo>
                      <a:pt x="511" y="455"/>
                    </a:lnTo>
                    <a:lnTo>
                      <a:pt x="515" y="451"/>
                    </a:lnTo>
                    <a:lnTo>
                      <a:pt x="521" y="440"/>
                    </a:lnTo>
                    <a:lnTo>
                      <a:pt x="527" y="429"/>
                    </a:lnTo>
                    <a:lnTo>
                      <a:pt x="532" y="416"/>
                    </a:lnTo>
                    <a:lnTo>
                      <a:pt x="537" y="403"/>
                    </a:lnTo>
                    <a:lnTo>
                      <a:pt x="541" y="389"/>
                    </a:lnTo>
                    <a:lnTo>
                      <a:pt x="544" y="374"/>
                    </a:lnTo>
                    <a:lnTo>
                      <a:pt x="546" y="358"/>
                    </a:lnTo>
                    <a:lnTo>
                      <a:pt x="547" y="342"/>
                    </a:lnTo>
                    <a:lnTo>
                      <a:pt x="549" y="326"/>
                    </a:lnTo>
                    <a:lnTo>
                      <a:pt x="547" y="309"/>
                    </a:lnTo>
                    <a:lnTo>
                      <a:pt x="546" y="293"/>
                    </a:lnTo>
                    <a:lnTo>
                      <a:pt x="544" y="277"/>
                    </a:lnTo>
                    <a:lnTo>
                      <a:pt x="541" y="262"/>
                    </a:lnTo>
                    <a:lnTo>
                      <a:pt x="537" y="248"/>
                    </a:lnTo>
                    <a:lnTo>
                      <a:pt x="532" y="234"/>
                    </a:lnTo>
                    <a:lnTo>
                      <a:pt x="527" y="222"/>
                    </a:lnTo>
                    <a:lnTo>
                      <a:pt x="521" y="210"/>
                    </a:lnTo>
                    <a:lnTo>
                      <a:pt x="515" y="200"/>
                    </a:lnTo>
                    <a:lnTo>
                      <a:pt x="511" y="196"/>
                    </a:lnTo>
                    <a:lnTo>
                      <a:pt x="507" y="191"/>
                    </a:lnTo>
                    <a:lnTo>
                      <a:pt x="504" y="186"/>
                    </a:lnTo>
                    <a:lnTo>
                      <a:pt x="499" y="183"/>
                    </a:lnTo>
                    <a:lnTo>
                      <a:pt x="496" y="180"/>
                    </a:lnTo>
                    <a:lnTo>
                      <a:pt x="492" y="176"/>
                    </a:lnTo>
                    <a:lnTo>
                      <a:pt x="487" y="173"/>
                    </a:lnTo>
                    <a:lnTo>
                      <a:pt x="483" y="170"/>
                    </a:lnTo>
                    <a:lnTo>
                      <a:pt x="479" y="168"/>
                    </a:lnTo>
                    <a:lnTo>
                      <a:pt x="474" y="166"/>
                    </a:lnTo>
                    <a:lnTo>
                      <a:pt x="470" y="165"/>
                    </a:lnTo>
                    <a:lnTo>
                      <a:pt x="466" y="164"/>
                    </a:lnTo>
                    <a:lnTo>
                      <a:pt x="461" y="164"/>
                    </a:lnTo>
                    <a:lnTo>
                      <a:pt x="457" y="164"/>
                    </a:lnTo>
                    <a:lnTo>
                      <a:pt x="0" y="164"/>
                    </a:lnTo>
                    <a:lnTo>
                      <a:pt x="0" y="0"/>
                    </a:lnTo>
                    <a:lnTo>
                      <a:pt x="593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04" name="Freeform 1327"/>
              <p:cNvSpPr>
                <a:spLocks/>
              </p:cNvSpPr>
              <p:nvPr/>
            </p:nvSpPr>
            <p:spPr bwMode="auto">
              <a:xfrm>
                <a:off x="992" y="1926"/>
                <a:ext cx="159" cy="72"/>
              </a:xfrm>
              <a:custGeom>
                <a:avLst/>
                <a:gdLst>
                  <a:gd name="T0" fmla="*/ 0 w 638"/>
                  <a:gd name="T1" fmla="*/ 0 h 216"/>
                  <a:gd name="T2" fmla="*/ 0 w 638"/>
                  <a:gd name="T3" fmla="*/ 0 h 216"/>
                  <a:gd name="T4" fmla="*/ 0 w 638"/>
                  <a:gd name="T5" fmla="*/ 0 h 2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38" h="216">
                    <a:moveTo>
                      <a:pt x="638" y="216"/>
                    </a:moveTo>
                    <a:lnTo>
                      <a:pt x="0" y="216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05" name="Freeform 1328"/>
              <p:cNvSpPr>
                <a:spLocks/>
              </p:cNvSpPr>
              <p:nvPr/>
            </p:nvSpPr>
            <p:spPr bwMode="auto">
              <a:xfrm>
                <a:off x="992" y="1745"/>
                <a:ext cx="114" cy="80"/>
              </a:xfrm>
              <a:custGeom>
                <a:avLst/>
                <a:gdLst>
                  <a:gd name="T0" fmla="*/ 0 w 456"/>
                  <a:gd name="T1" fmla="*/ 0 h 238"/>
                  <a:gd name="T2" fmla="*/ 0 w 456"/>
                  <a:gd name="T3" fmla="*/ 0 h 238"/>
                  <a:gd name="T4" fmla="*/ 0 w 456"/>
                  <a:gd name="T5" fmla="*/ 0 h 2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6" h="238">
                    <a:moveTo>
                      <a:pt x="0" y="238"/>
                    </a:moveTo>
                    <a:lnTo>
                      <a:pt x="0" y="0"/>
                    </a:lnTo>
                    <a:lnTo>
                      <a:pt x="45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06" name="Line 1329"/>
              <p:cNvSpPr>
                <a:spLocks noChangeShapeType="1"/>
              </p:cNvSpPr>
              <p:nvPr/>
            </p:nvSpPr>
            <p:spPr bwMode="auto">
              <a:xfrm flipH="1" flipV="1">
                <a:off x="1106" y="1937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07" name="Line 1330"/>
              <p:cNvSpPr>
                <a:spLocks noChangeShapeType="1"/>
              </p:cNvSpPr>
              <p:nvPr/>
            </p:nvSpPr>
            <p:spPr bwMode="auto">
              <a:xfrm flipH="1" flipV="1">
                <a:off x="1117" y="1937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08" name="Line 1331"/>
              <p:cNvSpPr>
                <a:spLocks noChangeShapeType="1"/>
              </p:cNvSpPr>
              <p:nvPr/>
            </p:nvSpPr>
            <p:spPr bwMode="auto">
              <a:xfrm flipH="1" flipV="1">
                <a:off x="1094" y="1937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09" name="Line 1332"/>
              <p:cNvSpPr>
                <a:spLocks noChangeShapeType="1"/>
              </p:cNvSpPr>
              <p:nvPr/>
            </p:nvSpPr>
            <p:spPr bwMode="auto">
              <a:xfrm flipH="1">
                <a:off x="1117" y="1937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10" name="Line 1333"/>
              <p:cNvSpPr>
                <a:spLocks noChangeShapeType="1"/>
              </p:cNvSpPr>
              <p:nvPr/>
            </p:nvSpPr>
            <p:spPr bwMode="auto">
              <a:xfrm flipH="1">
                <a:off x="1106" y="1937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11" name="Line 1334"/>
              <p:cNvSpPr>
                <a:spLocks noChangeShapeType="1"/>
              </p:cNvSpPr>
              <p:nvPr/>
            </p:nvSpPr>
            <p:spPr bwMode="auto">
              <a:xfrm flipH="1">
                <a:off x="1094" y="1937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12" name="Rectangle 1335"/>
              <p:cNvSpPr>
                <a:spLocks noChangeArrowheads="1"/>
              </p:cNvSpPr>
              <p:nvPr/>
            </p:nvSpPr>
            <p:spPr bwMode="auto">
              <a:xfrm>
                <a:off x="1106" y="1511"/>
                <a:ext cx="38" cy="25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13" name="Rectangle 1336"/>
              <p:cNvSpPr>
                <a:spLocks noChangeArrowheads="1"/>
              </p:cNvSpPr>
              <p:nvPr/>
            </p:nvSpPr>
            <p:spPr bwMode="auto">
              <a:xfrm>
                <a:off x="1106" y="1511"/>
                <a:ext cx="38" cy="25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14" name="Rectangle 1337"/>
              <p:cNvSpPr>
                <a:spLocks noChangeArrowheads="1"/>
              </p:cNvSpPr>
              <p:nvPr/>
            </p:nvSpPr>
            <p:spPr bwMode="auto">
              <a:xfrm>
                <a:off x="1146" y="1525"/>
                <a:ext cx="302" cy="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15" name="Rectangle 1338"/>
              <p:cNvSpPr>
                <a:spLocks noChangeArrowheads="1"/>
              </p:cNvSpPr>
              <p:nvPr/>
            </p:nvSpPr>
            <p:spPr bwMode="auto">
              <a:xfrm>
                <a:off x="1146" y="1525"/>
                <a:ext cx="302" cy="6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16" name="Freeform 1339"/>
              <p:cNvSpPr>
                <a:spLocks/>
              </p:cNvSpPr>
              <p:nvPr/>
            </p:nvSpPr>
            <p:spPr bwMode="auto">
              <a:xfrm>
                <a:off x="1151" y="1601"/>
                <a:ext cx="297" cy="61"/>
              </a:xfrm>
              <a:custGeom>
                <a:avLst/>
                <a:gdLst>
                  <a:gd name="T0" fmla="*/ 0 w 1188"/>
                  <a:gd name="T1" fmla="*/ 0 h 184"/>
                  <a:gd name="T2" fmla="*/ 0 w 1188"/>
                  <a:gd name="T3" fmla="*/ 0 h 184"/>
                  <a:gd name="T4" fmla="*/ 0 w 1188"/>
                  <a:gd name="T5" fmla="*/ 0 h 1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88" h="184">
                    <a:moveTo>
                      <a:pt x="0" y="184"/>
                    </a:moveTo>
                    <a:lnTo>
                      <a:pt x="0" y="0"/>
                    </a:lnTo>
                    <a:lnTo>
                      <a:pt x="1188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17" name="Freeform 1340"/>
              <p:cNvSpPr>
                <a:spLocks/>
              </p:cNvSpPr>
              <p:nvPr/>
            </p:nvSpPr>
            <p:spPr bwMode="auto">
              <a:xfrm>
                <a:off x="1094" y="1493"/>
                <a:ext cx="354" cy="144"/>
              </a:xfrm>
              <a:custGeom>
                <a:avLst/>
                <a:gdLst>
                  <a:gd name="T0" fmla="*/ 0 w 1416"/>
                  <a:gd name="T1" fmla="*/ 0 h 434"/>
                  <a:gd name="T2" fmla="*/ 0 w 1416"/>
                  <a:gd name="T3" fmla="*/ 0 h 434"/>
                  <a:gd name="T4" fmla="*/ 0 w 1416"/>
                  <a:gd name="T5" fmla="*/ 0 h 434"/>
                  <a:gd name="T6" fmla="*/ 0 w 1416"/>
                  <a:gd name="T7" fmla="*/ 0 h 434"/>
                  <a:gd name="T8" fmla="*/ 0 w 1416"/>
                  <a:gd name="T9" fmla="*/ 0 h 4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6" h="434">
                    <a:moveTo>
                      <a:pt x="1416" y="55"/>
                    </a:moveTo>
                    <a:lnTo>
                      <a:pt x="228" y="55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434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18" name="Line 1341"/>
              <p:cNvSpPr>
                <a:spLocks noChangeShapeType="1"/>
              </p:cNvSpPr>
              <p:nvPr/>
            </p:nvSpPr>
            <p:spPr bwMode="auto">
              <a:xfrm flipV="1">
                <a:off x="1163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19" name="Line 1342"/>
              <p:cNvSpPr>
                <a:spLocks noChangeShapeType="1"/>
              </p:cNvSpPr>
              <p:nvPr/>
            </p:nvSpPr>
            <p:spPr bwMode="auto">
              <a:xfrm flipV="1">
                <a:off x="1174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20" name="Line 1343"/>
              <p:cNvSpPr>
                <a:spLocks noChangeShapeType="1"/>
              </p:cNvSpPr>
              <p:nvPr/>
            </p:nvSpPr>
            <p:spPr bwMode="auto">
              <a:xfrm flipV="1">
                <a:off x="1186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21" name="Line 1344"/>
              <p:cNvSpPr>
                <a:spLocks noChangeShapeType="1"/>
              </p:cNvSpPr>
              <p:nvPr/>
            </p:nvSpPr>
            <p:spPr bwMode="auto">
              <a:xfrm flipV="1">
                <a:off x="1197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22" name="Line 1345"/>
              <p:cNvSpPr>
                <a:spLocks noChangeShapeType="1"/>
              </p:cNvSpPr>
              <p:nvPr/>
            </p:nvSpPr>
            <p:spPr bwMode="auto">
              <a:xfrm flipV="1">
                <a:off x="1209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23" name="Line 1346"/>
              <p:cNvSpPr>
                <a:spLocks noChangeShapeType="1"/>
              </p:cNvSpPr>
              <p:nvPr/>
            </p:nvSpPr>
            <p:spPr bwMode="auto">
              <a:xfrm flipV="1">
                <a:off x="1220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24" name="Line 1347"/>
              <p:cNvSpPr>
                <a:spLocks noChangeShapeType="1"/>
              </p:cNvSpPr>
              <p:nvPr/>
            </p:nvSpPr>
            <p:spPr bwMode="auto">
              <a:xfrm flipV="1">
                <a:off x="1231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25" name="Line 1348"/>
              <p:cNvSpPr>
                <a:spLocks noChangeShapeType="1"/>
              </p:cNvSpPr>
              <p:nvPr/>
            </p:nvSpPr>
            <p:spPr bwMode="auto">
              <a:xfrm flipV="1">
                <a:off x="1243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26" name="Line 1349"/>
              <p:cNvSpPr>
                <a:spLocks noChangeShapeType="1"/>
              </p:cNvSpPr>
              <p:nvPr/>
            </p:nvSpPr>
            <p:spPr bwMode="auto">
              <a:xfrm flipV="1">
                <a:off x="1254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27" name="Line 1350"/>
              <p:cNvSpPr>
                <a:spLocks noChangeShapeType="1"/>
              </p:cNvSpPr>
              <p:nvPr/>
            </p:nvSpPr>
            <p:spPr bwMode="auto">
              <a:xfrm flipV="1">
                <a:off x="1265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28" name="Line 1351"/>
              <p:cNvSpPr>
                <a:spLocks noChangeShapeType="1"/>
              </p:cNvSpPr>
              <p:nvPr/>
            </p:nvSpPr>
            <p:spPr bwMode="auto">
              <a:xfrm flipV="1">
                <a:off x="1277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29" name="Line 1352"/>
              <p:cNvSpPr>
                <a:spLocks noChangeShapeType="1"/>
              </p:cNvSpPr>
              <p:nvPr/>
            </p:nvSpPr>
            <p:spPr bwMode="auto">
              <a:xfrm flipV="1">
                <a:off x="1288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30" name="Line 1353"/>
              <p:cNvSpPr>
                <a:spLocks noChangeShapeType="1"/>
              </p:cNvSpPr>
              <p:nvPr/>
            </p:nvSpPr>
            <p:spPr bwMode="auto">
              <a:xfrm flipV="1">
                <a:off x="1300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31" name="Line 1354"/>
              <p:cNvSpPr>
                <a:spLocks noChangeShapeType="1"/>
              </p:cNvSpPr>
              <p:nvPr/>
            </p:nvSpPr>
            <p:spPr bwMode="auto">
              <a:xfrm flipV="1">
                <a:off x="1311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32" name="Line 1355"/>
              <p:cNvSpPr>
                <a:spLocks noChangeShapeType="1"/>
              </p:cNvSpPr>
              <p:nvPr/>
            </p:nvSpPr>
            <p:spPr bwMode="auto">
              <a:xfrm flipV="1">
                <a:off x="1323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33" name="Line 1356"/>
              <p:cNvSpPr>
                <a:spLocks noChangeShapeType="1"/>
              </p:cNvSpPr>
              <p:nvPr/>
            </p:nvSpPr>
            <p:spPr bwMode="auto">
              <a:xfrm flipV="1">
                <a:off x="1334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34" name="Line 1357"/>
              <p:cNvSpPr>
                <a:spLocks noChangeShapeType="1"/>
              </p:cNvSpPr>
              <p:nvPr/>
            </p:nvSpPr>
            <p:spPr bwMode="auto">
              <a:xfrm flipV="1">
                <a:off x="1346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35" name="Line 1358"/>
              <p:cNvSpPr>
                <a:spLocks noChangeShapeType="1"/>
              </p:cNvSpPr>
              <p:nvPr/>
            </p:nvSpPr>
            <p:spPr bwMode="auto">
              <a:xfrm flipV="1">
                <a:off x="1357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36" name="Line 1359"/>
              <p:cNvSpPr>
                <a:spLocks noChangeShapeType="1"/>
              </p:cNvSpPr>
              <p:nvPr/>
            </p:nvSpPr>
            <p:spPr bwMode="auto">
              <a:xfrm flipV="1">
                <a:off x="1368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37" name="Line 1360"/>
              <p:cNvSpPr>
                <a:spLocks noChangeShapeType="1"/>
              </p:cNvSpPr>
              <p:nvPr/>
            </p:nvSpPr>
            <p:spPr bwMode="auto">
              <a:xfrm flipV="1">
                <a:off x="1380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38" name="Line 1361"/>
              <p:cNvSpPr>
                <a:spLocks noChangeShapeType="1"/>
              </p:cNvSpPr>
              <p:nvPr/>
            </p:nvSpPr>
            <p:spPr bwMode="auto">
              <a:xfrm flipV="1">
                <a:off x="1391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39" name="Line 1362"/>
              <p:cNvSpPr>
                <a:spLocks noChangeShapeType="1"/>
              </p:cNvSpPr>
              <p:nvPr/>
            </p:nvSpPr>
            <p:spPr bwMode="auto">
              <a:xfrm flipV="1">
                <a:off x="1403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40" name="Line 1363"/>
              <p:cNvSpPr>
                <a:spLocks noChangeShapeType="1"/>
              </p:cNvSpPr>
              <p:nvPr/>
            </p:nvSpPr>
            <p:spPr bwMode="auto">
              <a:xfrm flipV="1">
                <a:off x="1414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41" name="Line 1364"/>
              <p:cNvSpPr>
                <a:spLocks noChangeShapeType="1"/>
              </p:cNvSpPr>
              <p:nvPr/>
            </p:nvSpPr>
            <p:spPr bwMode="auto">
              <a:xfrm flipV="1">
                <a:off x="1425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42" name="Line 1365"/>
              <p:cNvSpPr>
                <a:spLocks noChangeShapeType="1"/>
              </p:cNvSpPr>
              <p:nvPr/>
            </p:nvSpPr>
            <p:spPr bwMode="auto">
              <a:xfrm flipV="1">
                <a:off x="1437" y="152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43" name="Line 1366"/>
              <p:cNvSpPr>
                <a:spLocks noChangeShapeType="1"/>
              </p:cNvSpPr>
              <p:nvPr/>
            </p:nvSpPr>
            <p:spPr bwMode="auto">
              <a:xfrm flipH="1">
                <a:off x="1113" y="1594"/>
                <a:ext cx="22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44" name="Line 1367"/>
              <p:cNvSpPr>
                <a:spLocks noChangeShapeType="1"/>
              </p:cNvSpPr>
              <p:nvPr/>
            </p:nvSpPr>
            <p:spPr bwMode="auto">
              <a:xfrm flipH="1">
                <a:off x="1113" y="1576"/>
                <a:ext cx="22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45" name="Line 1368"/>
              <p:cNvSpPr>
                <a:spLocks noChangeShapeType="1"/>
              </p:cNvSpPr>
              <p:nvPr/>
            </p:nvSpPr>
            <p:spPr bwMode="auto">
              <a:xfrm flipH="1">
                <a:off x="1113" y="1612"/>
                <a:ext cx="22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46" name="Line 1369"/>
              <p:cNvSpPr>
                <a:spLocks noChangeShapeType="1"/>
              </p:cNvSpPr>
              <p:nvPr/>
            </p:nvSpPr>
            <p:spPr bwMode="auto">
              <a:xfrm>
                <a:off x="1113" y="1576"/>
                <a:ext cx="22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47" name="Line 1370"/>
              <p:cNvSpPr>
                <a:spLocks noChangeShapeType="1"/>
              </p:cNvSpPr>
              <p:nvPr/>
            </p:nvSpPr>
            <p:spPr bwMode="auto">
              <a:xfrm>
                <a:off x="1113" y="1594"/>
                <a:ext cx="22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48" name="Line 1371"/>
              <p:cNvSpPr>
                <a:spLocks noChangeShapeType="1"/>
              </p:cNvSpPr>
              <p:nvPr/>
            </p:nvSpPr>
            <p:spPr bwMode="auto">
              <a:xfrm>
                <a:off x="1113" y="1612"/>
                <a:ext cx="22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49" name="Line 1372"/>
              <p:cNvSpPr>
                <a:spLocks noChangeShapeType="1"/>
              </p:cNvSpPr>
              <p:nvPr/>
            </p:nvSpPr>
            <p:spPr bwMode="auto">
              <a:xfrm flipH="1">
                <a:off x="1643" y="1475"/>
                <a:ext cx="22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50" name="Line 1373"/>
              <p:cNvSpPr>
                <a:spLocks noChangeShapeType="1"/>
              </p:cNvSpPr>
              <p:nvPr/>
            </p:nvSpPr>
            <p:spPr bwMode="auto">
              <a:xfrm flipH="1">
                <a:off x="1643" y="1457"/>
                <a:ext cx="22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51" name="Line 1374"/>
              <p:cNvSpPr>
                <a:spLocks noChangeShapeType="1"/>
              </p:cNvSpPr>
              <p:nvPr/>
            </p:nvSpPr>
            <p:spPr bwMode="auto">
              <a:xfrm flipH="1">
                <a:off x="1643" y="1493"/>
                <a:ext cx="22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52" name="Line 1375"/>
              <p:cNvSpPr>
                <a:spLocks noChangeShapeType="1"/>
              </p:cNvSpPr>
              <p:nvPr/>
            </p:nvSpPr>
            <p:spPr bwMode="auto">
              <a:xfrm>
                <a:off x="1643" y="1457"/>
                <a:ext cx="22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53" name="Line 1376"/>
              <p:cNvSpPr>
                <a:spLocks noChangeShapeType="1"/>
              </p:cNvSpPr>
              <p:nvPr/>
            </p:nvSpPr>
            <p:spPr bwMode="auto">
              <a:xfrm>
                <a:off x="1643" y="1475"/>
                <a:ext cx="22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54" name="Line 1377"/>
              <p:cNvSpPr>
                <a:spLocks noChangeShapeType="1"/>
              </p:cNvSpPr>
              <p:nvPr/>
            </p:nvSpPr>
            <p:spPr bwMode="auto">
              <a:xfrm>
                <a:off x="1643" y="1493"/>
                <a:ext cx="22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55" name="Line 1378"/>
              <p:cNvSpPr>
                <a:spLocks noChangeShapeType="1"/>
              </p:cNvSpPr>
              <p:nvPr/>
            </p:nvSpPr>
            <p:spPr bwMode="auto">
              <a:xfrm flipH="1">
                <a:off x="1643" y="2106"/>
                <a:ext cx="22" cy="37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56" name="Line 1379"/>
              <p:cNvSpPr>
                <a:spLocks noChangeShapeType="1"/>
              </p:cNvSpPr>
              <p:nvPr/>
            </p:nvSpPr>
            <p:spPr bwMode="auto">
              <a:xfrm flipH="1">
                <a:off x="1643" y="2088"/>
                <a:ext cx="22" cy="37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57" name="Line 1380"/>
              <p:cNvSpPr>
                <a:spLocks noChangeShapeType="1"/>
              </p:cNvSpPr>
              <p:nvPr/>
            </p:nvSpPr>
            <p:spPr bwMode="auto">
              <a:xfrm flipH="1">
                <a:off x="1643" y="2125"/>
                <a:ext cx="22" cy="35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58" name="Line 1381"/>
              <p:cNvSpPr>
                <a:spLocks noChangeShapeType="1"/>
              </p:cNvSpPr>
              <p:nvPr/>
            </p:nvSpPr>
            <p:spPr bwMode="auto">
              <a:xfrm>
                <a:off x="1643" y="2088"/>
                <a:ext cx="22" cy="37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59" name="Line 1382"/>
              <p:cNvSpPr>
                <a:spLocks noChangeShapeType="1"/>
              </p:cNvSpPr>
              <p:nvPr/>
            </p:nvSpPr>
            <p:spPr bwMode="auto">
              <a:xfrm>
                <a:off x="1643" y="2106"/>
                <a:ext cx="22" cy="37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60" name="Line 1383"/>
              <p:cNvSpPr>
                <a:spLocks noChangeShapeType="1"/>
              </p:cNvSpPr>
              <p:nvPr/>
            </p:nvSpPr>
            <p:spPr bwMode="auto">
              <a:xfrm>
                <a:off x="1643" y="2125"/>
                <a:ext cx="22" cy="35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61" name="Freeform 1384"/>
              <p:cNvSpPr>
                <a:spLocks/>
              </p:cNvSpPr>
              <p:nvPr/>
            </p:nvSpPr>
            <p:spPr bwMode="auto">
              <a:xfrm>
                <a:off x="1528" y="367"/>
                <a:ext cx="450" cy="152"/>
              </a:xfrm>
              <a:custGeom>
                <a:avLst/>
                <a:gdLst>
                  <a:gd name="T0" fmla="*/ 0 w 1800"/>
                  <a:gd name="T1" fmla="*/ 0 h 455"/>
                  <a:gd name="T2" fmla="*/ 0 w 1800"/>
                  <a:gd name="T3" fmla="*/ 0 h 455"/>
                  <a:gd name="T4" fmla="*/ 0 w 1800"/>
                  <a:gd name="T5" fmla="*/ 0 h 455"/>
                  <a:gd name="T6" fmla="*/ 0 w 1800"/>
                  <a:gd name="T7" fmla="*/ 0 h 4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00" h="455">
                    <a:moveTo>
                      <a:pt x="1800" y="455"/>
                    </a:moveTo>
                    <a:lnTo>
                      <a:pt x="1800" y="0"/>
                    </a:lnTo>
                    <a:lnTo>
                      <a:pt x="0" y="0"/>
                    </a:lnTo>
                    <a:lnTo>
                      <a:pt x="0" y="455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62" name="Rectangle 1385"/>
              <p:cNvSpPr>
                <a:spLocks noChangeArrowheads="1"/>
              </p:cNvSpPr>
              <p:nvPr/>
            </p:nvSpPr>
            <p:spPr bwMode="auto">
              <a:xfrm>
                <a:off x="84" y="952"/>
                <a:ext cx="114" cy="3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63" name="Rectangle 1386"/>
              <p:cNvSpPr>
                <a:spLocks noChangeArrowheads="1"/>
              </p:cNvSpPr>
              <p:nvPr/>
            </p:nvSpPr>
            <p:spPr bwMode="auto">
              <a:xfrm>
                <a:off x="84" y="952"/>
                <a:ext cx="114" cy="39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64" name="Rectangle 1387"/>
              <p:cNvSpPr>
                <a:spLocks noChangeArrowheads="1"/>
              </p:cNvSpPr>
              <p:nvPr/>
            </p:nvSpPr>
            <p:spPr bwMode="auto">
              <a:xfrm>
                <a:off x="-201" y="924"/>
                <a:ext cx="285" cy="45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65" name="Freeform 1388"/>
              <p:cNvSpPr>
                <a:spLocks/>
              </p:cNvSpPr>
              <p:nvPr/>
            </p:nvSpPr>
            <p:spPr bwMode="auto">
              <a:xfrm>
                <a:off x="-116" y="1060"/>
                <a:ext cx="114" cy="180"/>
              </a:xfrm>
              <a:custGeom>
                <a:avLst/>
                <a:gdLst>
                  <a:gd name="T0" fmla="*/ 0 w 457"/>
                  <a:gd name="T1" fmla="*/ 0 h 541"/>
                  <a:gd name="T2" fmla="*/ 0 w 457"/>
                  <a:gd name="T3" fmla="*/ 0 h 541"/>
                  <a:gd name="T4" fmla="*/ 0 w 457"/>
                  <a:gd name="T5" fmla="*/ 0 h 541"/>
                  <a:gd name="T6" fmla="*/ 0 w 457"/>
                  <a:gd name="T7" fmla="*/ 0 h 541"/>
                  <a:gd name="T8" fmla="*/ 0 w 457"/>
                  <a:gd name="T9" fmla="*/ 0 h 541"/>
                  <a:gd name="T10" fmla="*/ 0 w 457"/>
                  <a:gd name="T11" fmla="*/ 0 h 541"/>
                  <a:gd name="T12" fmla="*/ 0 w 457"/>
                  <a:gd name="T13" fmla="*/ 0 h 541"/>
                  <a:gd name="T14" fmla="*/ 0 w 457"/>
                  <a:gd name="T15" fmla="*/ 0 h 541"/>
                  <a:gd name="T16" fmla="*/ 0 w 457"/>
                  <a:gd name="T17" fmla="*/ 0 h 541"/>
                  <a:gd name="T18" fmla="*/ 0 w 457"/>
                  <a:gd name="T19" fmla="*/ 0 h 541"/>
                  <a:gd name="T20" fmla="*/ 0 w 457"/>
                  <a:gd name="T21" fmla="*/ 0 h 541"/>
                  <a:gd name="T22" fmla="*/ 0 w 457"/>
                  <a:gd name="T23" fmla="*/ 0 h 541"/>
                  <a:gd name="T24" fmla="*/ 0 w 457"/>
                  <a:gd name="T25" fmla="*/ 0 h 541"/>
                  <a:gd name="T26" fmla="*/ 0 w 457"/>
                  <a:gd name="T27" fmla="*/ 0 h 541"/>
                  <a:gd name="T28" fmla="*/ 0 w 457"/>
                  <a:gd name="T29" fmla="*/ 0 h 541"/>
                  <a:gd name="T30" fmla="*/ 0 w 457"/>
                  <a:gd name="T31" fmla="*/ 0 h 541"/>
                  <a:gd name="T32" fmla="*/ 0 w 457"/>
                  <a:gd name="T33" fmla="*/ 0 h 541"/>
                  <a:gd name="T34" fmla="*/ 0 w 457"/>
                  <a:gd name="T35" fmla="*/ 0 h 541"/>
                  <a:gd name="T36" fmla="*/ 0 w 457"/>
                  <a:gd name="T37" fmla="*/ 0 h 541"/>
                  <a:gd name="T38" fmla="*/ 0 w 457"/>
                  <a:gd name="T39" fmla="*/ 0 h 541"/>
                  <a:gd name="T40" fmla="*/ 0 w 457"/>
                  <a:gd name="T41" fmla="*/ 0 h 541"/>
                  <a:gd name="T42" fmla="*/ 0 w 457"/>
                  <a:gd name="T43" fmla="*/ 0 h 541"/>
                  <a:gd name="T44" fmla="*/ 0 w 457"/>
                  <a:gd name="T45" fmla="*/ 0 h 541"/>
                  <a:gd name="T46" fmla="*/ 0 w 457"/>
                  <a:gd name="T47" fmla="*/ 0 h 541"/>
                  <a:gd name="T48" fmla="*/ 0 w 457"/>
                  <a:gd name="T49" fmla="*/ 0 h 541"/>
                  <a:gd name="T50" fmla="*/ 0 w 457"/>
                  <a:gd name="T51" fmla="*/ 0 h 541"/>
                  <a:gd name="T52" fmla="*/ 0 w 457"/>
                  <a:gd name="T53" fmla="*/ 0 h 541"/>
                  <a:gd name="T54" fmla="*/ 0 w 457"/>
                  <a:gd name="T55" fmla="*/ 0 h 541"/>
                  <a:gd name="T56" fmla="*/ 0 w 457"/>
                  <a:gd name="T57" fmla="*/ 0 h 541"/>
                  <a:gd name="T58" fmla="*/ 0 w 457"/>
                  <a:gd name="T59" fmla="*/ 0 h 541"/>
                  <a:gd name="T60" fmla="*/ 0 w 457"/>
                  <a:gd name="T61" fmla="*/ 0 h 541"/>
                  <a:gd name="T62" fmla="*/ 0 w 457"/>
                  <a:gd name="T63" fmla="*/ 0 h 541"/>
                  <a:gd name="T64" fmla="*/ 0 w 457"/>
                  <a:gd name="T65" fmla="*/ 0 h 541"/>
                  <a:gd name="T66" fmla="*/ 0 w 457"/>
                  <a:gd name="T67" fmla="*/ 0 h 541"/>
                  <a:gd name="T68" fmla="*/ 0 w 457"/>
                  <a:gd name="T69" fmla="*/ 0 h 541"/>
                  <a:gd name="T70" fmla="*/ 0 w 457"/>
                  <a:gd name="T71" fmla="*/ 0 h 541"/>
                  <a:gd name="T72" fmla="*/ 0 w 457"/>
                  <a:gd name="T73" fmla="*/ 0 h 541"/>
                  <a:gd name="T74" fmla="*/ 0 w 457"/>
                  <a:gd name="T75" fmla="*/ 0 h 541"/>
                  <a:gd name="T76" fmla="*/ 0 w 457"/>
                  <a:gd name="T77" fmla="*/ 0 h 541"/>
                  <a:gd name="T78" fmla="*/ 0 w 457"/>
                  <a:gd name="T79" fmla="*/ 0 h 541"/>
                  <a:gd name="T80" fmla="*/ 0 w 457"/>
                  <a:gd name="T81" fmla="*/ 0 h 541"/>
                  <a:gd name="T82" fmla="*/ 0 w 457"/>
                  <a:gd name="T83" fmla="*/ 0 h 541"/>
                  <a:gd name="T84" fmla="*/ 0 w 457"/>
                  <a:gd name="T85" fmla="*/ 0 h 5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57" h="541">
                    <a:moveTo>
                      <a:pt x="229" y="0"/>
                    </a:moveTo>
                    <a:lnTo>
                      <a:pt x="217" y="0"/>
                    </a:lnTo>
                    <a:lnTo>
                      <a:pt x="205" y="2"/>
                    </a:lnTo>
                    <a:lnTo>
                      <a:pt x="194" y="3"/>
                    </a:lnTo>
                    <a:lnTo>
                      <a:pt x="182" y="5"/>
                    </a:lnTo>
                    <a:lnTo>
                      <a:pt x="171" y="8"/>
                    </a:lnTo>
                    <a:lnTo>
                      <a:pt x="161" y="12"/>
                    </a:lnTo>
                    <a:lnTo>
                      <a:pt x="150" y="16"/>
                    </a:lnTo>
                    <a:lnTo>
                      <a:pt x="140" y="21"/>
                    </a:lnTo>
                    <a:lnTo>
                      <a:pt x="130" y="27"/>
                    </a:lnTo>
                    <a:lnTo>
                      <a:pt x="120" y="32"/>
                    </a:lnTo>
                    <a:lnTo>
                      <a:pt x="110" y="39"/>
                    </a:lnTo>
                    <a:lnTo>
                      <a:pt x="101" y="46"/>
                    </a:lnTo>
                    <a:lnTo>
                      <a:pt x="92" y="54"/>
                    </a:lnTo>
                    <a:lnTo>
                      <a:pt x="83" y="62"/>
                    </a:lnTo>
                    <a:lnTo>
                      <a:pt x="76" y="70"/>
                    </a:lnTo>
                    <a:lnTo>
                      <a:pt x="67" y="79"/>
                    </a:lnTo>
                    <a:lnTo>
                      <a:pt x="59" y="88"/>
                    </a:lnTo>
                    <a:lnTo>
                      <a:pt x="53" y="99"/>
                    </a:lnTo>
                    <a:lnTo>
                      <a:pt x="46" y="109"/>
                    </a:lnTo>
                    <a:lnTo>
                      <a:pt x="40" y="119"/>
                    </a:lnTo>
                    <a:lnTo>
                      <a:pt x="33" y="131"/>
                    </a:lnTo>
                    <a:lnTo>
                      <a:pt x="28" y="142"/>
                    </a:lnTo>
                    <a:lnTo>
                      <a:pt x="23" y="154"/>
                    </a:lnTo>
                    <a:lnTo>
                      <a:pt x="18" y="165"/>
                    </a:lnTo>
                    <a:lnTo>
                      <a:pt x="14" y="178"/>
                    </a:lnTo>
                    <a:lnTo>
                      <a:pt x="10" y="190"/>
                    </a:lnTo>
                    <a:lnTo>
                      <a:pt x="8" y="203"/>
                    </a:lnTo>
                    <a:lnTo>
                      <a:pt x="5" y="216"/>
                    </a:lnTo>
                    <a:lnTo>
                      <a:pt x="2" y="229"/>
                    </a:lnTo>
                    <a:lnTo>
                      <a:pt x="1" y="243"/>
                    </a:lnTo>
                    <a:lnTo>
                      <a:pt x="0" y="257"/>
                    </a:lnTo>
                    <a:lnTo>
                      <a:pt x="0" y="270"/>
                    </a:lnTo>
                    <a:lnTo>
                      <a:pt x="0" y="285"/>
                    </a:lnTo>
                    <a:lnTo>
                      <a:pt x="1" y="299"/>
                    </a:lnTo>
                    <a:lnTo>
                      <a:pt x="2" y="311"/>
                    </a:lnTo>
                    <a:lnTo>
                      <a:pt x="5" y="325"/>
                    </a:lnTo>
                    <a:lnTo>
                      <a:pt x="8" y="339"/>
                    </a:lnTo>
                    <a:lnTo>
                      <a:pt x="10" y="351"/>
                    </a:lnTo>
                    <a:lnTo>
                      <a:pt x="14" y="364"/>
                    </a:lnTo>
                    <a:lnTo>
                      <a:pt x="18" y="377"/>
                    </a:lnTo>
                    <a:lnTo>
                      <a:pt x="23" y="388"/>
                    </a:lnTo>
                    <a:lnTo>
                      <a:pt x="28" y="399"/>
                    </a:lnTo>
                    <a:lnTo>
                      <a:pt x="33" y="411"/>
                    </a:lnTo>
                    <a:lnTo>
                      <a:pt x="40" y="422"/>
                    </a:lnTo>
                    <a:lnTo>
                      <a:pt x="46" y="433"/>
                    </a:lnTo>
                    <a:lnTo>
                      <a:pt x="53" y="443"/>
                    </a:lnTo>
                    <a:lnTo>
                      <a:pt x="59" y="453"/>
                    </a:lnTo>
                    <a:lnTo>
                      <a:pt x="67" y="462"/>
                    </a:lnTo>
                    <a:lnTo>
                      <a:pt x="76" y="471"/>
                    </a:lnTo>
                    <a:lnTo>
                      <a:pt x="83" y="479"/>
                    </a:lnTo>
                    <a:lnTo>
                      <a:pt x="92" y="487"/>
                    </a:lnTo>
                    <a:lnTo>
                      <a:pt x="101" y="495"/>
                    </a:lnTo>
                    <a:lnTo>
                      <a:pt x="110" y="502"/>
                    </a:lnTo>
                    <a:lnTo>
                      <a:pt x="120" y="509"/>
                    </a:lnTo>
                    <a:lnTo>
                      <a:pt x="130" y="515"/>
                    </a:lnTo>
                    <a:lnTo>
                      <a:pt x="140" y="521"/>
                    </a:lnTo>
                    <a:lnTo>
                      <a:pt x="150" y="525"/>
                    </a:lnTo>
                    <a:lnTo>
                      <a:pt x="161" y="530"/>
                    </a:lnTo>
                    <a:lnTo>
                      <a:pt x="171" y="533"/>
                    </a:lnTo>
                    <a:lnTo>
                      <a:pt x="182" y="535"/>
                    </a:lnTo>
                    <a:lnTo>
                      <a:pt x="194" y="538"/>
                    </a:lnTo>
                    <a:lnTo>
                      <a:pt x="205" y="540"/>
                    </a:lnTo>
                    <a:lnTo>
                      <a:pt x="217" y="541"/>
                    </a:lnTo>
                    <a:lnTo>
                      <a:pt x="229" y="541"/>
                    </a:lnTo>
                    <a:lnTo>
                      <a:pt x="240" y="541"/>
                    </a:lnTo>
                    <a:lnTo>
                      <a:pt x="252" y="540"/>
                    </a:lnTo>
                    <a:lnTo>
                      <a:pt x="263" y="538"/>
                    </a:lnTo>
                    <a:lnTo>
                      <a:pt x="275" y="535"/>
                    </a:lnTo>
                    <a:lnTo>
                      <a:pt x="286" y="533"/>
                    </a:lnTo>
                    <a:lnTo>
                      <a:pt x="297" y="530"/>
                    </a:lnTo>
                    <a:lnTo>
                      <a:pt x="308" y="525"/>
                    </a:lnTo>
                    <a:lnTo>
                      <a:pt x="317" y="521"/>
                    </a:lnTo>
                    <a:lnTo>
                      <a:pt x="327" y="515"/>
                    </a:lnTo>
                    <a:lnTo>
                      <a:pt x="337" y="509"/>
                    </a:lnTo>
                    <a:lnTo>
                      <a:pt x="347" y="502"/>
                    </a:lnTo>
                    <a:lnTo>
                      <a:pt x="357" y="495"/>
                    </a:lnTo>
                    <a:lnTo>
                      <a:pt x="365" y="487"/>
                    </a:lnTo>
                    <a:lnTo>
                      <a:pt x="374" y="479"/>
                    </a:lnTo>
                    <a:lnTo>
                      <a:pt x="382" y="471"/>
                    </a:lnTo>
                    <a:lnTo>
                      <a:pt x="390" y="462"/>
                    </a:lnTo>
                    <a:lnTo>
                      <a:pt x="398" y="453"/>
                    </a:lnTo>
                    <a:lnTo>
                      <a:pt x="405" y="443"/>
                    </a:lnTo>
                    <a:lnTo>
                      <a:pt x="411" y="433"/>
                    </a:lnTo>
                    <a:lnTo>
                      <a:pt x="418" y="422"/>
                    </a:lnTo>
                    <a:lnTo>
                      <a:pt x="424" y="411"/>
                    </a:lnTo>
                    <a:lnTo>
                      <a:pt x="430" y="399"/>
                    </a:lnTo>
                    <a:lnTo>
                      <a:pt x="434" y="388"/>
                    </a:lnTo>
                    <a:lnTo>
                      <a:pt x="440" y="377"/>
                    </a:lnTo>
                    <a:lnTo>
                      <a:pt x="443" y="364"/>
                    </a:lnTo>
                    <a:lnTo>
                      <a:pt x="447" y="351"/>
                    </a:lnTo>
                    <a:lnTo>
                      <a:pt x="449" y="339"/>
                    </a:lnTo>
                    <a:lnTo>
                      <a:pt x="453" y="325"/>
                    </a:lnTo>
                    <a:lnTo>
                      <a:pt x="455" y="311"/>
                    </a:lnTo>
                    <a:lnTo>
                      <a:pt x="456" y="299"/>
                    </a:lnTo>
                    <a:lnTo>
                      <a:pt x="457" y="285"/>
                    </a:lnTo>
                    <a:lnTo>
                      <a:pt x="457" y="270"/>
                    </a:lnTo>
                    <a:lnTo>
                      <a:pt x="457" y="257"/>
                    </a:lnTo>
                    <a:lnTo>
                      <a:pt x="456" y="243"/>
                    </a:lnTo>
                    <a:lnTo>
                      <a:pt x="455" y="229"/>
                    </a:lnTo>
                    <a:lnTo>
                      <a:pt x="453" y="216"/>
                    </a:lnTo>
                    <a:lnTo>
                      <a:pt x="449" y="203"/>
                    </a:lnTo>
                    <a:lnTo>
                      <a:pt x="447" y="190"/>
                    </a:lnTo>
                    <a:lnTo>
                      <a:pt x="443" y="178"/>
                    </a:lnTo>
                    <a:lnTo>
                      <a:pt x="440" y="165"/>
                    </a:lnTo>
                    <a:lnTo>
                      <a:pt x="434" y="154"/>
                    </a:lnTo>
                    <a:lnTo>
                      <a:pt x="430" y="142"/>
                    </a:lnTo>
                    <a:lnTo>
                      <a:pt x="424" y="131"/>
                    </a:lnTo>
                    <a:lnTo>
                      <a:pt x="418" y="119"/>
                    </a:lnTo>
                    <a:lnTo>
                      <a:pt x="411" y="109"/>
                    </a:lnTo>
                    <a:lnTo>
                      <a:pt x="405" y="99"/>
                    </a:lnTo>
                    <a:lnTo>
                      <a:pt x="398" y="88"/>
                    </a:lnTo>
                    <a:lnTo>
                      <a:pt x="390" y="79"/>
                    </a:lnTo>
                    <a:lnTo>
                      <a:pt x="382" y="70"/>
                    </a:lnTo>
                    <a:lnTo>
                      <a:pt x="374" y="62"/>
                    </a:lnTo>
                    <a:lnTo>
                      <a:pt x="365" y="54"/>
                    </a:lnTo>
                    <a:lnTo>
                      <a:pt x="357" y="46"/>
                    </a:lnTo>
                    <a:lnTo>
                      <a:pt x="347" y="39"/>
                    </a:lnTo>
                    <a:lnTo>
                      <a:pt x="337" y="32"/>
                    </a:lnTo>
                    <a:lnTo>
                      <a:pt x="327" y="27"/>
                    </a:lnTo>
                    <a:lnTo>
                      <a:pt x="317" y="21"/>
                    </a:lnTo>
                    <a:lnTo>
                      <a:pt x="308" y="16"/>
                    </a:lnTo>
                    <a:lnTo>
                      <a:pt x="297" y="12"/>
                    </a:lnTo>
                    <a:lnTo>
                      <a:pt x="286" y="8"/>
                    </a:lnTo>
                    <a:lnTo>
                      <a:pt x="275" y="5"/>
                    </a:lnTo>
                    <a:lnTo>
                      <a:pt x="263" y="3"/>
                    </a:lnTo>
                    <a:lnTo>
                      <a:pt x="252" y="2"/>
                    </a:lnTo>
                    <a:lnTo>
                      <a:pt x="240" y="0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66" name="Freeform 1389"/>
              <p:cNvSpPr>
                <a:spLocks/>
              </p:cNvSpPr>
              <p:nvPr/>
            </p:nvSpPr>
            <p:spPr bwMode="auto">
              <a:xfrm>
                <a:off x="-116" y="1060"/>
                <a:ext cx="114" cy="180"/>
              </a:xfrm>
              <a:custGeom>
                <a:avLst/>
                <a:gdLst>
                  <a:gd name="T0" fmla="*/ 0 w 457"/>
                  <a:gd name="T1" fmla="*/ 0 h 541"/>
                  <a:gd name="T2" fmla="*/ 0 w 457"/>
                  <a:gd name="T3" fmla="*/ 0 h 541"/>
                  <a:gd name="T4" fmla="*/ 0 w 457"/>
                  <a:gd name="T5" fmla="*/ 0 h 541"/>
                  <a:gd name="T6" fmla="*/ 0 w 457"/>
                  <a:gd name="T7" fmla="*/ 0 h 541"/>
                  <a:gd name="T8" fmla="*/ 0 w 457"/>
                  <a:gd name="T9" fmla="*/ 0 h 541"/>
                  <a:gd name="T10" fmla="*/ 0 w 457"/>
                  <a:gd name="T11" fmla="*/ 0 h 541"/>
                  <a:gd name="T12" fmla="*/ 0 w 457"/>
                  <a:gd name="T13" fmla="*/ 0 h 541"/>
                  <a:gd name="T14" fmla="*/ 0 w 457"/>
                  <a:gd name="T15" fmla="*/ 0 h 541"/>
                  <a:gd name="T16" fmla="*/ 0 w 457"/>
                  <a:gd name="T17" fmla="*/ 0 h 541"/>
                  <a:gd name="T18" fmla="*/ 0 w 457"/>
                  <a:gd name="T19" fmla="*/ 0 h 541"/>
                  <a:gd name="T20" fmla="*/ 0 w 457"/>
                  <a:gd name="T21" fmla="*/ 0 h 541"/>
                  <a:gd name="T22" fmla="*/ 0 w 457"/>
                  <a:gd name="T23" fmla="*/ 0 h 541"/>
                  <a:gd name="T24" fmla="*/ 0 w 457"/>
                  <a:gd name="T25" fmla="*/ 0 h 541"/>
                  <a:gd name="T26" fmla="*/ 0 w 457"/>
                  <a:gd name="T27" fmla="*/ 0 h 541"/>
                  <a:gd name="T28" fmla="*/ 0 w 457"/>
                  <a:gd name="T29" fmla="*/ 0 h 541"/>
                  <a:gd name="T30" fmla="*/ 0 w 457"/>
                  <a:gd name="T31" fmla="*/ 0 h 541"/>
                  <a:gd name="T32" fmla="*/ 0 w 457"/>
                  <a:gd name="T33" fmla="*/ 0 h 541"/>
                  <a:gd name="T34" fmla="*/ 0 w 457"/>
                  <a:gd name="T35" fmla="*/ 0 h 541"/>
                  <a:gd name="T36" fmla="*/ 0 w 457"/>
                  <a:gd name="T37" fmla="*/ 0 h 541"/>
                  <a:gd name="T38" fmla="*/ 0 w 457"/>
                  <a:gd name="T39" fmla="*/ 0 h 541"/>
                  <a:gd name="T40" fmla="*/ 0 w 457"/>
                  <a:gd name="T41" fmla="*/ 0 h 541"/>
                  <a:gd name="T42" fmla="*/ 0 w 457"/>
                  <a:gd name="T43" fmla="*/ 0 h 541"/>
                  <a:gd name="T44" fmla="*/ 0 w 457"/>
                  <a:gd name="T45" fmla="*/ 0 h 541"/>
                  <a:gd name="T46" fmla="*/ 0 w 457"/>
                  <a:gd name="T47" fmla="*/ 0 h 541"/>
                  <a:gd name="T48" fmla="*/ 0 w 457"/>
                  <a:gd name="T49" fmla="*/ 0 h 541"/>
                  <a:gd name="T50" fmla="*/ 0 w 457"/>
                  <a:gd name="T51" fmla="*/ 0 h 541"/>
                  <a:gd name="T52" fmla="*/ 0 w 457"/>
                  <a:gd name="T53" fmla="*/ 0 h 541"/>
                  <a:gd name="T54" fmla="*/ 0 w 457"/>
                  <a:gd name="T55" fmla="*/ 0 h 541"/>
                  <a:gd name="T56" fmla="*/ 0 w 457"/>
                  <a:gd name="T57" fmla="*/ 0 h 541"/>
                  <a:gd name="T58" fmla="*/ 0 w 457"/>
                  <a:gd name="T59" fmla="*/ 0 h 541"/>
                  <a:gd name="T60" fmla="*/ 0 w 457"/>
                  <a:gd name="T61" fmla="*/ 0 h 541"/>
                  <a:gd name="T62" fmla="*/ 0 w 457"/>
                  <a:gd name="T63" fmla="*/ 0 h 541"/>
                  <a:gd name="T64" fmla="*/ 0 w 457"/>
                  <a:gd name="T65" fmla="*/ 0 h 541"/>
                  <a:gd name="T66" fmla="*/ 0 w 457"/>
                  <a:gd name="T67" fmla="*/ 0 h 541"/>
                  <a:gd name="T68" fmla="*/ 0 w 457"/>
                  <a:gd name="T69" fmla="*/ 0 h 541"/>
                  <a:gd name="T70" fmla="*/ 0 w 457"/>
                  <a:gd name="T71" fmla="*/ 0 h 541"/>
                  <a:gd name="T72" fmla="*/ 0 w 457"/>
                  <a:gd name="T73" fmla="*/ 0 h 541"/>
                  <a:gd name="T74" fmla="*/ 0 w 457"/>
                  <a:gd name="T75" fmla="*/ 0 h 541"/>
                  <a:gd name="T76" fmla="*/ 0 w 457"/>
                  <a:gd name="T77" fmla="*/ 0 h 541"/>
                  <a:gd name="T78" fmla="*/ 0 w 457"/>
                  <a:gd name="T79" fmla="*/ 0 h 541"/>
                  <a:gd name="T80" fmla="*/ 0 w 457"/>
                  <a:gd name="T81" fmla="*/ 0 h 541"/>
                  <a:gd name="T82" fmla="*/ 0 w 457"/>
                  <a:gd name="T83" fmla="*/ 0 h 541"/>
                  <a:gd name="T84" fmla="*/ 0 w 457"/>
                  <a:gd name="T85" fmla="*/ 0 h 5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57" h="541">
                    <a:moveTo>
                      <a:pt x="229" y="0"/>
                    </a:moveTo>
                    <a:lnTo>
                      <a:pt x="217" y="0"/>
                    </a:lnTo>
                    <a:lnTo>
                      <a:pt x="205" y="2"/>
                    </a:lnTo>
                    <a:lnTo>
                      <a:pt x="194" y="3"/>
                    </a:lnTo>
                    <a:lnTo>
                      <a:pt x="182" y="5"/>
                    </a:lnTo>
                    <a:lnTo>
                      <a:pt x="171" y="8"/>
                    </a:lnTo>
                    <a:lnTo>
                      <a:pt x="161" y="12"/>
                    </a:lnTo>
                    <a:lnTo>
                      <a:pt x="150" y="16"/>
                    </a:lnTo>
                    <a:lnTo>
                      <a:pt x="140" y="21"/>
                    </a:lnTo>
                    <a:lnTo>
                      <a:pt x="130" y="27"/>
                    </a:lnTo>
                    <a:lnTo>
                      <a:pt x="120" y="32"/>
                    </a:lnTo>
                    <a:lnTo>
                      <a:pt x="110" y="39"/>
                    </a:lnTo>
                    <a:lnTo>
                      <a:pt x="101" y="46"/>
                    </a:lnTo>
                    <a:lnTo>
                      <a:pt x="92" y="54"/>
                    </a:lnTo>
                    <a:lnTo>
                      <a:pt x="83" y="62"/>
                    </a:lnTo>
                    <a:lnTo>
                      <a:pt x="76" y="70"/>
                    </a:lnTo>
                    <a:lnTo>
                      <a:pt x="67" y="79"/>
                    </a:lnTo>
                    <a:lnTo>
                      <a:pt x="59" y="88"/>
                    </a:lnTo>
                    <a:lnTo>
                      <a:pt x="53" y="99"/>
                    </a:lnTo>
                    <a:lnTo>
                      <a:pt x="46" y="109"/>
                    </a:lnTo>
                    <a:lnTo>
                      <a:pt x="40" y="119"/>
                    </a:lnTo>
                    <a:lnTo>
                      <a:pt x="33" y="131"/>
                    </a:lnTo>
                    <a:lnTo>
                      <a:pt x="28" y="142"/>
                    </a:lnTo>
                    <a:lnTo>
                      <a:pt x="23" y="154"/>
                    </a:lnTo>
                    <a:lnTo>
                      <a:pt x="18" y="165"/>
                    </a:lnTo>
                    <a:lnTo>
                      <a:pt x="14" y="178"/>
                    </a:lnTo>
                    <a:lnTo>
                      <a:pt x="10" y="190"/>
                    </a:lnTo>
                    <a:lnTo>
                      <a:pt x="8" y="203"/>
                    </a:lnTo>
                    <a:lnTo>
                      <a:pt x="5" y="216"/>
                    </a:lnTo>
                    <a:lnTo>
                      <a:pt x="2" y="229"/>
                    </a:lnTo>
                    <a:lnTo>
                      <a:pt x="1" y="243"/>
                    </a:lnTo>
                    <a:lnTo>
                      <a:pt x="0" y="257"/>
                    </a:lnTo>
                    <a:lnTo>
                      <a:pt x="0" y="270"/>
                    </a:lnTo>
                    <a:lnTo>
                      <a:pt x="0" y="285"/>
                    </a:lnTo>
                    <a:lnTo>
                      <a:pt x="1" y="299"/>
                    </a:lnTo>
                    <a:lnTo>
                      <a:pt x="2" y="311"/>
                    </a:lnTo>
                    <a:lnTo>
                      <a:pt x="5" y="325"/>
                    </a:lnTo>
                    <a:lnTo>
                      <a:pt x="8" y="339"/>
                    </a:lnTo>
                    <a:lnTo>
                      <a:pt x="10" y="351"/>
                    </a:lnTo>
                    <a:lnTo>
                      <a:pt x="14" y="364"/>
                    </a:lnTo>
                    <a:lnTo>
                      <a:pt x="18" y="377"/>
                    </a:lnTo>
                    <a:lnTo>
                      <a:pt x="23" y="388"/>
                    </a:lnTo>
                    <a:lnTo>
                      <a:pt x="28" y="399"/>
                    </a:lnTo>
                    <a:lnTo>
                      <a:pt x="33" y="411"/>
                    </a:lnTo>
                    <a:lnTo>
                      <a:pt x="40" y="422"/>
                    </a:lnTo>
                    <a:lnTo>
                      <a:pt x="46" y="433"/>
                    </a:lnTo>
                    <a:lnTo>
                      <a:pt x="53" y="443"/>
                    </a:lnTo>
                    <a:lnTo>
                      <a:pt x="59" y="453"/>
                    </a:lnTo>
                    <a:lnTo>
                      <a:pt x="67" y="462"/>
                    </a:lnTo>
                    <a:lnTo>
                      <a:pt x="76" y="471"/>
                    </a:lnTo>
                    <a:lnTo>
                      <a:pt x="83" y="479"/>
                    </a:lnTo>
                    <a:lnTo>
                      <a:pt x="92" y="487"/>
                    </a:lnTo>
                    <a:lnTo>
                      <a:pt x="101" y="495"/>
                    </a:lnTo>
                    <a:lnTo>
                      <a:pt x="110" y="502"/>
                    </a:lnTo>
                    <a:lnTo>
                      <a:pt x="120" y="509"/>
                    </a:lnTo>
                    <a:lnTo>
                      <a:pt x="130" y="515"/>
                    </a:lnTo>
                    <a:lnTo>
                      <a:pt x="140" y="521"/>
                    </a:lnTo>
                    <a:lnTo>
                      <a:pt x="150" y="525"/>
                    </a:lnTo>
                    <a:lnTo>
                      <a:pt x="161" y="530"/>
                    </a:lnTo>
                    <a:lnTo>
                      <a:pt x="171" y="533"/>
                    </a:lnTo>
                    <a:lnTo>
                      <a:pt x="182" y="535"/>
                    </a:lnTo>
                    <a:lnTo>
                      <a:pt x="194" y="538"/>
                    </a:lnTo>
                    <a:lnTo>
                      <a:pt x="205" y="540"/>
                    </a:lnTo>
                    <a:lnTo>
                      <a:pt x="217" y="541"/>
                    </a:lnTo>
                    <a:lnTo>
                      <a:pt x="229" y="541"/>
                    </a:lnTo>
                    <a:lnTo>
                      <a:pt x="240" y="541"/>
                    </a:lnTo>
                    <a:lnTo>
                      <a:pt x="252" y="540"/>
                    </a:lnTo>
                    <a:lnTo>
                      <a:pt x="263" y="538"/>
                    </a:lnTo>
                    <a:lnTo>
                      <a:pt x="275" y="535"/>
                    </a:lnTo>
                    <a:lnTo>
                      <a:pt x="286" y="533"/>
                    </a:lnTo>
                    <a:lnTo>
                      <a:pt x="297" y="530"/>
                    </a:lnTo>
                    <a:lnTo>
                      <a:pt x="308" y="525"/>
                    </a:lnTo>
                    <a:lnTo>
                      <a:pt x="317" y="521"/>
                    </a:lnTo>
                    <a:lnTo>
                      <a:pt x="327" y="515"/>
                    </a:lnTo>
                    <a:lnTo>
                      <a:pt x="337" y="509"/>
                    </a:lnTo>
                    <a:lnTo>
                      <a:pt x="347" y="502"/>
                    </a:lnTo>
                    <a:lnTo>
                      <a:pt x="357" y="495"/>
                    </a:lnTo>
                    <a:lnTo>
                      <a:pt x="365" y="487"/>
                    </a:lnTo>
                    <a:lnTo>
                      <a:pt x="374" y="479"/>
                    </a:lnTo>
                    <a:lnTo>
                      <a:pt x="382" y="471"/>
                    </a:lnTo>
                    <a:lnTo>
                      <a:pt x="390" y="462"/>
                    </a:lnTo>
                    <a:lnTo>
                      <a:pt x="398" y="453"/>
                    </a:lnTo>
                    <a:lnTo>
                      <a:pt x="405" y="443"/>
                    </a:lnTo>
                    <a:lnTo>
                      <a:pt x="411" y="433"/>
                    </a:lnTo>
                    <a:lnTo>
                      <a:pt x="418" y="422"/>
                    </a:lnTo>
                    <a:lnTo>
                      <a:pt x="424" y="411"/>
                    </a:lnTo>
                    <a:lnTo>
                      <a:pt x="430" y="399"/>
                    </a:lnTo>
                    <a:lnTo>
                      <a:pt x="434" y="388"/>
                    </a:lnTo>
                    <a:lnTo>
                      <a:pt x="440" y="377"/>
                    </a:lnTo>
                    <a:lnTo>
                      <a:pt x="443" y="364"/>
                    </a:lnTo>
                    <a:lnTo>
                      <a:pt x="447" y="351"/>
                    </a:lnTo>
                    <a:lnTo>
                      <a:pt x="449" y="339"/>
                    </a:lnTo>
                    <a:lnTo>
                      <a:pt x="453" y="325"/>
                    </a:lnTo>
                    <a:lnTo>
                      <a:pt x="455" y="311"/>
                    </a:lnTo>
                    <a:lnTo>
                      <a:pt x="456" y="299"/>
                    </a:lnTo>
                    <a:lnTo>
                      <a:pt x="457" y="285"/>
                    </a:lnTo>
                    <a:lnTo>
                      <a:pt x="457" y="270"/>
                    </a:lnTo>
                    <a:lnTo>
                      <a:pt x="457" y="257"/>
                    </a:lnTo>
                    <a:lnTo>
                      <a:pt x="456" y="243"/>
                    </a:lnTo>
                    <a:lnTo>
                      <a:pt x="455" y="229"/>
                    </a:lnTo>
                    <a:lnTo>
                      <a:pt x="453" y="216"/>
                    </a:lnTo>
                    <a:lnTo>
                      <a:pt x="449" y="203"/>
                    </a:lnTo>
                    <a:lnTo>
                      <a:pt x="447" y="190"/>
                    </a:lnTo>
                    <a:lnTo>
                      <a:pt x="443" y="178"/>
                    </a:lnTo>
                    <a:lnTo>
                      <a:pt x="440" y="165"/>
                    </a:lnTo>
                    <a:lnTo>
                      <a:pt x="434" y="154"/>
                    </a:lnTo>
                    <a:lnTo>
                      <a:pt x="430" y="142"/>
                    </a:lnTo>
                    <a:lnTo>
                      <a:pt x="424" y="131"/>
                    </a:lnTo>
                    <a:lnTo>
                      <a:pt x="418" y="119"/>
                    </a:lnTo>
                    <a:lnTo>
                      <a:pt x="411" y="109"/>
                    </a:lnTo>
                    <a:lnTo>
                      <a:pt x="405" y="99"/>
                    </a:lnTo>
                    <a:lnTo>
                      <a:pt x="398" y="88"/>
                    </a:lnTo>
                    <a:lnTo>
                      <a:pt x="390" y="79"/>
                    </a:lnTo>
                    <a:lnTo>
                      <a:pt x="382" y="70"/>
                    </a:lnTo>
                    <a:lnTo>
                      <a:pt x="374" y="62"/>
                    </a:lnTo>
                    <a:lnTo>
                      <a:pt x="365" y="54"/>
                    </a:lnTo>
                    <a:lnTo>
                      <a:pt x="357" y="46"/>
                    </a:lnTo>
                    <a:lnTo>
                      <a:pt x="347" y="39"/>
                    </a:lnTo>
                    <a:lnTo>
                      <a:pt x="337" y="32"/>
                    </a:lnTo>
                    <a:lnTo>
                      <a:pt x="327" y="27"/>
                    </a:lnTo>
                    <a:lnTo>
                      <a:pt x="317" y="21"/>
                    </a:lnTo>
                    <a:lnTo>
                      <a:pt x="308" y="16"/>
                    </a:lnTo>
                    <a:lnTo>
                      <a:pt x="297" y="12"/>
                    </a:lnTo>
                    <a:lnTo>
                      <a:pt x="286" y="8"/>
                    </a:lnTo>
                    <a:lnTo>
                      <a:pt x="275" y="5"/>
                    </a:lnTo>
                    <a:lnTo>
                      <a:pt x="263" y="3"/>
                    </a:lnTo>
                    <a:lnTo>
                      <a:pt x="252" y="2"/>
                    </a:lnTo>
                    <a:lnTo>
                      <a:pt x="240" y="0"/>
                    </a:lnTo>
                    <a:lnTo>
                      <a:pt x="229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67" name="Freeform 1390"/>
              <p:cNvSpPr>
                <a:spLocks noEditPoints="1"/>
              </p:cNvSpPr>
              <p:nvPr/>
            </p:nvSpPr>
            <p:spPr bwMode="auto">
              <a:xfrm>
                <a:off x="-60" y="896"/>
                <a:ext cx="2" cy="527"/>
              </a:xfrm>
              <a:custGeom>
                <a:avLst/>
                <a:gdLst>
                  <a:gd name="T0" fmla="*/ 0 w 10"/>
                  <a:gd name="T1" fmla="*/ 0 h 1581"/>
                  <a:gd name="T2" fmla="*/ 0 w 10"/>
                  <a:gd name="T3" fmla="*/ 0 h 1581"/>
                  <a:gd name="T4" fmla="*/ 0 w 10"/>
                  <a:gd name="T5" fmla="*/ 0 h 1581"/>
                  <a:gd name="T6" fmla="*/ 0 w 10"/>
                  <a:gd name="T7" fmla="*/ 0 h 1581"/>
                  <a:gd name="T8" fmla="*/ 0 w 10"/>
                  <a:gd name="T9" fmla="*/ 0 h 1581"/>
                  <a:gd name="T10" fmla="*/ 0 w 10"/>
                  <a:gd name="T11" fmla="*/ 0 h 1581"/>
                  <a:gd name="T12" fmla="*/ 0 w 10"/>
                  <a:gd name="T13" fmla="*/ 0 h 1581"/>
                  <a:gd name="T14" fmla="*/ 0 w 10"/>
                  <a:gd name="T15" fmla="*/ 0 h 1581"/>
                  <a:gd name="T16" fmla="*/ 0 w 10"/>
                  <a:gd name="T17" fmla="*/ 0 h 1581"/>
                  <a:gd name="T18" fmla="*/ 0 w 10"/>
                  <a:gd name="T19" fmla="*/ 0 h 1581"/>
                  <a:gd name="T20" fmla="*/ 0 w 10"/>
                  <a:gd name="T21" fmla="*/ 0 h 1581"/>
                  <a:gd name="T22" fmla="*/ 0 w 10"/>
                  <a:gd name="T23" fmla="*/ 0 h 1581"/>
                  <a:gd name="T24" fmla="*/ 0 w 10"/>
                  <a:gd name="T25" fmla="*/ 0 h 1581"/>
                  <a:gd name="T26" fmla="*/ 0 w 10"/>
                  <a:gd name="T27" fmla="*/ 0 h 1581"/>
                  <a:gd name="T28" fmla="*/ 0 w 10"/>
                  <a:gd name="T29" fmla="*/ 0 h 1581"/>
                  <a:gd name="T30" fmla="*/ 0 w 10"/>
                  <a:gd name="T31" fmla="*/ 0 h 1581"/>
                  <a:gd name="T32" fmla="*/ 0 w 10"/>
                  <a:gd name="T33" fmla="*/ 0 h 1581"/>
                  <a:gd name="T34" fmla="*/ 0 w 10"/>
                  <a:gd name="T35" fmla="*/ 0 h 1581"/>
                  <a:gd name="T36" fmla="*/ 0 w 10"/>
                  <a:gd name="T37" fmla="*/ 0 h 1581"/>
                  <a:gd name="T38" fmla="*/ 0 w 10"/>
                  <a:gd name="T39" fmla="*/ 0 h 1581"/>
                  <a:gd name="T40" fmla="*/ 0 w 10"/>
                  <a:gd name="T41" fmla="*/ 0 h 1581"/>
                  <a:gd name="T42" fmla="*/ 0 w 10"/>
                  <a:gd name="T43" fmla="*/ 0 h 1581"/>
                  <a:gd name="T44" fmla="*/ 0 w 10"/>
                  <a:gd name="T45" fmla="*/ 0 h 1581"/>
                  <a:gd name="T46" fmla="*/ 0 w 10"/>
                  <a:gd name="T47" fmla="*/ 0 h 1581"/>
                  <a:gd name="T48" fmla="*/ 0 w 10"/>
                  <a:gd name="T49" fmla="*/ 0 h 1581"/>
                  <a:gd name="T50" fmla="*/ 0 w 10"/>
                  <a:gd name="T51" fmla="*/ 0 h 1581"/>
                  <a:gd name="T52" fmla="*/ 0 w 10"/>
                  <a:gd name="T53" fmla="*/ 0 h 1581"/>
                  <a:gd name="T54" fmla="*/ 0 w 10"/>
                  <a:gd name="T55" fmla="*/ 0 h 1581"/>
                  <a:gd name="T56" fmla="*/ 0 w 10"/>
                  <a:gd name="T57" fmla="*/ 0 h 1581"/>
                  <a:gd name="T58" fmla="*/ 0 w 10"/>
                  <a:gd name="T59" fmla="*/ 0 h 1581"/>
                  <a:gd name="T60" fmla="*/ 0 w 10"/>
                  <a:gd name="T61" fmla="*/ 0 h 1581"/>
                  <a:gd name="T62" fmla="*/ 0 w 10"/>
                  <a:gd name="T63" fmla="*/ 0 h 1581"/>
                  <a:gd name="T64" fmla="*/ 0 w 10"/>
                  <a:gd name="T65" fmla="*/ 0 h 1581"/>
                  <a:gd name="T66" fmla="*/ 0 w 10"/>
                  <a:gd name="T67" fmla="*/ 0 h 1581"/>
                  <a:gd name="T68" fmla="*/ 0 w 10"/>
                  <a:gd name="T69" fmla="*/ 0 h 1581"/>
                  <a:gd name="T70" fmla="*/ 0 w 10"/>
                  <a:gd name="T71" fmla="*/ 0 h 1581"/>
                  <a:gd name="T72" fmla="*/ 0 w 10"/>
                  <a:gd name="T73" fmla="*/ 0 h 1581"/>
                  <a:gd name="T74" fmla="*/ 0 w 10"/>
                  <a:gd name="T75" fmla="*/ 0 h 1581"/>
                  <a:gd name="T76" fmla="*/ 0 w 10"/>
                  <a:gd name="T77" fmla="*/ 0 h 1581"/>
                  <a:gd name="T78" fmla="*/ 0 w 10"/>
                  <a:gd name="T79" fmla="*/ 0 h 1581"/>
                  <a:gd name="T80" fmla="*/ 0 w 10"/>
                  <a:gd name="T81" fmla="*/ 0 h 1581"/>
                  <a:gd name="T82" fmla="*/ 0 w 10"/>
                  <a:gd name="T83" fmla="*/ 0 h 1581"/>
                  <a:gd name="T84" fmla="*/ 0 w 10"/>
                  <a:gd name="T85" fmla="*/ 0 h 1581"/>
                  <a:gd name="T86" fmla="*/ 0 w 10"/>
                  <a:gd name="T87" fmla="*/ 0 h 1581"/>
                  <a:gd name="T88" fmla="*/ 0 w 10"/>
                  <a:gd name="T89" fmla="*/ 0 h 1581"/>
                  <a:gd name="T90" fmla="*/ 0 w 10"/>
                  <a:gd name="T91" fmla="*/ 0 h 1581"/>
                  <a:gd name="T92" fmla="*/ 0 w 10"/>
                  <a:gd name="T93" fmla="*/ 0 h 1581"/>
                  <a:gd name="T94" fmla="*/ 0 w 10"/>
                  <a:gd name="T95" fmla="*/ 0 h 1581"/>
                  <a:gd name="T96" fmla="*/ 0 w 10"/>
                  <a:gd name="T97" fmla="*/ 0 h 1581"/>
                  <a:gd name="T98" fmla="*/ 0 w 10"/>
                  <a:gd name="T99" fmla="*/ 0 h 1581"/>
                  <a:gd name="T100" fmla="*/ 0 w 10"/>
                  <a:gd name="T101" fmla="*/ 0 h 1581"/>
                  <a:gd name="T102" fmla="*/ 0 w 10"/>
                  <a:gd name="T103" fmla="*/ 0 h 1581"/>
                  <a:gd name="T104" fmla="*/ 0 w 10"/>
                  <a:gd name="T105" fmla="*/ 0 h 1581"/>
                  <a:gd name="T106" fmla="*/ 0 w 10"/>
                  <a:gd name="T107" fmla="*/ 0 h 1581"/>
                  <a:gd name="T108" fmla="*/ 0 w 10"/>
                  <a:gd name="T109" fmla="*/ 0 h 1581"/>
                  <a:gd name="T110" fmla="*/ 0 w 10"/>
                  <a:gd name="T111" fmla="*/ 0 h 158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0" h="1581">
                    <a:moveTo>
                      <a:pt x="0" y="1575"/>
                    </a:moveTo>
                    <a:lnTo>
                      <a:pt x="0" y="1499"/>
                    </a:lnTo>
                    <a:lnTo>
                      <a:pt x="0" y="1496"/>
                    </a:lnTo>
                    <a:lnTo>
                      <a:pt x="1" y="1494"/>
                    </a:lnTo>
                    <a:lnTo>
                      <a:pt x="3" y="1493"/>
                    </a:lnTo>
                    <a:lnTo>
                      <a:pt x="5" y="1493"/>
                    </a:lnTo>
                    <a:lnTo>
                      <a:pt x="6" y="1493"/>
                    </a:lnTo>
                    <a:lnTo>
                      <a:pt x="8" y="1494"/>
                    </a:lnTo>
                    <a:lnTo>
                      <a:pt x="10" y="1496"/>
                    </a:lnTo>
                    <a:lnTo>
                      <a:pt x="10" y="1499"/>
                    </a:lnTo>
                    <a:lnTo>
                      <a:pt x="10" y="1575"/>
                    </a:lnTo>
                    <a:lnTo>
                      <a:pt x="10" y="1577"/>
                    </a:lnTo>
                    <a:lnTo>
                      <a:pt x="8" y="1579"/>
                    </a:lnTo>
                    <a:lnTo>
                      <a:pt x="6" y="1580"/>
                    </a:lnTo>
                    <a:lnTo>
                      <a:pt x="5" y="1581"/>
                    </a:lnTo>
                    <a:lnTo>
                      <a:pt x="3" y="1580"/>
                    </a:lnTo>
                    <a:lnTo>
                      <a:pt x="1" y="1579"/>
                    </a:lnTo>
                    <a:lnTo>
                      <a:pt x="0" y="1577"/>
                    </a:lnTo>
                    <a:lnTo>
                      <a:pt x="0" y="1575"/>
                    </a:lnTo>
                    <a:close/>
                    <a:moveTo>
                      <a:pt x="0" y="1444"/>
                    </a:moveTo>
                    <a:lnTo>
                      <a:pt x="0" y="1444"/>
                    </a:lnTo>
                    <a:lnTo>
                      <a:pt x="0" y="1441"/>
                    </a:lnTo>
                    <a:lnTo>
                      <a:pt x="1" y="1439"/>
                    </a:lnTo>
                    <a:lnTo>
                      <a:pt x="3" y="1438"/>
                    </a:lnTo>
                    <a:lnTo>
                      <a:pt x="5" y="1438"/>
                    </a:lnTo>
                    <a:lnTo>
                      <a:pt x="6" y="1438"/>
                    </a:lnTo>
                    <a:lnTo>
                      <a:pt x="8" y="1439"/>
                    </a:lnTo>
                    <a:lnTo>
                      <a:pt x="10" y="1441"/>
                    </a:lnTo>
                    <a:lnTo>
                      <a:pt x="10" y="1444"/>
                    </a:lnTo>
                    <a:lnTo>
                      <a:pt x="10" y="1445"/>
                    </a:lnTo>
                    <a:lnTo>
                      <a:pt x="8" y="1447"/>
                    </a:lnTo>
                    <a:lnTo>
                      <a:pt x="6" y="1448"/>
                    </a:lnTo>
                    <a:lnTo>
                      <a:pt x="5" y="1448"/>
                    </a:lnTo>
                    <a:lnTo>
                      <a:pt x="3" y="1448"/>
                    </a:lnTo>
                    <a:lnTo>
                      <a:pt x="1" y="1447"/>
                    </a:lnTo>
                    <a:lnTo>
                      <a:pt x="0" y="1445"/>
                    </a:lnTo>
                    <a:lnTo>
                      <a:pt x="0" y="1444"/>
                    </a:lnTo>
                    <a:close/>
                    <a:moveTo>
                      <a:pt x="0" y="1389"/>
                    </a:moveTo>
                    <a:lnTo>
                      <a:pt x="0" y="1311"/>
                    </a:lnTo>
                    <a:lnTo>
                      <a:pt x="0" y="1309"/>
                    </a:lnTo>
                    <a:lnTo>
                      <a:pt x="1" y="1308"/>
                    </a:lnTo>
                    <a:lnTo>
                      <a:pt x="3" y="1306"/>
                    </a:lnTo>
                    <a:lnTo>
                      <a:pt x="5" y="1306"/>
                    </a:lnTo>
                    <a:lnTo>
                      <a:pt x="6" y="1306"/>
                    </a:lnTo>
                    <a:lnTo>
                      <a:pt x="8" y="1308"/>
                    </a:lnTo>
                    <a:lnTo>
                      <a:pt x="10" y="1309"/>
                    </a:lnTo>
                    <a:lnTo>
                      <a:pt x="10" y="1311"/>
                    </a:lnTo>
                    <a:lnTo>
                      <a:pt x="10" y="1389"/>
                    </a:lnTo>
                    <a:lnTo>
                      <a:pt x="10" y="1390"/>
                    </a:lnTo>
                    <a:lnTo>
                      <a:pt x="8" y="1392"/>
                    </a:lnTo>
                    <a:lnTo>
                      <a:pt x="6" y="1393"/>
                    </a:lnTo>
                    <a:lnTo>
                      <a:pt x="5" y="1393"/>
                    </a:lnTo>
                    <a:lnTo>
                      <a:pt x="3" y="1393"/>
                    </a:lnTo>
                    <a:lnTo>
                      <a:pt x="1" y="1392"/>
                    </a:lnTo>
                    <a:lnTo>
                      <a:pt x="0" y="1390"/>
                    </a:lnTo>
                    <a:lnTo>
                      <a:pt x="0" y="1389"/>
                    </a:lnTo>
                    <a:close/>
                    <a:moveTo>
                      <a:pt x="0" y="1256"/>
                    </a:moveTo>
                    <a:lnTo>
                      <a:pt x="0" y="1256"/>
                    </a:lnTo>
                    <a:lnTo>
                      <a:pt x="0" y="1254"/>
                    </a:lnTo>
                    <a:lnTo>
                      <a:pt x="1" y="1253"/>
                    </a:lnTo>
                    <a:lnTo>
                      <a:pt x="3" y="1252"/>
                    </a:lnTo>
                    <a:lnTo>
                      <a:pt x="5" y="1250"/>
                    </a:lnTo>
                    <a:lnTo>
                      <a:pt x="6" y="1252"/>
                    </a:lnTo>
                    <a:lnTo>
                      <a:pt x="8" y="1253"/>
                    </a:lnTo>
                    <a:lnTo>
                      <a:pt x="10" y="1254"/>
                    </a:lnTo>
                    <a:lnTo>
                      <a:pt x="10" y="1256"/>
                    </a:lnTo>
                    <a:lnTo>
                      <a:pt x="10" y="1258"/>
                    </a:lnTo>
                    <a:lnTo>
                      <a:pt x="8" y="1261"/>
                    </a:lnTo>
                    <a:lnTo>
                      <a:pt x="6" y="1262"/>
                    </a:lnTo>
                    <a:lnTo>
                      <a:pt x="5" y="1262"/>
                    </a:lnTo>
                    <a:lnTo>
                      <a:pt x="3" y="1262"/>
                    </a:lnTo>
                    <a:lnTo>
                      <a:pt x="1" y="1261"/>
                    </a:lnTo>
                    <a:lnTo>
                      <a:pt x="0" y="1258"/>
                    </a:lnTo>
                    <a:lnTo>
                      <a:pt x="0" y="1256"/>
                    </a:lnTo>
                    <a:close/>
                    <a:moveTo>
                      <a:pt x="0" y="1201"/>
                    </a:moveTo>
                    <a:lnTo>
                      <a:pt x="0" y="1125"/>
                    </a:lnTo>
                    <a:lnTo>
                      <a:pt x="0" y="1122"/>
                    </a:lnTo>
                    <a:lnTo>
                      <a:pt x="1" y="1121"/>
                    </a:lnTo>
                    <a:lnTo>
                      <a:pt x="3" y="1120"/>
                    </a:lnTo>
                    <a:lnTo>
                      <a:pt x="5" y="1119"/>
                    </a:lnTo>
                    <a:lnTo>
                      <a:pt x="6" y="1120"/>
                    </a:lnTo>
                    <a:lnTo>
                      <a:pt x="8" y="1121"/>
                    </a:lnTo>
                    <a:lnTo>
                      <a:pt x="10" y="1122"/>
                    </a:lnTo>
                    <a:lnTo>
                      <a:pt x="10" y="1125"/>
                    </a:lnTo>
                    <a:lnTo>
                      <a:pt x="10" y="1201"/>
                    </a:lnTo>
                    <a:lnTo>
                      <a:pt x="10" y="1204"/>
                    </a:lnTo>
                    <a:lnTo>
                      <a:pt x="8" y="1206"/>
                    </a:lnTo>
                    <a:lnTo>
                      <a:pt x="6" y="1207"/>
                    </a:lnTo>
                    <a:lnTo>
                      <a:pt x="5" y="1207"/>
                    </a:lnTo>
                    <a:lnTo>
                      <a:pt x="3" y="1207"/>
                    </a:lnTo>
                    <a:lnTo>
                      <a:pt x="1" y="1206"/>
                    </a:lnTo>
                    <a:lnTo>
                      <a:pt x="0" y="1204"/>
                    </a:lnTo>
                    <a:lnTo>
                      <a:pt x="0" y="1201"/>
                    </a:lnTo>
                    <a:close/>
                    <a:moveTo>
                      <a:pt x="0" y="1070"/>
                    </a:moveTo>
                    <a:lnTo>
                      <a:pt x="0" y="1070"/>
                    </a:lnTo>
                    <a:lnTo>
                      <a:pt x="0" y="1068"/>
                    </a:lnTo>
                    <a:lnTo>
                      <a:pt x="1" y="1066"/>
                    </a:lnTo>
                    <a:lnTo>
                      <a:pt x="3" y="1065"/>
                    </a:lnTo>
                    <a:lnTo>
                      <a:pt x="5" y="1064"/>
                    </a:lnTo>
                    <a:lnTo>
                      <a:pt x="6" y="1065"/>
                    </a:lnTo>
                    <a:lnTo>
                      <a:pt x="8" y="1066"/>
                    </a:lnTo>
                    <a:lnTo>
                      <a:pt x="10" y="1068"/>
                    </a:lnTo>
                    <a:lnTo>
                      <a:pt x="10" y="1070"/>
                    </a:lnTo>
                    <a:lnTo>
                      <a:pt x="10" y="1072"/>
                    </a:lnTo>
                    <a:lnTo>
                      <a:pt x="8" y="1073"/>
                    </a:lnTo>
                    <a:lnTo>
                      <a:pt x="6" y="1076"/>
                    </a:lnTo>
                    <a:lnTo>
                      <a:pt x="5" y="1076"/>
                    </a:lnTo>
                    <a:lnTo>
                      <a:pt x="3" y="1076"/>
                    </a:lnTo>
                    <a:lnTo>
                      <a:pt x="1" y="1073"/>
                    </a:lnTo>
                    <a:lnTo>
                      <a:pt x="0" y="1072"/>
                    </a:lnTo>
                    <a:lnTo>
                      <a:pt x="0" y="1070"/>
                    </a:lnTo>
                    <a:close/>
                    <a:moveTo>
                      <a:pt x="0" y="1015"/>
                    </a:moveTo>
                    <a:lnTo>
                      <a:pt x="0" y="938"/>
                    </a:lnTo>
                    <a:lnTo>
                      <a:pt x="0" y="936"/>
                    </a:lnTo>
                    <a:lnTo>
                      <a:pt x="1" y="934"/>
                    </a:lnTo>
                    <a:lnTo>
                      <a:pt x="3" y="933"/>
                    </a:lnTo>
                    <a:lnTo>
                      <a:pt x="5" y="933"/>
                    </a:lnTo>
                    <a:lnTo>
                      <a:pt x="6" y="933"/>
                    </a:lnTo>
                    <a:lnTo>
                      <a:pt x="8" y="934"/>
                    </a:lnTo>
                    <a:lnTo>
                      <a:pt x="10" y="936"/>
                    </a:lnTo>
                    <a:lnTo>
                      <a:pt x="10" y="938"/>
                    </a:lnTo>
                    <a:lnTo>
                      <a:pt x="10" y="1015"/>
                    </a:lnTo>
                    <a:lnTo>
                      <a:pt x="10" y="1017"/>
                    </a:lnTo>
                    <a:lnTo>
                      <a:pt x="8" y="1018"/>
                    </a:lnTo>
                    <a:lnTo>
                      <a:pt x="6" y="1021"/>
                    </a:lnTo>
                    <a:lnTo>
                      <a:pt x="5" y="1021"/>
                    </a:lnTo>
                    <a:lnTo>
                      <a:pt x="3" y="1021"/>
                    </a:lnTo>
                    <a:lnTo>
                      <a:pt x="1" y="1018"/>
                    </a:lnTo>
                    <a:lnTo>
                      <a:pt x="0" y="1017"/>
                    </a:lnTo>
                    <a:lnTo>
                      <a:pt x="0" y="1015"/>
                    </a:lnTo>
                    <a:close/>
                    <a:moveTo>
                      <a:pt x="0" y="883"/>
                    </a:moveTo>
                    <a:lnTo>
                      <a:pt x="0" y="883"/>
                    </a:lnTo>
                    <a:lnTo>
                      <a:pt x="0" y="881"/>
                    </a:lnTo>
                    <a:lnTo>
                      <a:pt x="1" y="879"/>
                    </a:lnTo>
                    <a:lnTo>
                      <a:pt x="3" y="878"/>
                    </a:lnTo>
                    <a:lnTo>
                      <a:pt x="5" y="878"/>
                    </a:lnTo>
                    <a:lnTo>
                      <a:pt x="6" y="878"/>
                    </a:lnTo>
                    <a:lnTo>
                      <a:pt x="8" y="879"/>
                    </a:lnTo>
                    <a:lnTo>
                      <a:pt x="10" y="881"/>
                    </a:lnTo>
                    <a:lnTo>
                      <a:pt x="10" y="883"/>
                    </a:lnTo>
                    <a:lnTo>
                      <a:pt x="10" y="886"/>
                    </a:lnTo>
                    <a:lnTo>
                      <a:pt x="8" y="887"/>
                    </a:lnTo>
                    <a:lnTo>
                      <a:pt x="6" y="888"/>
                    </a:lnTo>
                    <a:lnTo>
                      <a:pt x="5" y="889"/>
                    </a:lnTo>
                    <a:lnTo>
                      <a:pt x="3" y="888"/>
                    </a:lnTo>
                    <a:lnTo>
                      <a:pt x="1" y="887"/>
                    </a:lnTo>
                    <a:lnTo>
                      <a:pt x="0" y="886"/>
                    </a:lnTo>
                    <a:lnTo>
                      <a:pt x="0" y="883"/>
                    </a:lnTo>
                    <a:close/>
                    <a:moveTo>
                      <a:pt x="0" y="829"/>
                    </a:moveTo>
                    <a:lnTo>
                      <a:pt x="0" y="752"/>
                    </a:lnTo>
                    <a:lnTo>
                      <a:pt x="0" y="750"/>
                    </a:lnTo>
                    <a:lnTo>
                      <a:pt x="1" y="747"/>
                    </a:lnTo>
                    <a:lnTo>
                      <a:pt x="3" y="746"/>
                    </a:lnTo>
                    <a:lnTo>
                      <a:pt x="5" y="746"/>
                    </a:lnTo>
                    <a:lnTo>
                      <a:pt x="6" y="746"/>
                    </a:lnTo>
                    <a:lnTo>
                      <a:pt x="8" y="747"/>
                    </a:lnTo>
                    <a:lnTo>
                      <a:pt x="10" y="750"/>
                    </a:lnTo>
                    <a:lnTo>
                      <a:pt x="10" y="752"/>
                    </a:lnTo>
                    <a:lnTo>
                      <a:pt x="10" y="829"/>
                    </a:lnTo>
                    <a:lnTo>
                      <a:pt x="10" y="831"/>
                    </a:lnTo>
                    <a:lnTo>
                      <a:pt x="8" y="832"/>
                    </a:lnTo>
                    <a:lnTo>
                      <a:pt x="6" y="833"/>
                    </a:lnTo>
                    <a:lnTo>
                      <a:pt x="5" y="834"/>
                    </a:lnTo>
                    <a:lnTo>
                      <a:pt x="3" y="833"/>
                    </a:lnTo>
                    <a:lnTo>
                      <a:pt x="1" y="832"/>
                    </a:lnTo>
                    <a:lnTo>
                      <a:pt x="0" y="831"/>
                    </a:lnTo>
                    <a:lnTo>
                      <a:pt x="0" y="829"/>
                    </a:lnTo>
                    <a:close/>
                    <a:moveTo>
                      <a:pt x="0" y="697"/>
                    </a:moveTo>
                    <a:lnTo>
                      <a:pt x="0" y="697"/>
                    </a:lnTo>
                    <a:lnTo>
                      <a:pt x="0" y="695"/>
                    </a:lnTo>
                    <a:lnTo>
                      <a:pt x="1" y="692"/>
                    </a:lnTo>
                    <a:lnTo>
                      <a:pt x="3" y="691"/>
                    </a:lnTo>
                    <a:lnTo>
                      <a:pt x="5" y="691"/>
                    </a:lnTo>
                    <a:lnTo>
                      <a:pt x="6" y="691"/>
                    </a:lnTo>
                    <a:lnTo>
                      <a:pt x="8" y="692"/>
                    </a:lnTo>
                    <a:lnTo>
                      <a:pt x="10" y="695"/>
                    </a:lnTo>
                    <a:lnTo>
                      <a:pt x="10" y="697"/>
                    </a:lnTo>
                    <a:lnTo>
                      <a:pt x="10" y="698"/>
                    </a:lnTo>
                    <a:lnTo>
                      <a:pt x="8" y="700"/>
                    </a:lnTo>
                    <a:lnTo>
                      <a:pt x="6" y="702"/>
                    </a:lnTo>
                    <a:lnTo>
                      <a:pt x="5" y="702"/>
                    </a:lnTo>
                    <a:lnTo>
                      <a:pt x="3" y="702"/>
                    </a:lnTo>
                    <a:lnTo>
                      <a:pt x="1" y="700"/>
                    </a:lnTo>
                    <a:lnTo>
                      <a:pt x="0" y="698"/>
                    </a:lnTo>
                    <a:lnTo>
                      <a:pt x="0" y="697"/>
                    </a:lnTo>
                    <a:close/>
                    <a:moveTo>
                      <a:pt x="0" y="642"/>
                    </a:moveTo>
                    <a:lnTo>
                      <a:pt x="0" y="564"/>
                    </a:lnTo>
                    <a:lnTo>
                      <a:pt x="0" y="563"/>
                    </a:lnTo>
                    <a:lnTo>
                      <a:pt x="1" y="561"/>
                    </a:lnTo>
                    <a:lnTo>
                      <a:pt x="3" y="560"/>
                    </a:lnTo>
                    <a:lnTo>
                      <a:pt x="5" y="560"/>
                    </a:lnTo>
                    <a:lnTo>
                      <a:pt x="6" y="560"/>
                    </a:lnTo>
                    <a:lnTo>
                      <a:pt x="8" y="561"/>
                    </a:lnTo>
                    <a:lnTo>
                      <a:pt x="10" y="563"/>
                    </a:lnTo>
                    <a:lnTo>
                      <a:pt x="10" y="564"/>
                    </a:lnTo>
                    <a:lnTo>
                      <a:pt x="10" y="642"/>
                    </a:lnTo>
                    <a:lnTo>
                      <a:pt x="10" y="643"/>
                    </a:lnTo>
                    <a:lnTo>
                      <a:pt x="8" y="646"/>
                    </a:lnTo>
                    <a:lnTo>
                      <a:pt x="6" y="647"/>
                    </a:lnTo>
                    <a:lnTo>
                      <a:pt x="5" y="647"/>
                    </a:lnTo>
                    <a:lnTo>
                      <a:pt x="3" y="647"/>
                    </a:lnTo>
                    <a:lnTo>
                      <a:pt x="1" y="646"/>
                    </a:lnTo>
                    <a:lnTo>
                      <a:pt x="0" y="643"/>
                    </a:lnTo>
                    <a:lnTo>
                      <a:pt x="0" y="642"/>
                    </a:lnTo>
                    <a:close/>
                    <a:moveTo>
                      <a:pt x="0" y="510"/>
                    </a:moveTo>
                    <a:lnTo>
                      <a:pt x="0" y="510"/>
                    </a:lnTo>
                    <a:lnTo>
                      <a:pt x="0" y="508"/>
                    </a:lnTo>
                    <a:lnTo>
                      <a:pt x="1" y="506"/>
                    </a:lnTo>
                    <a:lnTo>
                      <a:pt x="3" y="505"/>
                    </a:lnTo>
                    <a:lnTo>
                      <a:pt x="5" y="505"/>
                    </a:lnTo>
                    <a:lnTo>
                      <a:pt x="6" y="505"/>
                    </a:lnTo>
                    <a:lnTo>
                      <a:pt x="8" y="506"/>
                    </a:lnTo>
                    <a:lnTo>
                      <a:pt x="10" y="508"/>
                    </a:lnTo>
                    <a:lnTo>
                      <a:pt x="10" y="510"/>
                    </a:lnTo>
                    <a:lnTo>
                      <a:pt x="10" y="512"/>
                    </a:lnTo>
                    <a:lnTo>
                      <a:pt x="8" y="514"/>
                    </a:lnTo>
                    <a:lnTo>
                      <a:pt x="6" y="515"/>
                    </a:lnTo>
                    <a:lnTo>
                      <a:pt x="5" y="515"/>
                    </a:lnTo>
                    <a:lnTo>
                      <a:pt x="3" y="515"/>
                    </a:lnTo>
                    <a:lnTo>
                      <a:pt x="1" y="514"/>
                    </a:lnTo>
                    <a:lnTo>
                      <a:pt x="0" y="512"/>
                    </a:lnTo>
                    <a:lnTo>
                      <a:pt x="0" y="510"/>
                    </a:lnTo>
                    <a:close/>
                    <a:moveTo>
                      <a:pt x="0" y="455"/>
                    </a:moveTo>
                    <a:lnTo>
                      <a:pt x="0" y="378"/>
                    </a:lnTo>
                    <a:lnTo>
                      <a:pt x="0" y="376"/>
                    </a:lnTo>
                    <a:lnTo>
                      <a:pt x="1" y="375"/>
                    </a:lnTo>
                    <a:lnTo>
                      <a:pt x="3" y="373"/>
                    </a:lnTo>
                    <a:lnTo>
                      <a:pt x="5" y="372"/>
                    </a:lnTo>
                    <a:lnTo>
                      <a:pt x="6" y="373"/>
                    </a:lnTo>
                    <a:lnTo>
                      <a:pt x="8" y="375"/>
                    </a:lnTo>
                    <a:lnTo>
                      <a:pt x="10" y="376"/>
                    </a:lnTo>
                    <a:lnTo>
                      <a:pt x="10" y="378"/>
                    </a:lnTo>
                    <a:lnTo>
                      <a:pt x="10" y="455"/>
                    </a:lnTo>
                    <a:lnTo>
                      <a:pt x="10" y="457"/>
                    </a:lnTo>
                    <a:lnTo>
                      <a:pt x="8" y="459"/>
                    </a:lnTo>
                    <a:lnTo>
                      <a:pt x="6" y="460"/>
                    </a:lnTo>
                    <a:lnTo>
                      <a:pt x="5" y="460"/>
                    </a:lnTo>
                    <a:lnTo>
                      <a:pt x="3" y="460"/>
                    </a:lnTo>
                    <a:lnTo>
                      <a:pt x="1" y="459"/>
                    </a:lnTo>
                    <a:lnTo>
                      <a:pt x="0" y="457"/>
                    </a:lnTo>
                    <a:lnTo>
                      <a:pt x="0" y="455"/>
                    </a:lnTo>
                    <a:close/>
                    <a:moveTo>
                      <a:pt x="0" y="323"/>
                    </a:moveTo>
                    <a:lnTo>
                      <a:pt x="0" y="323"/>
                    </a:lnTo>
                    <a:lnTo>
                      <a:pt x="0" y="321"/>
                    </a:lnTo>
                    <a:lnTo>
                      <a:pt x="1" y="320"/>
                    </a:lnTo>
                    <a:lnTo>
                      <a:pt x="3" y="319"/>
                    </a:lnTo>
                    <a:lnTo>
                      <a:pt x="5" y="317"/>
                    </a:lnTo>
                    <a:lnTo>
                      <a:pt x="6" y="319"/>
                    </a:lnTo>
                    <a:lnTo>
                      <a:pt x="8" y="320"/>
                    </a:lnTo>
                    <a:lnTo>
                      <a:pt x="10" y="321"/>
                    </a:lnTo>
                    <a:lnTo>
                      <a:pt x="10" y="323"/>
                    </a:lnTo>
                    <a:lnTo>
                      <a:pt x="10" y="325"/>
                    </a:lnTo>
                    <a:lnTo>
                      <a:pt x="8" y="328"/>
                    </a:lnTo>
                    <a:lnTo>
                      <a:pt x="6" y="329"/>
                    </a:lnTo>
                    <a:lnTo>
                      <a:pt x="5" y="329"/>
                    </a:lnTo>
                    <a:lnTo>
                      <a:pt x="3" y="329"/>
                    </a:lnTo>
                    <a:lnTo>
                      <a:pt x="1" y="328"/>
                    </a:lnTo>
                    <a:lnTo>
                      <a:pt x="0" y="325"/>
                    </a:lnTo>
                    <a:lnTo>
                      <a:pt x="0" y="323"/>
                    </a:lnTo>
                    <a:close/>
                    <a:moveTo>
                      <a:pt x="0" y="268"/>
                    </a:moveTo>
                    <a:lnTo>
                      <a:pt x="0" y="192"/>
                    </a:lnTo>
                    <a:lnTo>
                      <a:pt x="0" y="189"/>
                    </a:lnTo>
                    <a:lnTo>
                      <a:pt x="1" y="188"/>
                    </a:lnTo>
                    <a:lnTo>
                      <a:pt x="3" y="187"/>
                    </a:lnTo>
                    <a:lnTo>
                      <a:pt x="5" y="186"/>
                    </a:lnTo>
                    <a:lnTo>
                      <a:pt x="6" y="187"/>
                    </a:lnTo>
                    <a:lnTo>
                      <a:pt x="8" y="188"/>
                    </a:lnTo>
                    <a:lnTo>
                      <a:pt x="10" y="189"/>
                    </a:lnTo>
                    <a:lnTo>
                      <a:pt x="10" y="192"/>
                    </a:lnTo>
                    <a:lnTo>
                      <a:pt x="10" y="268"/>
                    </a:lnTo>
                    <a:lnTo>
                      <a:pt x="10" y="271"/>
                    </a:lnTo>
                    <a:lnTo>
                      <a:pt x="8" y="273"/>
                    </a:lnTo>
                    <a:lnTo>
                      <a:pt x="6" y="274"/>
                    </a:lnTo>
                    <a:lnTo>
                      <a:pt x="5" y="274"/>
                    </a:lnTo>
                    <a:lnTo>
                      <a:pt x="3" y="274"/>
                    </a:lnTo>
                    <a:lnTo>
                      <a:pt x="1" y="273"/>
                    </a:lnTo>
                    <a:lnTo>
                      <a:pt x="0" y="271"/>
                    </a:lnTo>
                    <a:lnTo>
                      <a:pt x="0" y="268"/>
                    </a:lnTo>
                    <a:close/>
                    <a:moveTo>
                      <a:pt x="0" y="137"/>
                    </a:moveTo>
                    <a:lnTo>
                      <a:pt x="0" y="137"/>
                    </a:lnTo>
                    <a:lnTo>
                      <a:pt x="0" y="135"/>
                    </a:lnTo>
                    <a:lnTo>
                      <a:pt x="1" y="133"/>
                    </a:lnTo>
                    <a:lnTo>
                      <a:pt x="3" y="132"/>
                    </a:lnTo>
                    <a:lnTo>
                      <a:pt x="5" y="131"/>
                    </a:lnTo>
                    <a:lnTo>
                      <a:pt x="6" y="132"/>
                    </a:lnTo>
                    <a:lnTo>
                      <a:pt x="8" y="133"/>
                    </a:lnTo>
                    <a:lnTo>
                      <a:pt x="10" y="135"/>
                    </a:lnTo>
                    <a:lnTo>
                      <a:pt x="10" y="137"/>
                    </a:lnTo>
                    <a:lnTo>
                      <a:pt x="10" y="139"/>
                    </a:lnTo>
                    <a:lnTo>
                      <a:pt x="8" y="140"/>
                    </a:lnTo>
                    <a:lnTo>
                      <a:pt x="6" y="141"/>
                    </a:lnTo>
                    <a:lnTo>
                      <a:pt x="5" y="143"/>
                    </a:lnTo>
                    <a:lnTo>
                      <a:pt x="3" y="141"/>
                    </a:lnTo>
                    <a:lnTo>
                      <a:pt x="1" y="140"/>
                    </a:lnTo>
                    <a:lnTo>
                      <a:pt x="0" y="139"/>
                    </a:lnTo>
                    <a:lnTo>
                      <a:pt x="0" y="137"/>
                    </a:lnTo>
                    <a:close/>
                    <a:moveTo>
                      <a:pt x="0" y="82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82"/>
                    </a:lnTo>
                    <a:lnTo>
                      <a:pt x="10" y="84"/>
                    </a:lnTo>
                    <a:lnTo>
                      <a:pt x="8" y="85"/>
                    </a:lnTo>
                    <a:lnTo>
                      <a:pt x="6" y="86"/>
                    </a:lnTo>
                    <a:lnTo>
                      <a:pt x="5" y="88"/>
                    </a:lnTo>
                    <a:lnTo>
                      <a:pt x="3" y="86"/>
                    </a:lnTo>
                    <a:lnTo>
                      <a:pt x="1" y="85"/>
                    </a:lnTo>
                    <a:lnTo>
                      <a:pt x="0" y="84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68" name="Rectangle 1391"/>
              <p:cNvSpPr>
                <a:spLocks noChangeArrowheads="1"/>
              </p:cNvSpPr>
              <p:nvPr/>
            </p:nvSpPr>
            <p:spPr bwMode="auto">
              <a:xfrm>
                <a:off x="1637" y="609"/>
                <a:ext cx="268" cy="1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69" name="Rectangle 1392"/>
              <p:cNvSpPr>
                <a:spLocks noChangeArrowheads="1"/>
              </p:cNvSpPr>
              <p:nvPr/>
            </p:nvSpPr>
            <p:spPr bwMode="auto">
              <a:xfrm>
                <a:off x="1637" y="609"/>
                <a:ext cx="268" cy="16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70" name="Rectangle 1393"/>
              <p:cNvSpPr>
                <a:spLocks noChangeArrowheads="1"/>
              </p:cNvSpPr>
              <p:nvPr/>
            </p:nvSpPr>
            <p:spPr bwMode="auto">
              <a:xfrm>
                <a:off x="1905" y="609"/>
                <a:ext cx="69" cy="19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71" name="Freeform 1394"/>
              <p:cNvSpPr>
                <a:spLocks/>
              </p:cNvSpPr>
              <p:nvPr/>
            </p:nvSpPr>
            <p:spPr bwMode="auto">
              <a:xfrm>
                <a:off x="1683" y="609"/>
                <a:ext cx="302" cy="216"/>
              </a:xfrm>
              <a:custGeom>
                <a:avLst/>
                <a:gdLst>
                  <a:gd name="T0" fmla="*/ 0 w 1206"/>
                  <a:gd name="T1" fmla="*/ 0 h 650"/>
                  <a:gd name="T2" fmla="*/ 0 w 1206"/>
                  <a:gd name="T3" fmla="*/ 0 h 650"/>
                  <a:gd name="T4" fmla="*/ 0 w 1206"/>
                  <a:gd name="T5" fmla="*/ 0 h 650"/>
                  <a:gd name="T6" fmla="*/ 0 w 1206"/>
                  <a:gd name="T7" fmla="*/ 0 h 650"/>
                  <a:gd name="T8" fmla="*/ 0 w 1206"/>
                  <a:gd name="T9" fmla="*/ 0 h 6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06" h="650">
                    <a:moveTo>
                      <a:pt x="1206" y="0"/>
                    </a:moveTo>
                    <a:lnTo>
                      <a:pt x="1206" y="650"/>
                    </a:lnTo>
                    <a:lnTo>
                      <a:pt x="840" y="650"/>
                    </a:lnTo>
                    <a:lnTo>
                      <a:pt x="840" y="542"/>
                    </a:lnTo>
                    <a:lnTo>
                      <a:pt x="0" y="542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72" name="Rectangle 1395"/>
              <p:cNvSpPr>
                <a:spLocks noChangeArrowheads="1"/>
              </p:cNvSpPr>
              <p:nvPr/>
            </p:nvSpPr>
            <p:spPr bwMode="auto">
              <a:xfrm>
                <a:off x="1368" y="383"/>
                <a:ext cx="160" cy="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73" name="Rectangle 1396"/>
              <p:cNvSpPr>
                <a:spLocks noChangeArrowheads="1"/>
              </p:cNvSpPr>
              <p:nvPr/>
            </p:nvSpPr>
            <p:spPr bwMode="auto">
              <a:xfrm>
                <a:off x="1368" y="383"/>
                <a:ext cx="160" cy="6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74" name="Line 1397"/>
              <p:cNvSpPr>
                <a:spLocks noChangeShapeType="1"/>
              </p:cNvSpPr>
              <p:nvPr/>
            </p:nvSpPr>
            <p:spPr bwMode="auto">
              <a:xfrm flipH="1">
                <a:off x="1368" y="457"/>
                <a:ext cx="160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75" name="Line 1398"/>
              <p:cNvSpPr>
                <a:spLocks noChangeShapeType="1"/>
              </p:cNvSpPr>
              <p:nvPr/>
            </p:nvSpPr>
            <p:spPr bwMode="auto">
              <a:xfrm flipH="1">
                <a:off x="1368" y="367"/>
                <a:ext cx="160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76" name="Line 1399"/>
              <p:cNvSpPr>
                <a:spLocks noChangeShapeType="1"/>
              </p:cNvSpPr>
              <p:nvPr/>
            </p:nvSpPr>
            <p:spPr bwMode="auto">
              <a:xfrm flipV="1">
                <a:off x="1380" y="385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77" name="Line 1400"/>
              <p:cNvSpPr>
                <a:spLocks noChangeShapeType="1"/>
              </p:cNvSpPr>
              <p:nvPr/>
            </p:nvSpPr>
            <p:spPr bwMode="auto">
              <a:xfrm flipV="1">
                <a:off x="1391" y="385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78" name="Line 1401"/>
              <p:cNvSpPr>
                <a:spLocks noChangeShapeType="1"/>
              </p:cNvSpPr>
              <p:nvPr/>
            </p:nvSpPr>
            <p:spPr bwMode="auto">
              <a:xfrm flipV="1">
                <a:off x="1403" y="385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79" name="Line 1402"/>
              <p:cNvSpPr>
                <a:spLocks noChangeShapeType="1"/>
              </p:cNvSpPr>
              <p:nvPr/>
            </p:nvSpPr>
            <p:spPr bwMode="auto">
              <a:xfrm flipV="1">
                <a:off x="1414" y="385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80" name="Line 1403"/>
              <p:cNvSpPr>
                <a:spLocks noChangeShapeType="1"/>
              </p:cNvSpPr>
              <p:nvPr/>
            </p:nvSpPr>
            <p:spPr bwMode="auto">
              <a:xfrm flipV="1">
                <a:off x="1425" y="385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81" name="Line 1404"/>
              <p:cNvSpPr>
                <a:spLocks noChangeShapeType="1"/>
              </p:cNvSpPr>
              <p:nvPr/>
            </p:nvSpPr>
            <p:spPr bwMode="auto">
              <a:xfrm flipV="1">
                <a:off x="1437" y="385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82" name="Line 1405"/>
              <p:cNvSpPr>
                <a:spLocks noChangeShapeType="1"/>
              </p:cNvSpPr>
              <p:nvPr/>
            </p:nvSpPr>
            <p:spPr bwMode="auto">
              <a:xfrm flipV="1">
                <a:off x="1448" y="385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83" name="Line 1406"/>
              <p:cNvSpPr>
                <a:spLocks noChangeShapeType="1"/>
              </p:cNvSpPr>
              <p:nvPr/>
            </p:nvSpPr>
            <p:spPr bwMode="auto">
              <a:xfrm flipV="1">
                <a:off x="1460" y="385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84" name="Line 1407"/>
              <p:cNvSpPr>
                <a:spLocks noChangeShapeType="1"/>
              </p:cNvSpPr>
              <p:nvPr/>
            </p:nvSpPr>
            <p:spPr bwMode="auto">
              <a:xfrm flipV="1">
                <a:off x="1471" y="385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85" name="Line 1408"/>
              <p:cNvSpPr>
                <a:spLocks noChangeShapeType="1"/>
              </p:cNvSpPr>
              <p:nvPr/>
            </p:nvSpPr>
            <p:spPr bwMode="auto">
              <a:xfrm flipV="1">
                <a:off x="1483" y="385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86" name="Line 1409"/>
              <p:cNvSpPr>
                <a:spLocks noChangeShapeType="1"/>
              </p:cNvSpPr>
              <p:nvPr/>
            </p:nvSpPr>
            <p:spPr bwMode="auto">
              <a:xfrm flipV="1">
                <a:off x="1494" y="385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87" name="Line 1410"/>
              <p:cNvSpPr>
                <a:spLocks noChangeShapeType="1"/>
              </p:cNvSpPr>
              <p:nvPr/>
            </p:nvSpPr>
            <p:spPr bwMode="auto">
              <a:xfrm flipV="1">
                <a:off x="1505" y="385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88" name="Line 1411"/>
              <p:cNvSpPr>
                <a:spLocks noChangeShapeType="1"/>
              </p:cNvSpPr>
              <p:nvPr/>
            </p:nvSpPr>
            <p:spPr bwMode="auto">
              <a:xfrm flipV="1">
                <a:off x="1517" y="385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89" name="Rectangle 1412"/>
              <p:cNvSpPr>
                <a:spLocks noChangeArrowheads="1"/>
              </p:cNvSpPr>
              <p:nvPr/>
            </p:nvSpPr>
            <p:spPr bwMode="auto">
              <a:xfrm>
                <a:off x="1745" y="697"/>
                <a:ext cx="160" cy="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90" name="Rectangle 1413"/>
              <p:cNvSpPr>
                <a:spLocks noChangeArrowheads="1"/>
              </p:cNvSpPr>
              <p:nvPr/>
            </p:nvSpPr>
            <p:spPr bwMode="auto">
              <a:xfrm>
                <a:off x="1745" y="697"/>
                <a:ext cx="160" cy="6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91" name="Line 1414"/>
              <p:cNvSpPr>
                <a:spLocks noChangeShapeType="1"/>
              </p:cNvSpPr>
              <p:nvPr/>
            </p:nvSpPr>
            <p:spPr bwMode="auto">
              <a:xfrm flipH="1">
                <a:off x="1745" y="771"/>
                <a:ext cx="160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92" name="Line 1415"/>
              <p:cNvSpPr>
                <a:spLocks noChangeShapeType="1"/>
              </p:cNvSpPr>
              <p:nvPr/>
            </p:nvSpPr>
            <p:spPr bwMode="auto">
              <a:xfrm flipH="1">
                <a:off x="1745" y="684"/>
                <a:ext cx="160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93" name="Line 1416"/>
              <p:cNvSpPr>
                <a:spLocks noChangeShapeType="1"/>
              </p:cNvSpPr>
              <p:nvPr/>
            </p:nvSpPr>
            <p:spPr bwMode="auto">
              <a:xfrm flipV="1">
                <a:off x="1757" y="69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94" name="Line 1417"/>
              <p:cNvSpPr>
                <a:spLocks noChangeShapeType="1"/>
              </p:cNvSpPr>
              <p:nvPr/>
            </p:nvSpPr>
            <p:spPr bwMode="auto">
              <a:xfrm flipV="1">
                <a:off x="1768" y="69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95" name="Line 1418"/>
              <p:cNvSpPr>
                <a:spLocks noChangeShapeType="1"/>
              </p:cNvSpPr>
              <p:nvPr/>
            </p:nvSpPr>
            <p:spPr bwMode="auto">
              <a:xfrm flipV="1">
                <a:off x="1779" y="69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96" name="Line 1419"/>
              <p:cNvSpPr>
                <a:spLocks noChangeShapeType="1"/>
              </p:cNvSpPr>
              <p:nvPr/>
            </p:nvSpPr>
            <p:spPr bwMode="auto">
              <a:xfrm flipV="1">
                <a:off x="1791" y="69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97" name="Line 1420"/>
              <p:cNvSpPr>
                <a:spLocks noChangeShapeType="1"/>
              </p:cNvSpPr>
              <p:nvPr/>
            </p:nvSpPr>
            <p:spPr bwMode="auto">
              <a:xfrm flipV="1">
                <a:off x="1802" y="69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98" name="Line 1421"/>
              <p:cNvSpPr>
                <a:spLocks noChangeShapeType="1"/>
              </p:cNvSpPr>
              <p:nvPr/>
            </p:nvSpPr>
            <p:spPr bwMode="auto">
              <a:xfrm flipV="1">
                <a:off x="1814" y="69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99" name="Line 1422"/>
              <p:cNvSpPr>
                <a:spLocks noChangeShapeType="1"/>
              </p:cNvSpPr>
              <p:nvPr/>
            </p:nvSpPr>
            <p:spPr bwMode="auto">
              <a:xfrm flipV="1">
                <a:off x="1825" y="69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00" name="Line 1423"/>
              <p:cNvSpPr>
                <a:spLocks noChangeShapeType="1"/>
              </p:cNvSpPr>
              <p:nvPr/>
            </p:nvSpPr>
            <p:spPr bwMode="auto">
              <a:xfrm flipV="1">
                <a:off x="1837" y="69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01" name="Line 1424"/>
              <p:cNvSpPr>
                <a:spLocks noChangeShapeType="1"/>
              </p:cNvSpPr>
              <p:nvPr/>
            </p:nvSpPr>
            <p:spPr bwMode="auto">
              <a:xfrm flipV="1">
                <a:off x="1848" y="69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02" name="Line 1425"/>
              <p:cNvSpPr>
                <a:spLocks noChangeShapeType="1"/>
              </p:cNvSpPr>
              <p:nvPr/>
            </p:nvSpPr>
            <p:spPr bwMode="auto">
              <a:xfrm flipV="1">
                <a:off x="1859" y="69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03" name="Line 1426"/>
              <p:cNvSpPr>
                <a:spLocks noChangeShapeType="1"/>
              </p:cNvSpPr>
              <p:nvPr/>
            </p:nvSpPr>
            <p:spPr bwMode="auto">
              <a:xfrm flipV="1">
                <a:off x="1871" y="69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04" name="Line 1427"/>
              <p:cNvSpPr>
                <a:spLocks noChangeShapeType="1"/>
              </p:cNvSpPr>
              <p:nvPr/>
            </p:nvSpPr>
            <p:spPr bwMode="auto">
              <a:xfrm flipV="1">
                <a:off x="1882" y="69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05" name="Line 1428"/>
              <p:cNvSpPr>
                <a:spLocks noChangeShapeType="1"/>
              </p:cNvSpPr>
              <p:nvPr/>
            </p:nvSpPr>
            <p:spPr bwMode="auto">
              <a:xfrm flipV="1">
                <a:off x="1893" y="699"/>
                <a:ext cx="0" cy="5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06" name="Line 1429"/>
              <p:cNvSpPr>
                <a:spLocks noChangeShapeType="1"/>
              </p:cNvSpPr>
              <p:nvPr/>
            </p:nvSpPr>
            <p:spPr bwMode="auto">
              <a:xfrm flipV="1">
                <a:off x="1745" y="609"/>
                <a:ext cx="0" cy="9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07" name="Line 1430"/>
              <p:cNvSpPr>
                <a:spLocks noChangeShapeType="1"/>
              </p:cNvSpPr>
              <p:nvPr/>
            </p:nvSpPr>
            <p:spPr bwMode="auto">
              <a:xfrm flipH="1">
                <a:off x="1745" y="674"/>
                <a:ext cx="160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08" name="Line 1431"/>
              <p:cNvSpPr>
                <a:spLocks noChangeShapeType="1"/>
              </p:cNvSpPr>
              <p:nvPr/>
            </p:nvSpPr>
            <p:spPr bwMode="auto">
              <a:xfrm flipH="1">
                <a:off x="1745" y="620"/>
                <a:ext cx="160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09" name="Line 1432"/>
              <p:cNvSpPr>
                <a:spLocks noChangeShapeType="1"/>
              </p:cNvSpPr>
              <p:nvPr/>
            </p:nvSpPr>
            <p:spPr bwMode="auto">
              <a:xfrm flipV="1">
                <a:off x="1802" y="621"/>
                <a:ext cx="0" cy="5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10" name="Line 1433"/>
              <p:cNvSpPr>
                <a:spLocks noChangeShapeType="1"/>
              </p:cNvSpPr>
              <p:nvPr/>
            </p:nvSpPr>
            <p:spPr bwMode="auto">
              <a:xfrm flipV="1">
                <a:off x="1814" y="621"/>
                <a:ext cx="0" cy="5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11" name="Line 1434"/>
              <p:cNvSpPr>
                <a:spLocks noChangeShapeType="1"/>
              </p:cNvSpPr>
              <p:nvPr/>
            </p:nvSpPr>
            <p:spPr bwMode="auto">
              <a:xfrm flipV="1">
                <a:off x="1825" y="621"/>
                <a:ext cx="0" cy="5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12" name="Line 1435"/>
              <p:cNvSpPr>
                <a:spLocks noChangeShapeType="1"/>
              </p:cNvSpPr>
              <p:nvPr/>
            </p:nvSpPr>
            <p:spPr bwMode="auto">
              <a:xfrm flipV="1">
                <a:off x="1837" y="621"/>
                <a:ext cx="0" cy="5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13" name="Line 1436"/>
              <p:cNvSpPr>
                <a:spLocks noChangeShapeType="1"/>
              </p:cNvSpPr>
              <p:nvPr/>
            </p:nvSpPr>
            <p:spPr bwMode="auto">
              <a:xfrm flipV="1">
                <a:off x="1848" y="621"/>
                <a:ext cx="0" cy="5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14" name="Line 1437"/>
              <p:cNvSpPr>
                <a:spLocks noChangeShapeType="1"/>
              </p:cNvSpPr>
              <p:nvPr/>
            </p:nvSpPr>
            <p:spPr bwMode="auto">
              <a:xfrm flipV="1">
                <a:off x="1859" y="621"/>
                <a:ext cx="0" cy="5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15" name="Line 1438"/>
              <p:cNvSpPr>
                <a:spLocks noChangeShapeType="1"/>
              </p:cNvSpPr>
              <p:nvPr/>
            </p:nvSpPr>
            <p:spPr bwMode="auto">
              <a:xfrm flipV="1">
                <a:off x="1871" y="621"/>
                <a:ext cx="0" cy="5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16" name="Line 1439"/>
              <p:cNvSpPr>
                <a:spLocks noChangeShapeType="1"/>
              </p:cNvSpPr>
              <p:nvPr/>
            </p:nvSpPr>
            <p:spPr bwMode="auto">
              <a:xfrm flipV="1">
                <a:off x="1882" y="621"/>
                <a:ext cx="0" cy="5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17" name="Line 1440"/>
              <p:cNvSpPr>
                <a:spLocks noChangeShapeType="1"/>
              </p:cNvSpPr>
              <p:nvPr/>
            </p:nvSpPr>
            <p:spPr bwMode="auto">
              <a:xfrm flipV="1">
                <a:off x="1893" y="621"/>
                <a:ext cx="0" cy="5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18" name="Rectangle 1441"/>
              <p:cNvSpPr>
                <a:spLocks noChangeArrowheads="1"/>
              </p:cNvSpPr>
              <p:nvPr/>
            </p:nvSpPr>
            <p:spPr bwMode="auto">
              <a:xfrm>
                <a:off x="1551" y="464"/>
                <a:ext cx="69" cy="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19" name="Rectangle 1442"/>
              <p:cNvSpPr>
                <a:spLocks noChangeArrowheads="1"/>
              </p:cNvSpPr>
              <p:nvPr/>
            </p:nvSpPr>
            <p:spPr bwMode="auto">
              <a:xfrm>
                <a:off x="1551" y="464"/>
                <a:ext cx="69" cy="3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20" name="Rectangle 1443"/>
              <p:cNvSpPr>
                <a:spLocks noChangeArrowheads="1"/>
              </p:cNvSpPr>
              <p:nvPr/>
            </p:nvSpPr>
            <p:spPr bwMode="auto">
              <a:xfrm>
                <a:off x="1734" y="464"/>
                <a:ext cx="91" cy="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21" name="Rectangle 1444"/>
              <p:cNvSpPr>
                <a:spLocks noChangeArrowheads="1"/>
              </p:cNvSpPr>
              <p:nvPr/>
            </p:nvSpPr>
            <p:spPr bwMode="auto">
              <a:xfrm>
                <a:off x="1734" y="464"/>
                <a:ext cx="91" cy="3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22" name="Rectangle 1445"/>
              <p:cNvSpPr>
                <a:spLocks noChangeArrowheads="1"/>
              </p:cNvSpPr>
              <p:nvPr/>
            </p:nvSpPr>
            <p:spPr bwMode="auto">
              <a:xfrm>
                <a:off x="261" y="626"/>
                <a:ext cx="68" cy="109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23" name="Freeform 1446"/>
              <p:cNvSpPr>
                <a:spLocks/>
              </p:cNvSpPr>
              <p:nvPr/>
            </p:nvSpPr>
            <p:spPr bwMode="auto">
              <a:xfrm>
                <a:off x="272" y="645"/>
                <a:ext cx="46" cy="72"/>
              </a:xfrm>
              <a:custGeom>
                <a:avLst/>
                <a:gdLst>
                  <a:gd name="T0" fmla="*/ 0 w 182"/>
                  <a:gd name="T1" fmla="*/ 0 h 216"/>
                  <a:gd name="T2" fmla="*/ 0 w 182"/>
                  <a:gd name="T3" fmla="*/ 0 h 216"/>
                  <a:gd name="T4" fmla="*/ 0 w 182"/>
                  <a:gd name="T5" fmla="*/ 0 h 216"/>
                  <a:gd name="T6" fmla="*/ 0 w 182"/>
                  <a:gd name="T7" fmla="*/ 0 h 216"/>
                  <a:gd name="T8" fmla="*/ 0 w 182"/>
                  <a:gd name="T9" fmla="*/ 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2" h="216">
                    <a:moveTo>
                      <a:pt x="0" y="216"/>
                    </a:moveTo>
                    <a:lnTo>
                      <a:pt x="0" y="0"/>
                    </a:lnTo>
                    <a:lnTo>
                      <a:pt x="182" y="0"/>
                    </a:lnTo>
                    <a:lnTo>
                      <a:pt x="46" y="54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24" name="Freeform 1447"/>
              <p:cNvSpPr>
                <a:spLocks/>
              </p:cNvSpPr>
              <p:nvPr/>
            </p:nvSpPr>
            <p:spPr bwMode="auto">
              <a:xfrm>
                <a:off x="272" y="645"/>
                <a:ext cx="46" cy="72"/>
              </a:xfrm>
              <a:custGeom>
                <a:avLst/>
                <a:gdLst>
                  <a:gd name="T0" fmla="*/ 0 w 182"/>
                  <a:gd name="T1" fmla="*/ 0 h 216"/>
                  <a:gd name="T2" fmla="*/ 0 w 182"/>
                  <a:gd name="T3" fmla="*/ 0 h 216"/>
                  <a:gd name="T4" fmla="*/ 0 w 182"/>
                  <a:gd name="T5" fmla="*/ 0 h 216"/>
                  <a:gd name="T6" fmla="*/ 0 w 182"/>
                  <a:gd name="T7" fmla="*/ 0 h 216"/>
                  <a:gd name="T8" fmla="*/ 0 w 182"/>
                  <a:gd name="T9" fmla="*/ 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2" h="216">
                    <a:moveTo>
                      <a:pt x="0" y="216"/>
                    </a:moveTo>
                    <a:lnTo>
                      <a:pt x="0" y="0"/>
                    </a:lnTo>
                    <a:lnTo>
                      <a:pt x="182" y="0"/>
                    </a:lnTo>
                    <a:lnTo>
                      <a:pt x="46" y="54"/>
                    </a:lnTo>
                    <a:lnTo>
                      <a:pt x="0" y="216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25" name="Freeform 1448"/>
              <p:cNvSpPr>
                <a:spLocks/>
              </p:cNvSpPr>
              <p:nvPr/>
            </p:nvSpPr>
            <p:spPr bwMode="auto">
              <a:xfrm>
                <a:off x="318" y="753"/>
                <a:ext cx="46" cy="72"/>
              </a:xfrm>
              <a:custGeom>
                <a:avLst/>
                <a:gdLst>
                  <a:gd name="T0" fmla="*/ 0 w 183"/>
                  <a:gd name="T1" fmla="*/ 0 h 216"/>
                  <a:gd name="T2" fmla="*/ 0 w 183"/>
                  <a:gd name="T3" fmla="*/ 0 h 216"/>
                  <a:gd name="T4" fmla="*/ 0 w 183"/>
                  <a:gd name="T5" fmla="*/ 0 h 216"/>
                  <a:gd name="T6" fmla="*/ 0 w 183"/>
                  <a:gd name="T7" fmla="*/ 0 h 216"/>
                  <a:gd name="T8" fmla="*/ 0 w 183"/>
                  <a:gd name="T9" fmla="*/ 0 h 216"/>
                  <a:gd name="T10" fmla="*/ 0 w 183"/>
                  <a:gd name="T11" fmla="*/ 0 h 216"/>
                  <a:gd name="T12" fmla="*/ 0 w 183"/>
                  <a:gd name="T13" fmla="*/ 0 h 216"/>
                  <a:gd name="T14" fmla="*/ 0 w 183"/>
                  <a:gd name="T15" fmla="*/ 0 h 216"/>
                  <a:gd name="T16" fmla="*/ 0 w 183"/>
                  <a:gd name="T17" fmla="*/ 0 h 216"/>
                  <a:gd name="T18" fmla="*/ 0 w 183"/>
                  <a:gd name="T19" fmla="*/ 0 h 216"/>
                  <a:gd name="T20" fmla="*/ 0 w 183"/>
                  <a:gd name="T21" fmla="*/ 0 h 216"/>
                  <a:gd name="T22" fmla="*/ 0 w 183"/>
                  <a:gd name="T23" fmla="*/ 0 h 216"/>
                  <a:gd name="T24" fmla="*/ 0 w 183"/>
                  <a:gd name="T25" fmla="*/ 0 h 216"/>
                  <a:gd name="T26" fmla="*/ 0 w 183"/>
                  <a:gd name="T27" fmla="*/ 0 h 216"/>
                  <a:gd name="T28" fmla="*/ 0 w 183"/>
                  <a:gd name="T29" fmla="*/ 0 h 216"/>
                  <a:gd name="T30" fmla="*/ 0 w 183"/>
                  <a:gd name="T31" fmla="*/ 0 h 216"/>
                  <a:gd name="T32" fmla="*/ 0 w 183"/>
                  <a:gd name="T33" fmla="*/ 0 h 216"/>
                  <a:gd name="T34" fmla="*/ 0 w 183"/>
                  <a:gd name="T35" fmla="*/ 0 h 216"/>
                  <a:gd name="T36" fmla="*/ 0 w 183"/>
                  <a:gd name="T37" fmla="*/ 0 h 216"/>
                  <a:gd name="T38" fmla="*/ 0 w 183"/>
                  <a:gd name="T39" fmla="*/ 0 h 216"/>
                  <a:gd name="T40" fmla="*/ 0 w 183"/>
                  <a:gd name="T41" fmla="*/ 0 h 216"/>
                  <a:gd name="T42" fmla="*/ 0 w 183"/>
                  <a:gd name="T43" fmla="*/ 0 h 216"/>
                  <a:gd name="T44" fmla="*/ 0 w 183"/>
                  <a:gd name="T45" fmla="*/ 0 h 216"/>
                  <a:gd name="T46" fmla="*/ 0 w 183"/>
                  <a:gd name="T47" fmla="*/ 0 h 216"/>
                  <a:gd name="T48" fmla="*/ 0 w 183"/>
                  <a:gd name="T49" fmla="*/ 0 h 216"/>
                  <a:gd name="T50" fmla="*/ 0 w 183"/>
                  <a:gd name="T51" fmla="*/ 0 h 216"/>
                  <a:gd name="T52" fmla="*/ 0 w 183"/>
                  <a:gd name="T53" fmla="*/ 0 h 216"/>
                  <a:gd name="T54" fmla="*/ 0 w 183"/>
                  <a:gd name="T55" fmla="*/ 0 h 216"/>
                  <a:gd name="T56" fmla="*/ 0 w 183"/>
                  <a:gd name="T57" fmla="*/ 0 h 216"/>
                  <a:gd name="T58" fmla="*/ 0 w 183"/>
                  <a:gd name="T59" fmla="*/ 0 h 216"/>
                  <a:gd name="T60" fmla="*/ 0 w 183"/>
                  <a:gd name="T61" fmla="*/ 0 h 216"/>
                  <a:gd name="T62" fmla="*/ 0 w 183"/>
                  <a:gd name="T63" fmla="*/ 0 h 216"/>
                  <a:gd name="T64" fmla="*/ 0 w 183"/>
                  <a:gd name="T65" fmla="*/ 0 h 2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83" h="216">
                    <a:moveTo>
                      <a:pt x="92" y="0"/>
                    </a:moveTo>
                    <a:lnTo>
                      <a:pt x="83" y="0"/>
                    </a:lnTo>
                    <a:lnTo>
                      <a:pt x="73" y="2"/>
                    </a:lnTo>
                    <a:lnTo>
                      <a:pt x="65" y="5"/>
                    </a:lnTo>
                    <a:lnTo>
                      <a:pt x="56" y="8"/>
                    </a:lnTo>
                    <a:lnTo>
                      <a:pt x="48" y="13"/>
                    </a:lnTo>
                    <a:lnTo>
                      <a:pt x="41" y="18"/>
                    </a:lnTo>
                    <a:lnTo>
                      <a:pt x="34" y="24"/>
                    </a:lnTo>
                    <a:lnTo>
                      <a:pt x="28" y="31"/>
                    </a:lnTo>
                    <a:lnTo>
                      <a:pt x="21" y="39"/>
                    </a:lnTo>
                    <a:lnTo>
                      <a:pt x="17" y="47"/>
                    </a:lnTo>
                    <a:lnTo>
                      <a:pt x="11" y="56"/>
                    </a:lnTo>
                    <a:lnTo>
                      <a:pt x="8" y="66"/>
                    </a:lnTo>
                    <a:lnTo>
                      <a:pt x="5" y="75"/>
                    </a:lnTo>
                    <a:lnTo>
                      <a:pt x="3" y="86"/>
                    </a:lnTo>
                    <a:lnTo>
                      <a:pt x="1" y="97"/>
                    </a:lnTo>
                    <a:lnTo>
                      <a:pt x="0" y="107"/>
                    </a:lnTo>
                    <a:lnTo>
                      <a:pt x="1" y="119"/>
                    </a:lnTo>
                    <a:lnTo>
                      <a:pt x="3" y="130"/>
                    </a:lnTo>
                    <a:lnTo>
                      <a:pt x="5" y="141"/>
                    </a:lnTo>
                    <a:lnTo>
                      <a:pt x="8" y="150"/>
                    </a:lnTo>
                    <a:lnTo>
                      <a:pt x="11" y="160"/>
                    </a:lnTo>
                    <a:lnTo>
                      <a:pt x="17" y="168"/>
                    </a:lnTo>
                    <a:lnTo>
                      <a:pt x="21" y="177"/>
                    </a:lnTo>
                    <a:lnTo>
                      <a:pt x="28" y="184"/>
                    </a:lnTo>
                    <a:lnTo>
                      <a:pt x="34" y="192"/>
                    </a:lnTo>
                    <a:lnTo>
                      <a:pt x="41" y="198"/>
                    </a:lnTo>
                    <a:lnTo>
                      <a:pt x="48" y="203"/>
                    </a:lnTo>
                    <a:lnTo>
                      <a:pt x="56" y="208"/>
                    </a:lnTo>
                    <a:lnTo>
                      <a:pt x="65" y="211"/>
                    </a:lnTo>
                    <a:lnTo>
                      <a:pt x="73" y="214"/>
                    </a:lnTo>
                    <a:lnTo>
                      <a:pt x="83" y="216"/>
                    </a:lnTo>
                    <a:lnTo>
                      <a:pt x="92" y="216"/>
                    </a:lnTo>
                    <a:lnTo>
                      <a:pt x="102" y="216"/>
                    </a:lnTo>
                    <a:lnTo>
                      <a:pt x="110" y="214"/>
                    </a:lnTo>
                    <a:lnTo>
                      <a:pt x="119" y="211"/>
                    </a:lnTo>
                    <a:lnTo>
                      <a:pt x="128" y="208"/>
                    </a:lnTo>
                    <a:lnTo>
                      <a:pt x="135" y="203"/>
                    </a:lnTo>
                    <a:lnTo>
                      <a:pt x="143" y="198"/>
                    </a:lnTo>
                    <a:lnTo>
                      <a:pt x="150" y="192"/>
                    </a:lnTo>
                    <a:lnTo>
                      <a:pt x="156" y="184"/>
                    </a:lnTo>
                    <a:lnTo>
                      <a:pt x="163" y="177"/>
                    </a:lnTo>
                    <a:lnTo>
                      <a:pt x="168" y="168"/>
                    </a:lnTo>
                    <a:lnTo>
                      <a:pt x="173" y="160"/>
                    </a:lnTo>
                    <a:lnTo>
                      <a:pt x="176" y="150"/>
                    </a:lnTo>
                    <a:lnTo>
                      <a:pt x="179" y="141"/>
                    </a:lnTo>
                    <a:lnTo>
                      <a:pt x="181" y="130"/>
                    </a:lnTo>
                    <a:lnTo>
                      <a:pt x="182" y="119"/>
                    </a:lnTo>
                    <a:lnTo>
                      <a:pt x="183" y="107"/>
                    </a:lnTo>
                    <a:lnTo>
                      <a:pt x="182" y="97"/>
                    </a:lnTo>
                    <a:lnTo>
                      <a:pt x="181" y="86"/>
                    </a:lnTo>
                    <a:lnTo>
                      <a:pt x="179" y="75"/>
                    </a:lnTo>
                    <a:lnTo>
                      <a:pt x="176" y="66"/>
                    </a:lnTo>
                    <a:lnTo>
                      <a:pt x="173" y="56"/>
                    </a:lnTo>
                    <a:lnTo>
                      <a:pt x="168" y="47"/>
                    </a:lnTo>
                    <a:lnTo>
                      <a:pt x="163" y="39"/>
                    </a:lnTo>
                    <a:lnTo>
                      <a:pt x="156" y="31"/>
                    </a:lnTo>
                    <a:lnTo>
                      <a:pt x="150" y="24"/>
                    </a:lnTo>
                    <a:lnTo>
                      <a:pt x="143" y="18"/>
                    </a:lnTo>
                    <a:lnTo>
                      <a:pt x="135" y="13"/>
                    </a:lnTo>
                    <a:lnTo>
                      <a:pt x="128" y="8"/>
                    </a:lnTo>
                    <a:lnTo>
                      <a:pt x="119" y="5"/>
                    </a:lnTo>
                    <a:lnTo>
                      <a:pt x="110" y="2"/>
                    </a:lnTo>
                    <a:lnTo>
                      <a:pt x="102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26" name="Freeform 1449"/>
              <p:cNvSpPr>
                <a:spLocks/>
              </p:cNvSpPr>
              <p:nvPr/>
            </p:nvSpPr>
            <p:spPr bwMode="auto">
              <a:xfrm>
                <a:off x="318" y="753"/>
                <a:ext cx="46" cy="72"/>
              </a:xfrm>
              <a:custGeom>
                <a:avLst/>
                <a:gdLst>
                  <a:gd name="T0" fmla="*/ 0 w 183"/>
                  <a:gd name="T1" fmla="*/ 0 h 216"/>
                  <a:gd name="T2" fmla="*/ 0 w 183"/>
                  <a:gd name="T3" fmla="*/ 0 h 216"/>
                  <a:gd name="T4" fmla="*/ 0 w 183"/>
                  <a:gd name="T5" fmla="*/ 0 h 216"/>
                  <a:gd name="T6" fmla="*/ 0 w 183"/>
                  <a:gd name="T7" fmla="*/ 0 h 216"/>
                  <a:gd name="T8" fmla="*/ 0 w 183"/>
                  <a:gd name="T9" fmla="*/ 0 h 216"/>
                  <a:gd name="T10" fmla="*/ 0 w 183"/>
                  <a:gd name="T11" fmla="*/ 0 h 216"/>
                  <a:gd name="T12" fmla="*/ 0 w 183"/>
                  <a:gd name="T13" fmla="*/ 0 h 216"/>
                  <a:gd name="T14" fmla="*/ 0 w 183"/>
                  <a:gd name="T15" fmla="*/ 0 h 216"/>
                  <a:gd name="T16" fmla="*/ 0 w 183"/>
                  <a:gd name="T17" fmla="*/ 0 h 216"/>
                  <a:gd name="T18" fmla="*/ 0 w 183"/>
                  <a:gd name="T19" fmla="*/ 0 h 216"/>
                  <a:gd name="T20" fmla="*/ 0 w 183"/>
                  <a:gd name="T21" fmla="*/ 0 h 216"/>
                  <a:gd name="T22" fmla="*/ 0 w 183"/>
                  <a:gd name="T23" fmla="*/ 0 h 216"/>
                  <a:gd name="T24" fmla="*/ 0 w 183"/>
                  <a:gd name="T25" fmla="*/ 0 h 216"/>
                  <a:gd name="T26" fmla="*/ 0 w 183"/>
                  <a:gd name="T27" fmla="*/ 0 h 216"/>
                  <a:gd name="T28" fmla="*/ 0 w 183"/>
                  <a:gd name="T29" fmla="*/ 0 h 216"/>
                  <a:gd name="T30" fmla="*/ 0 w 183"/>
                  <a:gd name="T31" fmla="*/ 0 h 216"/>
                  <a:gd name="T32" fmla="*/ 0 w 183"/>
                  <a:gd name="T33" fmla="*/ 0 h 216"/>
                  <a:gd name="T34" fmla="*/ 0 w 183"/>
                  <a:gd name="T35" fmla="*/ 0 h 216"/>
                  <a:gd name="T36" fmla="*/ 0 w 183"/>
                  <a:gd name="T37" fmla="*/ 0 h 216"/>
                  <a:gd name="T38" fmla="*/ 0 w 183"/>
                  <a:gd name="T39" fmla="*/ 0 h 216"/>
                  <a:gd name="T40" fmla="*/ 0 w 183"/>
                  <a:gd name="T41" fmla="*/ 0 h 216"/>
                  <a:gd name="T42" fmla="*/ 0 w 183"/>
                  <a:gd name="T43" fmla="*/ 0 h 216"/>
                  <a:gd name="T44" fmla="*/ 0 w 183"/>
                  <a:gd name="T45" fmla="*/ 0 h 216"/>
                  <a:gd name="T46" fmla="*/ 0 w 183"/>
                  <a:gd name="T47" fmla="*/ 0 h 216"/>
                  <a:gd name="T48" fmla="*/ 0 w 183"/>
                  <a:gd name="T49" fmla="*/ 0 h 216"/>
                  <a:gd name="T50" fmla="*/ 0 w 183"/>
                  <a:gd name="T51" fmla="*/ 0 h 216"/>
                  <a:gd name="T52" fmla="*/ 0 w 183"/>
                  <a:gd name="T53" fmla="*/ 0 h 216"/>
                  <a:gd name="T54" fmla="*/ 0 w 183"/>
                  <a:gd name="T55" fmla="*/ 0 h 216"/>
                  <a:gd name="T56" fmla="*/ 0 w 183"/>
                  <a:gd name="T57" fmla="*/ 0 h 216"/>
                  <a:gd name="T58" fmla="*/ 0 w 183"/>
                  <a:gd name="T59" fmla="*/ 0 h 216"/>
                  <a:gd name="T60" fmla="*/ 0 w 183"/>
                  <a:gd name="T61" fmla="*/ 0 h 216"/>
                  <a:gd name="T62" fmla="*/ 0 w 183"/>
                  <a:gd name="T63" fmla="*/ 0 h 216"/>
                  <a:gd name="T64" fmla="*/ 0 w 183"/>
                  <a:gd name="T65" fmla="*/ 0 h 2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83" h="216">
                    <a:moveTo>
                      <a:pt x="92" y="0"/>
                    </a:moveTo>
                    <a:lnTo>
                      <a:pt x="83" y="0"/>
                    </a:lnTo>
                    <a:lnTo>
                      <a:pt x="73" y="2"/>
                    </a:lnTo>
                    <a:lnTo>
                      <a:pt x="65" y="5"/>
                    </a:lnTo>
                    <a:lnTo>
                      <a:pt x="56" y="8"/>
                    </a:lnTo>
                    <a:lnTo>
                      <a:pt x="48" y="13"/>
                    </a:lnTo>
                    <a:lnTo>
                      <a:pt x="41" y="18"/>
                    </a:lnTo>
                    <a:lnTo>
                      <a:pt x="34" y="24"/>
                    </a:lnTo>
                    <a:lnTo>
                      <a:pt x="28" y="31"/>
                    </a:lnTo>
                    <a:lnTo>
                      <a:pt x="21" y="39"/>
                    </a:lnTo>
                    <a:lnTo>
                      <a:pt x="17" y="47"/>
                    </a:lnTo>
                    <a:lnTo>
                      <a:pt x="11" y="56"/>
                    </a:lnTo>
                    <a:lnTo>
                      <a:pt x="8" y="66"/>
                    </a:lnTo>
                    <a:lnTo>
                      <a:pt x="5" y="75"/>
                    </a:lnTo>
                    <a:lnTo>
                      <a:pt x="3" y="86"/>
                    </a:lnTo>
                    <a:lnTo>
                      <a:pt x="1" y="97"/>
                    </a:lnTo>
                    <a:lnTo>
                      <a:pt x="0" y="107"/>
                    </a:lnTo>
                    <a:lnTo>
                      <a:pt x="1" y="119"/>
                    </a:lnTo>
                    <a:lnTo>
                      <a:pt x="3" y="130"/>
                    </a:lnTo>
                    <a:lnTo>
                      <a:pt x="5" y="141"/>
                    </a:lnTo>
                    <a:lnTo>
                      <a:pt x="8" y="150"/>
                    </a:lnTo>
                    <a:lnTo>
                      <a:pt x="11" y="160"/>
                    </a:lnTo>
                    <a:lnTo>
                      <a:pt x="17" y="168"/>
                    </a:lnTo>
                    <a:lnTo>
                      <a:pt x="21" y="177"/>
                    </a:lnTo>
                    <a:lnTo>
                      <a:pt x="28" y="184"/>
                    </a:lnTo>
                    <a:lnTo>
                      <a:pt x="34" y="192"/>
                    </a:lnTo>
                    <a:lnTo>
                      <a:pt x="41" y="198"/>
                    </a:lnTo>
                    <a:lnTo>
                      <a:pt x="48" y="203"/>
                    </a:lnTo>
                    <a:lnTo>
                      <a:pt x="56" y="208"/>
                    </a:lnTo>
                    <a:lnTo>
                      <a:pt x="65" y="211"/>
                    </a:lnTo>
                    <a:lnTo>
                      <a:pt x="73" y="214"/>
                    </a:lnTo>
                    <a:lnTo>
                      <a:pt x="83" y="216"/>
                    </a:lnTo>
                    <a:lnTo>
                      <a:pt x="92" y="216"/>
                    </a:lnTo>
                    <a:lnTo>
                      <a:pt x="102" y="216"/>
                    </a:lnTo>
                    <a:lnTo>
                      <a:pt x="110" y="214"/>
                    </a:lnTo>
                    <a:lnTo>
                      <a:pt x="119" y="211"/>
                    </a:lnTo>
                    <a:lnTo>
                      <a:pt x="128" y="208"/>
                    </a:lnTo>
                    <a:lnTo>
                      <a:pt x="135" y="203"/>
                    </a:lnTo>
                    <a:lnTo>
                      <a:pt x="143" y="198"/>
                    </a:lnTo>
                    <a:lnTo>
                      <a:pt x="150" y="192"/>
                    </a:lnTo>
                    <a:lnTo>
                      <a:pt x="156" y="184"/>
                    </a:lnTo>
                    <a:lnTo>
                      <a:pt x="163" y="177"/>
                    </a:lnTo>
                    <a:lnTo>
                      <a:pt x="168" y="168"/>
                    </a:lnTo>
                    <a:lnTo>
                      <a:pt x="173" y="160"/>
                    </a:lnTo>
                    <a:lnTo>
                      <a:pt x="176" y="150"/>
                    </a:lnTo>
                    <a:lnTo>
                      <a:pt x="179" y="141"/>
                    </a:lnTo>
                    <a:lnTo>
                      <a:pt x="181" y="130"/>
                    </a:lnTo>
                    <a:lnTo>
                      <a:pt x="182" y="119"/>
                    </a:lnTo>
                    <a:lnTo>
                      <a:pt x="183" y="107"/>
                    </a:lnTo>
                    <a:lnTo>
                      <a:pt x="182" y="97"/>
                    </a:lnTo>
                    <a:lnTo>
                      <a:pt x="181" y="86"/>
                    </a:lnTo>
                    <a:lnTo>
                      <a:pt x="179" y="75"/>
                    </a:lnTo>
                    <a:lnTo>
                      <a:pt x="176" y="66"/>
                    </a:lnTo>
                    <a:lnTo>
                      <a:pt x="173" y="56"/>
                    </a:lnTo>
                    <a:lnTo>
                      <a:pt x="168" y="47"/>
                    </a:lnTo>
                    <a:lnTo>
                      <a:pt x="163" y="39"/>
                    </a:lnTo>
                    <a:lnTo>
                      <a:pt x="156" y="31"/>
                    </a:lnTo>
                    <a:lnTo>
                      <a:pt x="150" y="24"/>
                    </a:lnTo>
                    <a:lnTo>
                      <a:pt x="143" y="18"/>
                    </a:lnTo>
                    <a:lnTo>
                      <a:pt x="135" y="13"/>
                    </a:lnTo>
                    <a:lnTo>
                      <a:pt x="128" y="8"/>
                    </a:lnTo>
                    <a:lnTo>
                      <a:pt x="119" y="5"/>
                    </a:lnTo>
                    <a:lnTo>
                      <a:pt x="110" y="2"/>
                    </a:lnTo>
                    <a:lnTo>
                      <a:pt x="102" y="0"/>
                    </a:lnTo>
                    <a:lnTo>
                      <a:pt x="92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27" name="Line 1450"/>
              <p:cNvSpPr>
                <a:spLocks noChangeShapeType="1"/>
              </p:cNvSpPr>
              <p:nvPr/>
            </p:nvSpPr>
            <p:spPr bwMode="auto">
              <a:xfrm flipV="1">
                <a:off x="341" y="735"/>
                <a:ext cx="0" cy="108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28" name="Line 1451"/>
              <p:cNvSpPr>
                <a:spLocks noChangeShapeType="1"/>
              </p:cNvSpPr>
              <p:nvPr/>
            </p:nvSpPr>
            <p:spPr bwMode="auto">
              <a:xfrm flipH="1">
                <a:off x="307" y="789"/>
                <a:ext cx="148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29" name="Line 1452"/>
              <p:cNvSpPr>
                <a:spLocks noChangeShapeType="1"/>
              </p:cNvSpPr>
              <p:nvPr/>
            </p:nvSpPr>
            <p:spPr bwMode="auto">
              <a:xfrm>
                <a:off x="-287" y="1375"/>
                <a:ext cx="86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30" name="Line 1453"/>
              <p:cNvSpPr>
                <a:spLocks noChangeShapeType="1"/>
              </p:cNvSpPr>
              <p:nvPr/>
            </p:nvSpPr>
            <p:spPr bwMode="auto">
              <a:xfrm>
                <a:off x="-287" y="924"/>
                <a:ext cx="86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31" name="Line 1454"/>
              <p:cNvSpPr>
                <a:spLocks noChangeShapeType="1"/>
              </p:cNvSpPr>
              <p:nvPr/>
            </p:nvSpPr>
            <p:spPr bwMode="auto">
              <a:xfrm>
                <a:off x="-201" y="1375"/>
                <a:ext cx="0" cy="13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32" name="Line 1455"/>
              <p:cNvSpPr>
                <a:spLocks noChangeShapeType="1"/>
              </p:cNvSpPr>
              <p:nvPr/>
            </p:nvSpPr>
            <p:spPr bwMode="auto">
              <a:xfrm>
                <a:off x="84" y="1375"/>
                <a:ext cx="0" cy="13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33" name="Line 1456"/>
              <p:cNvSpPr>
                <a:spLocks noChangeShapeType="1"/>
              </p:cNvSpPr>
              <p:nvPr/>
            </p:nvSpPr>
            <p:spPr bwMode="auto">
              <a:xfrm>
                <a:off x="-201" y="1466"/>
                <a:ext cx="28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34" name="Freeform 1457"/>
              <p:cNvSpPr>
                <a:spLocks/>
              </p:cNvSpPr>
              <p:nvPr/>
            </p:nvSpPr>
            <p:spPr bwMode="auto">
              <a:xfrm>
                <a:off x="-199" y="1457"/>
                <a:ext cx="29" cy="18"/>
              </a:xfrm>
              <a:custGeom>
                <a:avLst/>
                <a:gdLst>
                  <a:gd name="T0" fmla="*/ 0 w 117"/>
                  <a:gd name="T1" fmla="*/ 0 h 55"/>
                  <a:gd name="T2" fmla="*/ 0 w 117"/>
                  <a:gd name="T3" fmla="*/ 0 h 55"/>
                  <a:gd name="T4" fmla="*/ 0 w 117"/>
                  <a:gd name="T5" fmla="*/ 0 h 55"/>
                  <a:gd name="T6" fmla="*/ 0 w 117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55">
                    <a:moveTo>
                      <a:pt x="0" y="27"/>
                    </a:moveTo>
                    <a:lnTo>
                      <a:pt x="117" y="0"/>
                    </a:lnTo>
                    <a:lnTo>
                      <a:pt x="117" y="5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35" name="Freeform 1458"/>
              <p:cNvSpPr>
                <a:spLocks/>
              </p:cNvSpPr>
              <p:nvPr/>
            </p:nvSpPr>
            <p:spPr bwMode="auto">
              <a:xfrm>
                <a:off x="-199" y="1457"/>
                <a:ext cx="29" cy="18"/>
              </a:xfrm>
              <a:custGeom>
                <a:avLst/>
                <a:gdLst>
                  <a:gd name="T0" fmla="*/ 0 w 117"/>
                  <a:gd name="T1" fmla="*/ 0 h 55"/>
                  <a:gd name="T2" fmla="*/ 0 w 117"/>
                  <a:gd name="T3" fmla="*/ 0 h 55"/>
                  <a:gd name="T4" fmla="*/ 0 w 117"/>
                  <a:gd name="T5" fmla="*/ 0 h 55"/>
                  <a:gd name="T6" fmla="*/ 0 w 117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55">
                    <a:moveTo>
                      <a:pt x="0" y="27"/>
                    </a:moveTo>
                    <a:lnTo>
                      <a:pt x="117" y="0"/>
                    </a:lnTo>
                    <a:lnTo>
                      <a:pt x="117" y="55"/>
                    </a:lnTo>
                    <a:lnTo>
                      <a:pt x="0" y="27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36" name="Freeform 1459"/>
              <p:cNvSpPr>
                <a:spLocks/>
              </p:cNvSpPr>
              <p:nvPr/>
            </p:nvSpPr>
            <p:spPr bwMode="auto">
              <a:xfrm>
                <a:off x="52" y="1457"/>
                <a:ext cx="29" cy="18"/>
              </a:xfrm>
              <a:custGeom>
                <a:avLst/>
                <a:gdLst>
                  <a:gd name="T0" fmla="*/ 0 w 116"/>
                  <a:gd name="T1" fmla="*/ 0 h 55"/>
                  <a:gd name="T2" fmla="*/ 0 w 116"/>
                  <a:gd name="T3" fmla="*/ 0 h 55"/>
                  <a:gd name="T4" fmla="*/ 0 w 116"/>
                  <a:gd name="T5" fmla="*/ 0 h 55"/>
                  <a:gd name="T6" fmla="*/ 0 w 11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6" h="55">
                    <a:moveTo>
                      <a:pt x="116" y="27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116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37" name="Freeform 1460"/>
              <p:cNvSpPr>
                <a:spLocks/>
              </p:cNvSpPr>
              <p:nvPr/>
            </p:nvSpPr>
            <p:spPr bwMode="auto">
              <a:xfrm>
                <a:off x="52" y="1457"/>
                <a:ext cx="29" cy="18"/>
              </a:xfrm>
              <a:custGeom>
                <a:avLst/>
                <a:gdLst>
                  <a:gd name="T0" fmla="*/ 0 w 116"/>
                  <a:gd name="T1" fmla="*/ 0 h 55"/>
                  <a:gd name="T2" fmla="*/ 0 w 116"/>
                  <a:gd name="T3" fmla="*/ 0 h 55"/>
                  <a:gd name="T4" fmla="*/ 0 w 116"/>
                  <a:gd name="T5" fmla="*/ 0 h 55"/>
                  <a:gd name="T6" fmla="*/ 0 w 11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6" h="55">
                    <a:moveTo>
                      <a:pt x="116" y="27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116" y="27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38" name="Line 1461"/>
              <p:cNvSpPr>
                <a:spLocks noChangeShapeType="1"/>
              </p:cNvSpPr>
              <p:nvPr/>
            </p:nvSpPr>
            <p:spPr bwMode="auto">
              <a:xfrm>
                <a:off x="-259" y="924"/>
                <a:ext cx="0" cy="45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39" name="Freeform 1462"/>
              <p:cNvSpPr>
                <a:spLocks/>
              </p:cNvSpPr>
              <p:nvPr/>
            </p:nvSpPr>
            <p:spPr bwMode="auto">
              <a:xfrm>
                <a:off x="-264" y="928"/>
                <a:ext cx="11" cy="46"/>
              </a:xfrm>
              <a:custGeom>
                <a:avLst/>
                <a:gdLst>
                  <a:gd name="T0" fmla="*/ 0 w 46"/>
                  <a:gd name="T1" fmla="*/ 0 h 138"/>
                  <a:gd name="T2" fmla="*/ 0 w 46"/>
                  <a:gd name="T3" fmla="*/ 0 h 138"/>
                  <a:gd name="T4" fmla="*/ 0 w 46"/>
                  <a:gd name="T5" fmla="*/ 0 h 138"/>
                  <a:gd name="T6" fmla="*/ 0 w 46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38">
                    <a:moveTo>
                      <a:pt x="23" y="0"/>
                    </a:moveTo>
                    <a:lnTo>
                      <a:pt x="46" y="138"/>
                    </a:lnTo>
                    <a:lnTo>
                      <a:pt x="0" y="13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40" name="Freeform 1463"/>
              <p:cNvSpPr>
                <a:spLocks/>
              </p:cNvSpPr>
              <p:nvPr/>
            </p:nvSpPr>
            <p:spPr bwMode="auto">
              <a:xfrm>
                <a:off x="-264" y="928"/>
                <a:ext cx="11" cy="46"/>
              </a:xfrm>
              <a:custGeom>
                <a:avLst/>
                <a:gdLst>
                  <a:gd name="T0" fmla="*/ 0 w 46"/>
                  <a:gd name="T1" fmla="*/ 0 h 138"/>
                  <a:gd name="T2" fmla="*/ 0 w 46"/>
                  <a:gd name="T3" fmla="*/ 0 h 138"/>
                  <a:gd name="T4" fmla="*/ 0 w 46"/>
                  <a:gd name="T5" fmla="*/ 0 h 138"/>
                  <a:gd name="T6" fmla="*/ 0 w 46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38">
                    <a:moveTo>
                      <a:pt x="23" y="0"/>
                    </a:moveTo>
                    <a:lnTo>
                      <a:pt x="46" y="138"/>
                    </a:lnTo>
                    <a:lnTo>
                      <a:pt x="0" y="138"/>
                    </a:lnTo>
                    <a:lnTo>
                      <a:pt x="23" y="0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41" name="Freeform 1464"/>
              <p:cNvSpPr>
                <a:spLocks/>
              </p:cNvSpPr>
              <p:nvPr/>
            </p:nvSpPr>
            <p:spPr bwMode="auto">
              <a:xfrm>
                <a:off x="-264" y="1325"/>
                <a:ext cx="11" cy="47"/>
              </a:xfrm>
              <a:custGeom>
                <a:avLst/>
                <a:gdLst>
                  <a:gd name="T0" fmla="*/ 0 w 46"/>
                  <a:gd name="T1" fmla="*/ 0 h 139"/>
                  <a:gd name="T2" fmla="*/ 0 w 46"/>
                  <a:gd name="T3" fmla="*/ 0 h 139"/>
                  <a:gd name="T4" fmla="*/ 0 w 46"/>
                  <a:gd name="T5" fmla="*/ 0 h 139"/>
                  <a:gd name="T6" fmla="*/ 0 w 46"/>
                  <a:gd name="T7" fmla="*/ 0 h 1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39">
                    <a:moveTo>
                      <a:pt x="23" y="139"/>
                    </a:moveTo>
                    <a:lnTo>
                      <a:pt x="0" y="0"/>
                    </a:lnTo>
                    <a:lnTo>
                      <a:pt x="46" y="0"/>
                    </a:lnTo>
                    <a:lnTo>
                      <a:pt x="23" y="1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42" name="Freeform 1465"/>
              <p:cNvSpPr>
                <a:spLocks/>
              </p:cNvSpPr>
              <p:nvPr/>
            </p:nvSpPr>
            <p:spPr bwMode="auto">
              <a:xfrm>
                <a:off x="-264" y="1325"/>
                <a:ext cx="11" cy="47"/>
              </a:xfrm>
              <a:custGeom>
                <a:avLst/>
                <a:gdLst>
                  <a:gd name="T0" fmla="*/ 0 w 46"/>
                  <a:gd name="T1" fmla="*/ 0 h 139"/>
                  <a:gd name="T2" fmla="*/ 0 w 46"/>
                  <a:gd name="T3" fmla="*/ 0 h 139"/>
                  <a:gd name="T4" fmla="*/ 0 w 46"/>
                  <a:gd name="T5" fmla="*/ 0 h 139"/>
                  <a:gd name="T6" fmla="*/ 0 w 46"/>
                  <a:gd name="T7" fmla="*/ 0 h 1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39">
                    <a:moveTo>
                      <a:pt x="23" y="139"/>
                    </a:moveTo>
                    <a:lnTo>
                      <a:pt x="0" y="0"/>
                    </a:lnTo>
                    <a:lnTo>
                      <a:pt x="46" y="0"/>
                    </a:lnTo>
                    <a:lnTo>
                      <a:pt x="23" y="139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43" name="Line 1466"/>
              <p:cNvSpPr>
                <a:spLocks noChangeShapeType="1"/>
              </p:cNvSpPr>
              <p:nvPr/>
            </p:nvSpPr>
            <p:spPr bwMode="auto">
              <a:xfrm>
                <a:off x="1779" y="789"/>
                <a:ext cx="0" cy="1263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44" name="Line 1467"/>
              <p:cNvSpPr>
                <a:spLocks noChangeShapeType="1"/>
              </p:cNvSpPr>
              <p:nvPr/>
            </p:nvSpPr>
            <p:spPr bwMode="auto">
              <a:xfrm flipV="1">
                <a:off x="2145" y="248"/>
                <a:ext cx="0" cy="74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45" name="Line 1468"/>
              <p:cNvSpPr>
                <a:spLocks noChangeShapeType="1"/>
              </p:cNvSpPr>
              <p:nvPr/>
            </p:nvSpPr>
            <p:spPr bwMode="auto">
              <a:xfrm flipV="1">
                <a:off x="1460" y="248"/>
                <a:ext cx="0" cy="73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46" name="Line 1469"/>
              <p:cNvSpPr>
                <a:spLocks noChangeShapeType="1"/>
              </p:cNvSpPr>
              <p:nvPr/>
            </p:nvSpPr>
            <p:spPr bwMode="auto">
              <a:xfrm flipV="1">
                <a:off x="1186" y="248"/>
                <a:ext cx="0" cy="73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47" name="Line 1470"/>
              <p:cNvSpPr>
                <a:spLocks noChangeShapeType="1"/>
              </p:cNvSpPr>
              <p:nvPr/>
            </p:nvSpPr>
            <p:spPr bwMode="auto">
              <a:xfrm flipV="1">
                <a:off x="1197" y="248"/>
                <a:ext cx="0" cy="73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48" name="Line 1471"/>
              <p:cNvSpPr>
                <a:spLocks noChangeShapeType="1"/>
              </p:cNvSpPr>
              <p:nvPr/>
            </p:nvSpPr>
            <p:spPr bwMode="auto">
              <a:xfrm flipV="1">
                <a:off x="227" y="248"/>
                <a:ext cx="0" cy="73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49" name="Line 1472"/>
              <p:cNvSpPr>
                <a:spLocks noChangeShapeType="1"/>
              </p:cNvSpPr>
              <p:nvPr/>
            </p:nvSpPr>
            <p:spPr bwMode="auto">
              <a:xfrm flipV="1">
                <a:off x="-59" y="248"/>
                <a:ext cx="0" cy="73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50" name="Line 1473"/>
              <p:cNvSpPr>
                <a:spLocks noChangeShapeType="1"/>
              </p:cNvSpPr>
              <p:nvPr/>
            </p:nvSpPr>
            <p:spPr bwMode="auto">
              <a:xfrm>
                <a:off x="-59" y="293"/>
                <a:ext cx="1245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51" name="Line 1474"/>
              <p:cNvSpPr>
                <a:spLocks noChangeShapeType="1"/>
              </p:cNvSpPr>
              <p:nvPr/>
            </p:nvSpPr>
            <p:spPr bwMode="auto">
              <a:xfrm>
                <a:off x="1197" y="302"/>
                <a:ext cx="942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52" name="Freeform 1475"/>
              <p:cNvSpPr>
                <a:spLocks/>
              </p:cNvSpPr>
              <p:nvPr/>
            </p:nvSpPr>
            <p:spPr bwMode="auto">
              <a:xfrm>
                <a:off x="2116" y="293"/>
                <a:ext cx="30" cy="18"/>
              </a:xfrm>
              <a:custGeom>
                <a:avLst/>
                <a:gdLst>
                  <a:gd name="T0" fmla="*/ 0 w 118"/>
                  <a:gd name="T1" fmla="*/ 0 h 54"/>
                  <a:gd name="T2" fmla="*/ 0 w 118"/>
                  <a:gd name="T3" fmla="*/ 0 h 54"/>
                  <a:gd name="T4" fmla="*/ 0 w 118"/>
                  <a:gd name="T5" fmla="*/ 0 h 54"/>
                  <a:gd name="T6" fmla="*/ 0 w 118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8" h="54">
                    <a:moveTo>
                      <a:pt x="118" y="26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18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53" name="Freeform 1476"/>
              <p:cNvSpPr>
                <a:spLocks/>
              </p:cNvSpPr>
              <p:nvPr/>
            </p:nvSpPr>
            <p:spPr bwMode="auto">
              <a:xfrm>
                <a:off x="2116" y="293"/>
                <a:ext cx="30" cy="18"/>
              </a:xfrm>
              <a:custGeom>
                <a:avLst/>
                <a:gdLst>
                  <a:gd name="T0" fmla="*/ 0 w 118"/>
                  <a:gd name="T1" fmla="*/ 0 h 54"/>
                  <a:gd name="T2" fmla="*/ 0 w 118"/>
                  <a:gd name="T3" fmla="*/ 0 h 54"/>
                  <a:gd name="T4" fmla="*/ 0 w 118"/>
                  <a:gd name="T5" fmla="*/ 0 h 54"/>
                  <a:gd name="T6" fmla="*/ 0 w 118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8" h="54">
                    <a:moveTo>
                      <a:pt x="118" y="26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18" y="26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54" name="Freeform 1477"/>
              <p:cNvSpPr>
                <a:spLocks/>
              </p:cNvSpPr>
              <p:nvPr/>
            </p:nvSpPr>
            <p:spPr bwMode="auto">
              <a:xfrm>
                <a:off x="1460" y="293"/>
                <a:ext cx="29" cy="18"/>
              </a:xfrm>
              <a:custGeom>
                <a:avLst/>
                <a:gdLst>
                  <a:gd name="T0" fmla="*/ 0 w 117"/>
                  <a:gd name="T1" fmla="*/ 0 h 55"/>
                  <a:gd name="T2" fmla="*/ 0 w 117"/>
                  <a:gd name="T3" fmla="*/ 0 h 55"/>
                  <a:gd name="T4" fmla="*/ 0 w 117"/>
                  <a:gd name="T5" fmla="*/ 0 h 55"/>
                  <a:gd name="T6" fmla="*/ 0 w 117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55">
                    <a:moveTo>
                      <a:pt x="0" y="27"/>
                    </a:moveTo>
                    <a:lnTo>
                      <a:pt x="117" y="0"/>
                    </a:lnTo>
                    <a:lnTo>
                      <a:pt x="117" y="5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55" name="Freeform 1478"/>
              <p:cNvSpPr>
                <a:spLocks/>
              </p:cNvSpPr>
              <p:nvPr/>
            </p:nvSpPr>
            <p:spPr bwMode="auto">
              <a:xfrm>
                <a:off x="1460" y="293"/>
                <a:ext cx="29" cy="18"/>
              </a:xfrm>
              <a:custGeom>
                <a:avLst/>
                <a:gdLst>
                  <a:gd name="T0" fmla="*/ 0 w 117"/>
                  <a:gd name="T1" fmla="*/ 0 h 55"/>
                  <a:gd name="T2" fmla="*/ 0 w 117"/>
                  <a:gd name="T3" fmla="*/ 0 h 55"/>
                  <a:gd name="T4" fmla="*/ 0 w 117"/>
                  <a:gd name="T5" fmla="*/ 0 h 55"/>
                  <a:gd name="T6" fmla="*/ 0 w 117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55">
                    <a:moveTo>
                      <a:pt x="0" y="27"/>
                    </a:moveTo>
                    <a:lnTo>
                      <a:pt x="117" y="0"/>
                    </a:lnTo>
                    <a:lnTo>
                      <a:pt x="117" y="55"/>
                    </a:lnTo>
                    <a:lnTo>
                      <a:pt x="0" y="27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56" name="Freeform 1479"/>
              <p:cNvSpPr>
                <a:spLocks/>
              </p:cNvSpPr>
              <p:nvPr/>
            </p:nvSpPr>
            <p:spPr bwMode="auto">
              <a:xfrm>
                <a:off x="1197" y="293"/>
                <a:ext cx="29" cy="18"/>
              </a:xfrm>
              <a:custGeom>
                <a:avLst/>
                <a:gdLst>
                  <a:gd name="T0" fmla="*/ 0 w 117"/>
                  <a:gd name="T1" fmla="*/ 0 h 55"/>
                  <a:gd name="T2" fmla="*/ 0 w 117"/>
                  <a:gd name="T3" fmla="*/ 0 h 55"/>
                  <a:gd name="T4" fmla="*/ 0 w 117"/>
                  <a:gd name="T5" fmla="*/ 0 h 55"/>
                  <a:gd name="T6" fmla="*/ 0 w 117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55">
                    <a:moveTo>
                      <a:pt x="0" y="27"/>
                    </a:moveTo>
                    <a:lnTo>
                      <a:pt x="117" y="0"/>
                    </a:lnTo>
                    <a:lnTo>
                      <a:pt x="117" y="5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57" name="Freeform 1480"/>
              <p:cNvSpPr>
                <a:spLocks/>
              </p:cNvSpPr>
              <p:nvPr/>
            </p:nvSpPr>
            <p:spPr bwMode="auto">
              <a:xfrm>
                <a:off x="1197" y="293"/>
                <a:ext cx="29" cy="18"/>
              </a:xfrm>
              <a:custGeom>
                <a:avLst/>
                <a:gdLst>
                  <a:gd name="T0" fmla="*/ 0 w 117"/>
                  <a:gd name="T1" fmla="*/ 0 h 55"/>
                  <a:gd name="T2" fmla="*/ 0 w 117"/>
                  <a:gd name="T3" fmla="*/ 0 h 55"/>
                  <a:gd name="T4" fmla="*/ 0 w 117"/>
                  <a:gd name="T5" fmla="*/ 0 h 55"/>
                  <a:gd name="T6" fmla="*/ 0 w 117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55">
                    <a:moveTo>
                      <a:pt x="0" y="27"/>
                    </a:moveTo>
                    <a:lnTo>
                      <a:pt x="117" y="0"/>
                    </a:lnTo>
                    <a:lnTo>
                      <a:pt x="117" y="55"/>
                    </a:lnTo>
                    <a:lnTo>
                      <a:pt x="0" y="27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844" name="Group 1682"/>
            <p:cNvGrpSpPr>
              <a:grpSpLocks/>
            </p:cNvGrpSpPr>
            <p:nvPr/>
          </p:nvGrpSpPr>
          <p:grpSpPr bwMode="auto">
            <a:xfrm>
              <a:off x="-324" y="218"/>
              <a:ext cx="3456" cy="3549"/>
              <a:chOff x="-324" y="218"/>
              <a:chExt cx="3456" cy="3549"/>
            </a:xfrm>
          </p:grpSpPr>
          <p:sp>
            <p:nvSpPr>
              <p:cNvPr id="33285" name="Freeform 1482"/>
              <p:cNvSpPr>
                <a:spLocks/>
              </p:cNvSpPr>
              <p:nvPr/>
            </p:nvSpPr>
            <p:spPr bwMode="auto">
              <a:xfrm>
                <a:off x="1425" y="293"/>
                <a:ext cx="30" cy="18"/>
              </a:xfrm>
              <a:custGeom>
                <a:avLst/>
                <a:gdLst>
                  <a:gd name="T0" fmla="*/ 0 w 116"/>
                  <a:gd name="T1" fmla="*/ 0 h 55"/>
                  <a:gd name="T2" fmla="*/ 0 w 116"/>
                  <a:gd name="T3" fmla="*/ 0 h 55"/>
                  <a:gd name="T4" fmla="*/ 0 w 116"/>
                  <a:gd name="T5" fmla="*/ 0 h 55"/>
                  <a:gd name="T6" fmla="*/ 0 w 11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6" h="55">
                    <a:moveTo>
                      <a:pt x="116" y="27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116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86" name="Freeform 1483"/>
              <p:cNvSpPr>
                <a:spLocks/>
              </p:cNvSpPr>
              <p:nvPr/>
            </p:nvSpPr>
            <p:spPr bwMode="auto">
              <a:xfrm>
                <a:off x="1425" y="293"/>
                <a:ext cx="30" cy="18"/>
              </a:xfrm>
              <a:custGeom>
                <a:avLst/>
                <a:gdLst>
                  <a:gd name="T0" fmla="*/ 0 w 116"/>
                  <a:gd name="T1" fmla="*/ 0 h 55"/>
                  <a:gd name="T2" fmla="*/ 0 w 116"/>
                  <a:gd name="T3" fmla="*/ 0 h 55"/>
                  <a:gd name="T4" fmla="*/ 0 w 116"/>
                  <a:gd name="T5" fmla="*/ 0 h 55"/>
                  <a:gd name="T6" fmla="*/ 0 w 116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6" h="55">
                    <a:moveTo>
                      <a:pt x="116" y="27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116" y="27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87" name="Freeform 1484"/>
              <p:cNvSpPr>
                <a:spLocks/>
              </p:cNvSpPr>
              <p:nvPr/>
            </p:nvSpPr>
            <p:spPr bwMode="auto">
              <a:xfrm>
                <a:off x="1154" y="284"/>
                <a:ext cx="29" cy="18"/>
              </a:xfrm>
              <a:custGeom>
                <a:avLst/>
                <a:gdLst>
                  <a:gd name="T0" fmla="*/ 0 w 117"/>
                  <a:gd name="T1" fmla="*/ 0 h 54"/>
                  <a:gd name="T2" fmla="*/ 0 w 117"/>
                  <a:gd name="T3" fmla="*/ 0 h 54"/>
                  <a:gd name="T4" fmla="*/ 0 w 117"/>
                  <a:gd name="T5" fmla="*/ 0 h 54"/>
                  <a:gd name="T6" fmla="*/ 0 w 117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54">
                    <a:moveTo>
                      <a:pt x="117" y="27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17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88" name="Freeform 1485"/>
              <p:cNvSpPr>
                <a:spLocks/>
              </p:cNvSpPr>
              <p:nvPr/>
            </p:nvSpPr>
            <p:spPr bwMode="auto">
              <a:xfrm>
                <a:off x="1154" y="284"/>
                <a:ext cx="29" cy="18"/>
              </a:xfrm>
              <a:custGeom>
                <a:avLst/>
                <a:gdLst>
                  <a:gd name="T0" fmla="*/ 0 w 117"/>
                  <a:gd name="T1" fmla="*/ 0 h 54"/>
                  <a:gd name="T2" fmla="*/ 0 w 117"/>
                  <a:gd name="T3" fmla="*/ 0 h 54"/>
                  <a:gd name="T4" fmla="*/ 0 w 117"/>
                  <a:gd name="T5" fmla="*/ 0 h 54"/>
                  <a:gd name="T6" fmla="*/ 0 w 117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54">
                    <a:moveTo>
                      <a:pt x="117" y="27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17" y="27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89" name="Freeform 1486"/>
              <p:cNvSpPr>
                <a:spLocks/>
              </p:cNvSpPr>
              <p:nvPr/>
            </p:nvSpPr>
            <p:spPr bwMode="auto">
              <a:xfrm>
                <a:off x="197" y="284"/>
                <a:ext cx="30" cy="18"/>
              </a:xfrm>
              <a:custGeom>
                <a:avLst/>
                <a:gdLst>
                  <a:gd name="T0" fmla="*/ 0 w 116"/>
                  <a:gd name="T1" fmla="*/ 0 h 54"/>
                  <a:gd name="T2" fmla="*/ 0 w 116"/>
                  <a:gd name="T3" fmla="*/ 0 h 54"/>
                  <a:gd name="T4" fmla="*/ 0 w 116"/>
                  <a:gd name="T5" fmla="*/ 0 h 54"/>
                  <a:gd name="T6" fmla="*/ 0 w 116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6" h="54">
                    <a:moveTo>
                      <a:pt x="116" y="27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16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90" name="Freeform 1487"/>
              <p:cNvSpPr>
                <a:spLocks/>
              </p:cNvSpPr>
              <p:nvPr/>
            </p:nvSpPr>
            <p:spPr bwMode="auto">
              <a:xfrm>
                <a:off x="197" y="284"/>
                <a:ext cx="30" cy="18"/>
              </a:xfrm>
              <a:custGeom>
                <a:avLst/>
                <a:gdLst>
                  <a:gd name="T0" fmla="*/ 0 w 116"/>
                  <a:gd name="T1" fmla="*/ 0 h 54"/>
                  <a:gd name="T2" fmla="*/ 0 w 116"/>
                  <a:gd name="T3" fmla="*/ 0 h 54"/>
                  <a:gd name="T4" fmla="*/ 0 w 116"/>
                  <a:gd name="T5" fmla="*/ 0 h 54"/>
                  <a:gd name="T6" fmla="*/ 0 w 116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6" h="54">
                    <a:moveTo>
                      <a:pt x="116" y="27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16" y="27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91" name="Freeform 1488"/>
              <p:cNvSpPr>
                <a:spLocks/>
              </p:cNvSpPr>
              <p:nvPr/>
            </p:nvSpPr>
            <p:spPr bwMode="auto">
              <a:xfrm>
                <a:off x="-56" y="284"/>
                <a:ext cx="29" cy="18"/>
              </a:xfrm>
              <a:custGeom>
                <a:avLst/>
                <a:gdLst>
                  <a:gd name="T0" fmla="*/ 0 w 117"/>
                  <a:gd name="T1" fmla="*/ 0 h 54"/>
                  <a:gd name="T2" fmla="*/ 0 w 117"/>
                  <a:gd name="T3" fmla="*/ 0 h 54"/>
                  <a:gd name="T4" fmla="*/ 0 w 117"/>
                  <a:gd name="T5" fmla="*/ 0 h 54"/>
                  <a:gd name="T6" fmla="*/ 0 w 117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54">
                    <a:moveTo>
                      <a:pt x="0" y="27"/>
                    </a:moveTo>
                    <a:lnTo>
                      <a:pt x="117" y="0"/>
                    </a:lnTo>
                    <a:lnTo>
                      <a:pt x="117" y="5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92" name="Freeform 1489"/>
              <p:cNvSpPr>
                <a:spLocks/>
              </p:cNvSpPr>
              <p:nvPr/>
            </p:nvSpPr>
            <p:spPr bwMode="auto">
              <a:xfrm>
                <a:off x="-56" y="284"/>
                <a:ext cx="29" cy="18"/>
              </a:xfrm>
              <a:custGeom>
                <a:avLst/>
                <a:gdLst>
                  <a:gd name="T0" fmla="*/ 0 w 117"/>
                  <a:gd name="T1" fmla="*/ 0 h 54"/>
                  <a:gd name="T2" fmla="*/ 0 w 117"/>
                  <a:gd name="T3" fmla="*/ 0 h 54"/>
                  <a:gd name="T4" fmla="*/ 0 w 117"/>
                  <a:gd name="T5" fmla="*/ 0 h 54"/>
                  <a:gd name="T6" fmla="*/ 0 w 117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54">
                    <a:moveTo>
                      <a:pt x="0" y="27"/>
                    </a:moveTo>
                    <a:lnTo>
                      <a:pt x="117" y="0"/>
                    </a:lnTo>
                    <a:lnTo>
                      <a:pt x="117" y="54"/>
                    </a:lnTo>
                    <a:lnTo>
                      <a:pt x="0" y="27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93" name="Freeform 1490"/>
              <p:cNvSpPr>
                <a:spLocks/>
              </p:cNvSpPr>
              <p:nvPr/>
            </p:nvSpPr>
            <p:spPr bwMode="auto">
              <a:xfrm>
                <a:off x="227" y="284"/>
                <a:ext cx="29" cy="18"/>
              </a:xfrm>
              <a:custGeom>
                <a:avLst/>
                <a:gdLst>
                  <a:gd name="T0" fmla="*/ 0 w 117"/>
                  <a:gd name="T1" fmla="*/ 0 h 54"/>
                  <a:gd name="T2" fmla="*/ 0 w 117"/>
                  <a:gd name="T3" fmla="*/ 0 h 54"/>
                  <a:gd name="T4" fmla="*/ 0 w 117"/>
                  <a:gd name="T5" fmla="*/ 0 h 54"/>
                  <a:gd name="T6" fmla="*/ 0 w 117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54">
                    <a:moveTo>
                      <a:pt x="0" y="27"/>
                    </a:moveTo>
                    <a:lnTo>
                      <a:pt x="117" y="0"/>
                    </a:lnTo>
                    <a:lnTo>
                      <a:pt x="117" y="5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94" name="Freeform 1491"/>
              <p:cNvSpPr>
                <a:spLocks/>
              </p:cNvSpPr>
              <p:nvPr/>
            </p:nvSpPr>
            <p:spPr bwMode="auto">
              <a:xfrm>
                <a:off x="227" y="284"/>
                <a:ext cx="29" cy="18"/>
              </a:xfrm>
              <a:custGeom>
                <a:avLst/>
                <a:gdLst>
                  <a:gd name="T0" fmla="*/ 0 w 117"/>
                  <a:gd name="T1" fmla="*/ 0 h 54"/>
                  <a:gd name="T2" fmla="*/ 0 w 117"/>
                  <a:gd name="T3" fmla="*/ 0 h 54"/>
                  <a:gd name="T4" fmla="*/ 0 w 117"/>
                  <a:gd name="T5" fmla="*/ 0 h 54"/>
                  <a:gd name="T6" fmla="*/ 0 w 117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54">
                    <a:moveTo>
                      <a:pt x="0" y="27"/>
                    </a:moveTo>
                    <a:lnTo>
                      <a:pt x="117" y="0"/>
                    </a:lnTo>
                    <a:lnTo>
                      <a:pt x="117" y="54"/>
                    </a:lnTo>
                    <a:lnTo>
                      <a:pt x="0" y="27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95" name="Rectangle 1492"/>
              <p:cNvSpPr>
                <a:spLocks noChangeArrowheads="1"/>
              </p:cNvSpPr>
              <p:nvPr/>
            </p:nvSpPr>
            <p:spPr bwMode="auto">
              <a:xfrm>
                <a:off x="1752" y="227"/>
                <a:ext cx="12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11613</a:t>
                </a:r>
                <a:endParaRPr lang="ru-RU"/>
              </a:p>
            </p:txBody>
          </p:sp>
          <p:sp>
            <p:nvSpPr>
              <p:cNvPr id="33296" name="Rectangle 1493"/>
              <p:cNvSpPr>
                <a:spLocks noChangeArrowheads="1"/>
              </p:cNvSpPr>
              <p:nvPr/>
            </p:nvSpPr>
            <p:spPr bwMode="auto">
              <a:xfrm>
                <a:off x="1288" y="227"/>
                <a:ext cx="107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4600</a:t>
                </a:r>
                <a:endParaRPr lang="ru-RU"/>
              </a:p>
            </p:txBody>
          </p:sp>
          <p:sp>
            <p:nvSpPr>
              <p:cNvPr id="33297" name="Rectangle 1494"/>
              <p:cNvSpPr>
                <a:spLocks noChangeArrowheads="1"/>
              </p:cNvSpPr>
              <p:nvPr/>
            </p:nvSpPr>
            <p:spPr bwMode="auto">
              <a:xfrm>
                <a:off x="690" y="218"/>
                <a:ext cx="12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19105</a:t>
                </a:r>
                <a:endParaRPr lang="ru-RU"/>
              </a:p>
            </p:txBody>
          </p:sp>
          <p:sp>
            <p:nvSpPr>
              <p:cNvPr id="33298" name="Rectangle 1495"/>
              <p:cNvSpPr>
                <a:spLocks noChangeArrowheads="1"/>
              </p:cNvSpPr>
              <p:nvPr/>
            </p:nvSpPr>
            <p:spPr bwMode="auto">
              <a:xfrm>
                <a:off x="43" y="218"/>
                <a:ext cx="107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4000</a:t>
                </a:r>
                <a:endParaRPr lang="ru-RU"/>
              </a:p>
            </p:txBody>
          </p:sp>
          <p:sp>
            <p:nvSpPr>
              <p:cNvPr id="33299" name="Rectangle 1496"/>
              <p:cNvSpPr>
                <a:spLocks noChangeArrowheads="1"/>
              </p:cNvSpPr>
              <p:nvPr/>
            </p:nvSpPr>
            <p:spPr bwMode="auto">
              <a:xfrm rot="-5400000">
                <a:off x="-306" y="1148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4</a:t>
                </a:r>
                <a:endParaRPr lang="ru-RU"/>
              </a:p>
            </p:txBody>
          </p:sp>
          <p:sp>
            <p:nvSpPr>
              <p:cNvPr id="33300" name="Rectangle 1497"/>
              <p:cNvSpPr>
                <a:spLocks noChangeArrowheads="1"/>
              </p:cNvSpPr>
              <p:nvPr/>
            </p:nvSpPr>
            <p:spPr bwMode="auto">
              <a:xfrm rot="-5400000">
                <a:off x="-306" y="1119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6</a:t>
                </a:r>
                <a:endParaRPr lang="ru-RU"/>
              </a:p>
            </p:txBody>
          </p:sp>
          <p:sp>
            <p:nvSpPr>
              <p:cNvPr id="33301" name="Rectangle 1498"/>
              <p:cNvSpPr>
                <a:spLocks noChangeArrowheads="1"/>
              </p:cNvSpPr>
              <p:nvPr/>
            </p:nvSpPr>
            <p:spPr bwMode="auto">
              <a:xfrm rot="-5400000">
                <a:off x="-306" y="1091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0</a:t>
                </a:r>
                <a:endParaRPr lang="ru-RU"/>
              </a:p>
            </p:txBody>
          </p:sp>
          <p:sp>
            <p:nvSpPr>
              <p:cNvPr id="33302" name="Rectangle 1499"/>
              <p:cNvSpPr>
                <a:spLocks noChangeArrowheads="1"/>
              </p:cNvSpPr>
              <p:nvPr/>
            </p:nvSpPr>
            <p:spPr bwMode="auto">
              <a:xfrm rot="-5400000">
                <a:off x="-306" y="1063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0</a:t>
                </a:r>
                <a:endParaRPr lang="ru-RU"/>
              </a:p>
            </p:txBody>
          </p:sp>
          <p:sp>
            <p:nvSpPr>
              <p:cNvPr id="33303" name="Rectangle 1500"/>
              <p:cNvSpPr>
                <a:spLocks noChangeArrowheads="1"/>
              </p:cNvSpPr>
              <p:nvPr/>
            </p:nvSpPr>
            <p:spPr bwMode="auto">
              <a:xfrm>
                <a:off x="-99" y="1400"/>
                <a:ext cx="107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4600</a:t>
                </a:r>
                <a:endParaRPr lang="ru-RU"/>
              </a:p>
            </p:txBody>
          </p:sp>
          <p:sp>
            <p:nvSpPr>
              <p:cNvPr id="33304" name="Line 1501"/>
              <p:cNvSpPr>
                <a:spLocks noChangeShapeType="1"/>
              </p:cNvSpPr>
              <p:nvPr/>
            </p:nvSpPr>
            <p:spPr bwMode="auto">
              <a:xfrm>
                <a:off x="501" y="1150"/>
                <a:ext cx="0" cy="111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05" name="Freeform 1502"/>
              <p:cNvSpPr>
                <a:spLocks/>
              </p:cNvSpPr>
              <p:nvPr/>
            </p:nvSpPr>
            <p:spPr bwMode="auto">
              <a:xfrm>
                <a:off x="495" y="1150"/>
                <a:ext cx="11" cy="46"/>
              </a:xfrm>
              <a:custGeom>
                <a:avLst/>
                <a:gdLst>
                  <a:gd name="T0" fmla="*/ 0 w 46"/>
                  <a:gd name="T1" fmla="*/ 0 h 139"/>
                  <a:gd name="T2" fmla="*/ 0 w 46"/>
                  <a:gd name="T3" fmla="*/ 0 h 139"/>
                  <a:gd name="T4" fmla="*/ 0 w 46"/>
                  <a:gd name="T5" fmla="*/ 0 h 139"/>
                  <a:gd name="T6" fmla="*/ 0 w 46"/>
                  <a:gd name="T7" fmla="*/ 0 h 1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39">
                    <a:moveTo>
                      <a:pt x="23" y="0"/>
                    </a:moveTo>
                    <a:lnTo>
                      <a:pt x="46" y="139"/>
                    </a:lnTo>
                    <a:lnTo>
                      <a:pt x="0" y="13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06" name="Freeform 1503"/>
              <p:cNvSpPr>
                <a:spLocks/>
              </p:cNvSpPr>
              <p:nvPr/>
            </p:nvSpPr>
            <p:spPr bwMode="auto">
              <a:xfrm>
                <a:off x="495" y="1150"/>
                <a:ext cx="11" cy="46"/>
              </a:xfrm>
              <a:custGeom>
                <a:avLst/>
                <a:gdLst>
                  <a:gd name="T0" fmla="*/ 0 w 46"/>
                  <a:gd name="T1" fmla="*/ 0 h 139"/>
                  <a:gd name="T2" fmla="*/ 0 w 46"/>
                  <a:gd name="T3" fmla="*/ 0 h 139"/>
                  <a:gd name="T4" fmla="*/ 0 w 46"/>
                  <a:gd name="T5" fmla="*/ 0 h 139"/>
                  <a:gd name="T6" fmla="*/ 0 w 46"/>
                  <a:gd name="T7" fmla="*/ 0 h 1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39">
                    <a:moveTo>
                      <a:pt x="23" y="0"/>
                    </a:moveTo>
                    <a:lnTo>
                      <a:pt x="46" y="139"/>
                    </a:lnTo>
                    <a:lnTo>
                      <a:pt x="0" y="139"/>
                    </a:lnTo>
                    <a:lnTo>
                      <a:pt x="23" y="0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07" name="Freeform 1504"/>
              <p:cNvSpPr>
                <a:spLocks/>
              </p:cNvSpPr>
              <p:nvPr/>
            </p:nvSpPr>
            <p:spPr bwMode="auto">
              <a:xfrm>
                <a:off x="495" y="1862"/>
                <a:ext cx="11" cy="46"/>
              </a:xfrm>
              <a:custGeom>
                <a:avLst/>
                <a:gdLst>
                  <a:gd name="T0" fmla="*/ 0 w 46"/>
                  <a:gd name="T1" fmla="*/ 0 h 138"/>
                  <a:gd name="T2" fmla="*/ 0 w 46"/>
                  <a:gd name="T3" fmla="*/ 0 h 138"/>
                  <a:gd name="T4" fmla="*/ 0 w 46"/>
                  <a:gd name="T5" fmla="*/ 0 h 138"/>
                  <a:gd name="T6" fmla="*/ 0 w 46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38">
                    <a:moveTo>
                      <a:pt x="23" y="0"/>
                    </a:moveTo>
                    <a:lnTo>
                      <a:pt x="46" y="138"/>
                    </a:lnTo>
                    <a:lnTo>
                      <a:pt x="0" y="13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08" name="Freeform 1505"/>
              <p:cNvSpPr>
                <a:spLocks/>
              </p:cNvSpPr>
              <p:nvPr/>
            </p:nvSpPr>
            <p:spPr bwMode="auto">
              <a:xfrm>
                <a:off x="495" y="1862"/>
                <a:ext cx="11" cy="46"/>
              </a:xfrm>
              <a:custGeom>
                <a:avLst/>
                <a:gdLst>
                  <a:gd name="T0" fmla="*/ 0 w 46"/>
                  <a:gd name="T1" fmla="*/ 0 h 138"/>
                  <a:gd name="T2" fmla="*/ 0 w 46"/>
                  <a:gd name="T3" fmla="*/ 0 h 138"/>
                  <a:gd name="T4" fmla="*/ 0 w 46"/>
                  <a:gd name="T5" fmla="*/ 0 h 138"/>
                  <a:gd name="T6" fmla="*/ 0 w 46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38">
                    <a:moveTo>
                      <a:pt x="23" y="0"/>
                    </a:moveTo>
                    <a:lnTo>
                      <a:pt x="46" y="138"/>
                    </a:lnTo>
                    <a:lnTo>
                      <a:pt x="0" y="138"/>
                    </a:lnTo>
                    <a:lnTo>
                      <a:pt x="23" y="0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09" name="Freeform 1506"/>
              <p:cNvSpPr>
                <a:spLocks/>
              </p:cNvSpPr>
              <p:nvPr/>
            </p:nvSpPr>
            <p:spPr bwMode="auto">
              <a:xfrm>
                <a:off x="495" y="1817"/>
                <a:ext cx="11" cy="46"/>
              </a:xfrm>
              <a:custGeom>
                <a:avLst/>
                <a:gdLst>
                  <a:gd name="T0" fmla="*/ 0 w 46"/>
                  <a:gd name="T1" fmla="*/ 0 h 138"/>
                  <a:gd name="T2" fmla="*/ 0 w 46"/>
                  <a:gd name="T3" fmla="*/ 0 h 138"/>
                  <a:gd name="T4" fmla="*/ 0 w 46"/>
                  <a:gd name="T5" fmla="*/ 0 h 138"/>
                  <a:gd name="T6" fmla="*/ 0 w 46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38">
                    <a:moveTo>
                      <a:pt x="23" y="138"/>
                    </a:moveTo>
                    <a:lnTo>
                      <a:pt x="0" y="0"/>
                    </a:lnTo>
                    <a:lnTo>
                      <a:pt x="46" y="0"/>
                    </a:lnTo>
                    <a:lnTo>
                      <a:pt x="23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10" name="Freeform 1507"/>
              <p:cNvSpPr>
                <a:spLocks/>
              </p:cNvSpPr>
              <p:nvPr/>
            </p:nvSpPr>
            <p:spPr bwMode="auto">
              <a:xfrm>
                <a:off x="495" y="1817"/>
                <a:ext cx="11" cy="46"/>
              </a:xfrm>
              <a:custGeom>
                <a:avLst/>
                <a:gdLst>
                  <a:gd name="T0" fmla="*/ 0 w 46"/>
                  <a:gd name="T1" fmla="*/ 0 h 138"/>
                  <a:gd name="T2" fmla="*/ 0 w 46"/>
                  <a:gd name="T3" fmla="*/ 0 h 138"/>
                  <a:gd name="T4" fmla="*/ 0 w 46"/>
                  <a:gd name="T5" fmla="*/ 0 h 138"/>
                  <a:gd name="T6" fmla="*/ 0 w 46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38">
                    <a:moveTo>
                      <a:pt x="23" y="138"/>
                    </a:moveTo>
                    <a:lnTo>
                      <a:pt x="0" y="0"/>
                    </a:lnTo>
                    <a:lnTo>
                      <a:pt x="46" y="0"/>
                    </a:lnTo>
                    <a:lnTo>
                      <a:pt x="23" y="138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11" name="Rectangle 1508"/>
              <p:cNvSpPr>
                <a:spLocks noChangeArrowheads="1"/>
              </p:cNvSpPr>
              <p:nvPr/>
            </p:nvSpPr>
            <p:spPr bwMode="auto">
              <a:xfrm rot="-5400000">
                <a:off x="459" y="1551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1</a:t>
                </a:r>
                <a:endParaRPr lang="ru-RU"/>
              </a:p>
            </p:txBody>
          </p:sp>
          <p:sp>
            <p:nvSpPr>
              <p:cNvPr id="33312" name="Rectangle 1509"/>
              <p:cNvSpPr>
                <a:spLocks noChangeArrowheads="1"/>
              </p:cNvSpPr>
              <p:nvPr/>
            </p:nvSpPr>
            <p:spPr bwMode="auto">
              <a:xfrm rot="-5400000">
                <a:off x="459" y="1522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2</a:t>
                </a:r>
                <a:endParaRPr lang="ru-RU"/>
              </a:p>
            </p:txBody>
          </p:sp>
          <p:sp>
            <p:nvSpPr>
              <p:cNvPr id="33313" name="Rectangle 1510"/>
              <p:cNvSpPr>
                <a:spLocks noChangeArrowheads="1"/>
              </p:cNvSpPr>
              <p:nvPr/>
            </p:nvSpPr>
            <p:spPr bwMode="auto">
              <a:xfrm rot="-5400000">
                <a:off x="459" y="1494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0</a:t>
                </a:r>
                <a:endParaRPr lang="ru-RU"/>
              </a:p>
            </p:txBody>
          </p:sp>
          <p:sp>
            <p:nvSpPr>
              <p:cNvPr id="33314" name="Rectangle 1511"/>
              <p:cNvSpPr>
                <a:spLocks noChangeArrowheads="1"/>
              </p:cNvSpPr>
              <p:nvPr/>
            </p:nvSpPr>
            <p:spPr bwMode="auto">
              <a:xfrm rot="-5400000">
                <a:off x="459" y="1466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0</a:t>
                </a:r>
                <a:endParaRPr lang="ru-RU"/>
              </a:p>
            </p:txBody>
          </p:sp>
          <p:sp>
            <p:nvSpPr>
              <p:cNvPr id="33315" name="Rectangle 1512"/>
              <p:cNvSpPr>
                <a:spLocks noChangeArrowheads="1"/>
              </p:cNvSpPr>
              <p:nvPr/>
            </p:nvSpPr>
            <p:spPr bwMode="auto">
              <a:xfrm rot="-5400000">
                <a:off x="459" y="1437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0</a:t>
                </a:r>
                <a:endParaRPr lang="ru-RU"/>
              </a:p>
            </p:txBody>
          </p:sp>
          <p:sp>
            <p:nvSpPr>
              <p:cNvPr id="33316" name="Rectangle 1513"/>
              <p:cNvSpPr>
                <a:spLocks noChangeArrowheads="1"/>
              </p:cNvSpPr>
              <p:nvPr/>
            </p:nvSpPr>
            <p:spPr bwMode="auto">
              <a:xfrm rot="-5400000">
                <a:off x="453" y="2060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4</a:t>
                </a:r>
                <a:endParaRPr lang="ru-RU"/>
              </a:p>
            </p:txBody>
          </p:sp>
          <p:sp>
            <p:nvSpPr>
              <p:cNvPr id="33317" name="Rectangle 1514"/>
              <p:cNvSpPr>
                <a:spLocks noChangeArrowheads="1"/>
              </p:cNvSpPr>
              <p:nvPr/>
            </p:nvSpPr>
            <p:spPr bwMode="auto">
              <a:xfrm rot="-5400000">
                <a:off x="453" y="2032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4</a:t>
                </a:r>
                <a:endParaRPr lang="ru-RU"/>
              </a:p>
            </p:txBody>
          </p:sp>
          <p:sp>
            <p:nvSpPr>
              <p:cNvPr id="33318" name="Rectangle 1515"/>
              <p:cNvSpPr>
                <a:spLocks noChangeArrowheads="1"/>
              </p:cNvSpPr>
              <p:nvPr/>
            </p:nvSpPr>
            <p:spPr bwMode="auto">
              <a:xfrm rot="-5400000">
                <a:off x="453" y="2003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0</a:t>
                </a:r>
                <a:endParaRPr lang="ru-RU"/>
              </a:p>
            </p:txBody>
          </p:sp>
          <p:sp>
            <p:nvSpPr>
              <p:cNvPr id="33319" name="Rectangle 1516"/>
              <p:cNvSpPr>
                <a:spLocks noChangeArrowheads="1"/>
              </p:cNvSpPr>
              <p:nvPr/>
            </p:nvSpPr>
            <p:spPr bwMode="auto">
              <a:xfrm rot="-5400000">
                <a:off x="453" y="1975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0</a:t>
                </a:r>
                <a:endParaRPr lang="ru-RU"/>
              </a:p>
            </p:txBody>
          </p:sp>
          <p:sp>
            <p:nvSpPr>
              <p:cNvPr id="33320" name="Rectangle 1517"/>
              <p:cNvSpPr>
                <a:spLocks noChangeArrowheads="1"/>
              </p:cNvSpPr>
              <p:nvPr/>
            </p:nvSpPr>
            <p:spPr bwMode="auto">
              <a:xfrm rot="-5400000">
                <a:off x="397" y="687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1</a:t>
                </a:r>
                <a:endParaRPr lang="ru-RU"/>
              </a:p>
            </p:txBody>
          </p:sp>
          <p:sp>
            <p:nvSpPr>
              <p:cNvPr id="33321" name="Rectangle 1518"/>
              <p:cNvSpPr>
                <a:spLocks noChangeArrowheads="1"/>
              </p:cNvSpPr>
              <p:nvPr/>
            </p:nvSpPr>
            <p:spPr bwMode="auto">
              <a:xfrm rot="-5400000">
                <a:off x="397" y="659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0</a:t>
                </a:r>
                <a:endParaRPr lang="ru-RU"/>
              </a:p>
            </p:txBody>
          </p:sp>
          <p:sp>
            <p:nvSpPr>
              <p:cNvPr id="33322" name="Rectangle 1519"/>
              <p:cNvSpPr>
                <a:spLocks noChangeArrowheads="1"/>
              </p:cNvSpPr>
              <p:nvPr/>
            </p:nvSpPr>
            <p:spPr bwMode="auto">
              <a:xfrm rot="-5400000">
                <a:off x="397" y="631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0</a:t>
                </a:r>
                <a:endParaRPr lang="ru-RU"/>
              </a:p>
            </p:txBody>
          </p:sp>
          <p:sp>
            <p:nvSpPr>
              <p:cNvPr id="33323" name="Rectangle 1520"/>
              <p:cNvSpPr>
                <a:spLocks noChangeArrowheads="1"/>
              </p:cNvSpPr>
              <p:nvPr/>
            </p:nvSpPr>
            <p:spPr bwMode="auto">
              <a:xfrm rot="-5400000">
                <a:off x="397" y="603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0</a:t>
                </a:r>
                <a:endParaRPr lang="ru-RU"/>
              </a:p>
            </p:txBody>
          </p:sp>
          <p:sp>
            <p:nvSpPr>
              <p:cNvPr id="33324" name="Line 1521"/>
              <p:cNvSpPr>
                <a:spLocks noChangeShapeType="1"/>
              </p:cNvSpPr>
              <p:nvPr/>
            </p:nvSpPr>
            <p:spPr bwMode="auto">
              <a:xfrm>
                <a:off x="432" y="572"/>
                <a:ext cx="0" cy="21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25" name="Freeform 1522"/>
              <p:cNvSpPr>
                <a:spLocks/>
              </p:cNvSpPr>
              <p:nvPr/>
            </p:nvSpPr>
            <p:spPr bwMode="auto">
              <a:xfrm>
                <a:off x="427" y="574"/>
                <a:ext cx="11" cy="23"/>
              </a:xfrm>
              <a:custGeom>
                <a:avLst/>
                <a:gdLst>
                  <a:gd name="T0" fmla="*/ 0 w 45"/>
                  <a:gd name="T1" fmla="*/ 0 h 67"/>
                  <a:gd name="T2" fmla="*/ 0 w 45"/>
                  <a:gd name="T3" fmla="*/ 0 h 67"/>
                  <a:gd name="T4" fmla="*/ 0 w 45"/>
                  <a:gd name="T5" fmla="*/ 0 h 67"/>
                  <a:gd name="T6" fmla="*/ 0 w 45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67">
                    <a:moveTo>
                      <a:pt x="22" y="0"/>
                    </a:moveTo>
                    <a:lnTo>
                      <a:pt x="45" y="67"/>
                    </a:lnTo>
                    <a:lnTo>
                      <a:pt x="0" y="6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26" name="Freeform 1523"/>
              <p:cNvSpPr>
                <a:spLocks/>
              </p:cNvSpPr>
              <p:nvPr/>
            </p:nvSpPr>
            <p:spPr bwMode="auto">
              <a:xfrm>
                <a:off x="427" y="574"/>
                <a:ext cx="11" cy="23"/>
              </a:xfrm>
              <a:custGeom>
                <a:avLst/>
                <a:gdLst>
                  <a:gd name="T0" fmla="*/ 0 w 45"/>
                  <a:gd name="T1" fmla="*/ 0 h 67"/>
                  <a:gd name="T2" fmla="*/ 0 w 45"/>
                  <a:gd name="T3" fmla="*/ 0 h 67"/>
                  <a:gd name="T4" fmla="*/ 0 w 45"/>
                  <a:gd name="T5" fmla="*/ 0 h 67"/>
                  <a:gd name="T6" fmla="*/ 0 w 45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67">
                    <a:moveTo>
                      <a:pt x="22" y="0"/>
                    </a:moveTo>
                    <a:lnTo>
                      <a:pt x="45" y="67"/>
                    </a:lnTo>
                    <a:lnTo>
                      <a:pt x="0" y="67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27" name="Freeform 1524"/>
              <p:cNvSpPr>
                <a:spLocks/>
              </p:cNvSpPr>
              <p:nvPr/>
            </p:nvSpPr>
            <p:spPr bwMode="auto">
              <a:xfrm>
                <a:off x="427" y="765"/>
                <a:ext cx="11" cy="22"/>
              </a:xfrm>
              <a:custGeom>
                <a:avLst/>
                <a:gdLst>
                  <a:gd name="T0" fmla="*/ 0 w 45"/>
                  <a:gd name="T1" fmla="*/ 0 h 68"/>
                  <a:gd name="T2" fmla="*/ 0 w 45"/>
                  <a:gd name="T3" fmla="*/ 0 h 68"/>
                  <a:gd name="T4" fmla="*/ 0 w 45"/>
                  <a:gd name="T5" fmla="*/ 0 h 68"/>
                  <a:gd name="T6" fmla="*/ 0 w 45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68">
                    <a:moveTo>
                      <a:pt x="22" y="68"/>
                    </a:moveTo>
                    <a:lnTo>
                      <a:pt x="0" y="0"/>
                    </a:lnTo>
                    <a:lnTo>
                      <a:pt x="45" y="0"/>
                    </a:lnTo>
                    <a:lnTo>
                      <a:pt x="22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28" name="Freeform 1525"/>
              <p:cNvSpPr>
                <a:spLocks/>
              </p:cNvSpPr>
              <p:nvPr/>
            </p:nvSpPr>
            <p:spPr bwMode="auto">
              <a:xfrm>
                <a:off x="427" y="765"/>
                <a:ext cx="11" cy="22"/>
              </a:xfrm>
              <a:custGeom>
                <a:avLst/>
                <a:gdLst>
                  <a:gd name="T0" fmla="*/ 0 w 45"/>
                  <a:gd name="T1" fmla="*/ 0 h 68"/>
                  <a:gd name="T2" fmla="*/ 0 w 45"/>
                  <a:gd name="T3" fmla="*/ 0 h 68"/>
                  <a:gd name="T4" fmla="*/ 0 w 45"/>
                  <a:gd name="T5" fmla="*/ 0 h 68"/>
                  <a:gd name="T6" fmla="*/ 0 w 45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68">
                    <a:moveTo>
                      <a:pt x="22" y="68"/>
                    </a:moveTo>
                    <a:lnTo>
                      <a:pt x="0" y="0"/>
                    </a:lnTo>
                    <a:lnTo>
                      <a:pt x="45" y="0"/>
                    </a:lnTo>
                    <a:lnTo>
                      <a:pt x="22" y="68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29" name="Rectangle 1526"/>
              <p:cNvSpPr>
                <a:spLocks noChangeArrowheads="1"/>
              </p:cNvSpPr>
              <p:nvPr/>
            </p:nvSpPr>
            <p:spPr bwMode="auto">
              <a:xfrm>
                <a:off x="198" y="609"/>
                <a:ext cx="57" cy="3158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0" name="Rectangle 1527"/>
              <p:cNvSpPr>
                <a:spLocks noChangeArrowheads="1"/>
              </p:cNvSpPr>
              <p:nvPr/>
            </p:nvSpPr>
            <p:spPr bwMode="auto">
              <a:xfrm>
                <a:off x="198" y="609"/>
                <a:ext cx="57" cy="315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1" name="Rectangle 1528"/>
              <p:cNvSpPr>
                <a:spLocks noChangeArrowheads="1"/>
              </p:cNvSpPr>
              <p:nvPr/>
            </p:nvSpPr>
            <p:spPr bwMode="auto">
              <a:xfrm>
                <a:off x="198" y="518"/>
                <a:ext cx="114" cy="9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2" name="Rectangle 1529"/>
              <p:cNvSpPr>
                <a:spLocks noChangeArrowheads="1"/>
              </p:cNvSpPr>
              <p:nvPr/>
            </p:nvSpPr>
            <p:spPr bwMode="auto">
              <a:xfrm>
                <a:off x="198" y="518"/>
                <a:ext cx="114" cy="9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3" name="Rectangle 1530"/>
              <p:cNvSpPr>
                <a:spLocks noChangeArrowheads="1"/>
              </p:cNvSpPr>
              <p:nvPr/>
            </p:nvSpPr>
            <p:spPr bwMode="auto">
              <a:xfrm>
                <a:off x="2139" y="519"/>
                <a:ext cx="80" cy="9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4" name="Rectangle 1531"/>
              <p:cNvSpPr>
                <a:spLocks noChangeArrowheads="1"/>
              </p:cNvSpPr>
              <p:nvPr/>
            </p:nvSpPr>
            <p:spPr bwMode="auto">
              <a:xfrm>
                <a:off x="2139" y="519"/>
                <a:ext cx="80" cy="90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5" name="Line 1532"/>
              <p:cNvSpPr>
                <a:spLocks noChangeShapeType="1"/>
              </p:cNvSpPr>
              <p:nvPr/>
            </p:nvSpPr>
            <p:spPr bwMode="auto">
              <a:xfrm flipH="1">
                <a:off x="1928" y="437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36" name="Line 1533"/>
              <p:cNvSpPr>
                <a:spLocks noChangeShapeType="1"/>
              </p:cNvSpPr>
              <p:nvPr/>
            </p:nvSpPr>
            <p:spPr bwMode="auto">
              <a:xfrm flipH="1">
                <a:off x="1928" y="419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37" name="Line 1534"/>
              <p:cNvSpPr>
                <a:spLocks noChangeShapeType="1"/>
              </p:cNvSpPr>
              <p:nvPr/>
            </p:nvSpPr>
            <p:spPr bwMode="auto">
              <a:xfrm flipH="1">
                <a:off x="1928" y="455"/>
                <a:ext cx="23" cy="37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38" name="Line 1535"/>
              <p:cNvSpPr>
                <a:spLocks noChangeShapeType="1"/>
              </p:cNvSpPr>
              <p:nvPr/>
            </p:nvSpPr>
            <p:spPr bwMode="auto">
              <a:xfrm>
                <a:off x="1928" y="419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39" name="Line 1536"/>
              <p:cNvSpPr>
                <a:spLocks noChangeShapeType="1"/>
              </p:cNvSpPr>
              <p:nvPr/>
            </p:nvSpPr>
            <p:spPr bwMode="auto">
              <a:xfrm>
                <a:off x="1928" y="437"/>
                <a:ext cx="23" cy="3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40" name="Line 1537"/>
              <p:cNvSpPr>
                <a:spLocks noChangeShapeType="1"/>
              </p:cNvSpPr>
              <p:nvPr/>
            </p:nvSpPr>
            <p:spPr bwMode="auto">
              <a:xfrm>
                <a:off x="1928" y="455"/>
                <a:ext cx="23" cy="37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41" name="Rectangle 1538"/>
              <p:cNvSpPr>
                <a:spLocks noChangeArrowheads="1"/>
              </p:cNvSpPr>
              <p:nvPr/>
            </p:nvSpPr>
            <p:spPr bwMode="auto">
              <a:xfrm>
                <a:off x="255" y="2251"/>
                <a:ext cx="2221" cy="54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2" name="Rectangle 1539"/>
              <p:cNvSpPr>
                <a:spLocks noChangeArrowheads="1"/>
              </p:cNvSpPr>
              <p:nvPr/>
            </p:nvSpPr>
            <p:spPr bwMode="auto">
              <a:xfrm>
                <a:off x="255" y="2251"/>
                <a:ext cx="2221" cy="5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3" name="Freeform 1540"/>
              <p:cNvSpPr>
                <a:spLocks/>
              </p:cNvSpPr>
              <p:nvPr/>
            </p:nvSpPr>
            <p:spPr bwMode="auto">
              <a:xfrm>
                <a:off x="2219" y="381"/>
                <a:ext cx="228" cy="228"/>
              </a:xfrm>
              <a:custGeom>
                <a:avLst/>
                <a:gdLst>
                  <a:gd name="T0" fmla="*/ 0 w 914"/>
                  <a:gd name="T1" fmla="*/ 0 h 682"/>
                  <a:gd name="T2" fmla="*/ 0 w 914"/>
                  <a:gd name="T3" fmla="*/ 0 h 682"/>
                  <a:gd name="T4" fmla="*/ 0 w 914"/>
                  <a:gd name="T5" fmla="*/ 0 h 682"/>
                  <a:gd name="T6" fmla="*/ 0 w 914"/>
                  <a:gd name="T7" fmla="*/ 0 h 682"/>
                  <a:gd name="T8" fmla="*/ 0 w 914"/>
                  <a:gd name="T9" fmla="*/ 0 h 6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4" h="682">
                    <a:moveTo>
                      <a:pt x="914" y="682"/>
                    </a:moveTo>
                    <a:lnTo>
                      <a:pt x="914" y="0"/>
                    </a:lnTo>
                    <a:lnTo>
                      <a:pt x="457" y="270"/>
                    </a:lnTo>
                    <a:lnTo>
                      <a:pt x="0" y="0"/>
                    </a:lnTo>
                    <a:lnTo>
                      <a:pt x="0" y="671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44" name="Rectangle 1541"/>
              <p:cNvSpPr>
                <a:spLocks noChangeArrowheads="1"/>
              </p:cNvSpPr>
              <p:nvPr/>
            </p:nvSpPr>
            <p:spPr bwMode="auto">
              <a:xfrm>
                <a:off x="2481" y="1078"/>
                <a:ext cx="503" cy="54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5" name="Rectangle 1542"/>
              <p:cNvSpPr>
                <a:spLocks noChangeArrowheads="1"/>
              </p:cNvSpPr>
              <p:nvPr/>
            </p:nvSpPr>
            <p:spPr bwMode="auto">
              <a:xfrm>
                <a:off x="2481" y="1078"/>
                <a:ext cx="503" cy="5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6" name="Rectangle 1543"/>
              <p:cNvSpPr>
                <a:spLocks noChangeArrowheads="1"/>
              </p:cNvSpPr>
              <p:nvPr/>
            </p:nvSpPr>
            <p:spPr bwMode="auto">
              <a:xfrm>
                <a:off x="2481" y="609"/>
                <a:ext cx="35" cy="45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7" name="Rectangle 1544"/>
              <p:cNvSpPr>
                <a:spLocks noChangeArrowheads="1"/>
              </p:cNvSpPr>
              <p:nvPr/>
            </p:nvSpPr>
            <p:spPr bwMode="auto">
              <a:xfrm>
                <a:off x="2481" y="609"/>
                <a:ext cx="35" cy="4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8" name="Rectangle 1545"/>
              <p:cNvSpPr>
                <a:spLocks noChangeArrowheads="1"/>
              </p:cNvSpPr>
              <p:nvPr/>
            </p:nvSpPr>
            <p:spPr bwMode="auto">
              <a:xfrm>
                <a:off x="2481" y="744"/>
                <a:ext cx="35" cy="45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9" name="Rectangle 1546"/>
              <p:cNvSpPr>
                <a:spLocks noChangeArrowheads="1"/>
              </p:cNvSpPr>
              <p:nvPr/>
            </p:nvSpPr>
            <p:spPr bwMode="auto">
              <a:xfrm>
                <a:off x="2481" y="744"/>
                <a:ext cx="35" cy="45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0" name="Rectangle 1547"/>
              <p:cNvSpPr>
                <a:spLocks noChangeArrowheads="1"/>
              </p:cNvSpPr>
              <p:nvPr/>
            </p:nvSpPr>
            <p:spPr bwMode="auto">
              <a:xfrm>
                <a:off x="2481" y="3324"/>
                <a:ext cx="35" cy="82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1" name="Rectangle 1548"/>
              <p:cNvSpPr>
                <a:spLocks noChangeArrowheads="1"/>
              </p:cNvSpPr>
              <p:nvPr/>
            </p:nvSpPr>
            <p:spPr bwMode="auto">
              <a:xfrm>
                <a:off x="2481" y="3324"/>
                <a:ext cx="35" cy="8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2" name="Line 1549"/>
              <p:cNvSpPr>
                <a:spLocks noChangeShapeType="1"/>
              </p:cNvSpPr>
              <p:nvPr/>
            </p:nvSpPr>
            <p:spPr bwMode="auto">
              <a:xfrm flipH="1">
                <a:off x="2984" y="834"/>
                <a:ext cx="5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53" name="Rectangle 1550"/>
              <p:cNvSpPr>
                <a:spLocks noChangeArrowheads="1"/>
              </p:cNvSpPr>
              <p:nvPr/>
            </p:nvSpPr>
            <p:spPr bwMode="auto">
              <a:xfrm>
                <a:off x="2516" y="2792"/>
                <a:ext cx="468" cy="55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4" name="Rectangle 1551"/>
              <p:cNvSpPr>
                <a:spLocks noChangeArrowheads="1"/>
              </p:cNvSpPr>
              <p:nvPr/>
            </p:nvSpPr>
            <p:spPr bwMode="auto">
              <a:xfrm>
                <a:off x="2516" y="2792"/>
                <a:ext cx="468" cy="5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5" name="Rectangle 1552"/>
              <p:cNvSpPr>
                <a:spLocks noChangeArrowheads="1"/>
              </p:cNvSpPr>
              <p:nvPr/>
            </p:nvSpPr>
            <p:spPr bwMode="auto">
              <a:xfrm>
                <a:off x="2481" y="1285"/>
                <a:ext cx="35" cy="161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6" name="Rectangle 1553"/>
              <p:cNvSpPr>
                <a:spLocks noChangeArrowheads="1"/>
              </p:cNvSpPr>
              <p:nvPr/>
            </p:nvSpPr>
            <p:spPr bwMode="auto">
              <a:xfrm>
                <a:off x="2481" y="1285"/>
                <a:ext cx="35" cy="161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7" name="Rectangle 1554"/>
              <p:cNvSpPr>
                <a:spLocks noChangeArrowheads="1"/>
              </p:cNvSpPr>
              <p:nvPr/>
            </p:nvSpPr>
            <p:spPr bwMode="auto">
              <a:xfrm>
                <a:off x="2984" y="2819"/>
                <a:ext cx="57" cy="18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8" name="Rectangle 1555"/>
              <p:cNvSpPr>
                <a:spLocks noChangeArrowheads="1"/>
              </p:cNvSpPr>
              <p:nvPr/>
            </p:nvSpPr>
            <p:spPr bwMode="auto">
              <a:xfrm>
                <a:off x="2984" y="2819"/>
                <a:ext cx="57" cy="18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9" name="Rectangle 1556"/>
              <p:cNvSpPr>
                <a:spLocks noChangeArrowheads="1"/>
              </p:cNvSpPr>
              <p:nvPr/>
            </p:nvSpPr>
            <p:spPr bwMode="auto">
              <a:xfrm>
                <a:off x="2984" y="2639"/>
                <a:ext cx="57" cy="208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0" name="Rectangle 1557"/>
              <p:cNvSpPr>
                <a:spLocks noChangeArrowheads="1"/>
              </p:cNvSpPr>
              <p:nvPr/>
            </p:nvSpPr>
            <p:spPr bwMode="auto">
              <a:xfrm>
                <a:off x="2984" y="2639"/>
                <a:ext cx="57" cy="20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1" name="Rectangle 1558"/>
              <p:cNvSpPr>
                <a:spLocks noChangeArrowheads="1"/>
              </p:cNvSpPr>
              <p:nvPr/>
            </p:nvSpPr>
            <p:spPr bwMode="auto">
              <a:xfrm>
                <a:off x="2984" y="1466"/>
                <a:ext cx="57" cy="95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2" name="Rectangle 1559"/>
              <p:cNvSpPr>
                <a:spLocks noChangeArrowheads="1"/>
              </p:cNvSpPr>
              <p:nvPr/>
            </p:nvSpPr>
            <p:spPr bwMode="auto">
              <a:xfrm>
                <a:off x="2984" y="1466"/>
                <a:ext cx="57" cy="95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3" name="Rectangle 1560"/>
              <p:cNvSpPr>
                <a:spLocks noChangeArrowheads="1"/>
              </p:cNvSpPr>
              <p:nvPr/>
            </p:nvSpPr>
            <p:spPr bwMode="auto">
              <a:xfrm>
                <a:off x="2984" y="1015"/>
                <a:ext cx="57" cy="234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4" name="Rectangle 1561"/>
              <p:cNvSpPr>
                <a:spLocks noChangeArrowheads="1"/>
              </p:cNvSpPr>
              <p:nvPr/>
            </p:nvSpPr>
            <p:spPr bwMode="auto">
              <a:xfrm>
                <a:off x="2984" y="1015"/>
                <a:ext cx="57" cy="23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5" name="Freeform 1562"/>
              <p:cNvSpPr>
                <a:spLocks/>
              </p:cNvSpPr>
              <p:nvPr/>
            </p:nvSpPr>
            <p:spPr bwMode="auto">
              <a:xfrm>
                <a:off x="2984" y="607"/>
                <a:ext cx="57" cy="227"/>
              </a:xfrm>
              <a:custGeom>
                <a:avLst/>
                <a:gdLst>
                  <a:gd name="T0" fmla="*/ 0 w 228"/>
                  <a:gd name="T1" fmla="*/ 0 h 682"/>
                  <a:gd name="T2" fmla="*/ 0 w 228"/>
                  <a:gd name="T3" fmla="*/ 0 h 682"/>
                  <a:gd name="T4" fmla="*/ 0 w 228"/>
                  <a:gd name="T5" fmla="*/ 0 h 6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8" h="682">
                    <a:moveTo>
                      <a:pt x="228" y="682"/>
                    </a:moveTo>
                    <a:lnTo>
                      <a:pt x="0" y="68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66" name="Line 1563"/>
              <p:cNvSpPr>
                <a:spLocks noChangeShapeType="1"/>
              </p:cNvSpPr>
              <p:nvPr/>
            </p:nvSpPr>
            <p:spPr bwMode="auto">
              <a:xfrm>
                <a:off x="2756" y="3496"/>
                <a:ext cx="0" cy="9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67" name="Freeform 1564"/>
              <p:cNvSpPr>
                <a:spLocks/>
              </p:cNvSpPr>
              <p:nvPr/>
            </p:nvSpPr>
            <p:spPr bwMode="auto">
              <a:xfrm>
                <a:off x="2699" y="3496"/>
                <a:ext cx="57" cy="90"/>
              </a:xfrm>
              <a:custGeom>
                <a:avLst/>
                <a:gdLst>
                  <a:gd name="T0" fmla="*/ 0 w 228"/>
                  <a:gd name="T1" fmla="*/ 0 h 271"/>
                  <a:gd name="T2" fmla="*/ 0 w 228"/>
                  <a:gd name="T3" fmla="*/ 0 h 271"/>
                  <a:gd name="T4" fmla="*/ 0 w 228"/>
                  <a:gd name="T5" fmla="*/ 0 h 271"/>
                  <a:gd name="T6" fmla="*/ 0 w 228"/>
                  <a:gd name="T7" fmla="*/ 0 h 271"/>
                  <a:gd name="T8" fmla="*/ 0 w 228"/>
                  <a:gd name="T9" fmla="*/ 0 h 271"/>
                  <a:gd name="T10" fmla="*/ 0 w 228"/>
                  <a:gd name="T11" fmla="*/ 0 h 271"/>
                  <a:gd name="T12" fmla="*/ 0 w 228"/>
                  <a:gd name="T13" fmla="*/ 0 h 271"/>
                  <a:gd name="T14" fmla="*/ 0 w 228"/>
                  <a:gd name="T15" fmla="*/ 0 h 271"/>
                  <a:gd name="T16" fmla="*/ 0 w 228"/>
                  <a:gd name="T17" fmla="*/ 0 h 271"/>
                  <a:gd name="T18" fmla="*/ 0 w 228"/>
                  <a:gd name="T19" fmla="*/ 0 h 271"/>
                  <a:gd name="T20" fmla="*/ 0 w 228"/>
                  <a:gd name="T21" fmla="*/ 0 h 271"/>
                  <a:gd name="T22" fmla="*/ 0 w 228"/>
                  <a:gd name="T23" fmla="*/ 0 h 271"/>
                  <a:gd name="T24" fmla="*/ 0 w 228"/>
                  <a:gd name="T25" fmla="*/ 0 h 271"/>
                  <a:gd name="T26" fmla="*/ 0 w 228"/>
                  <a:gd name="T27" fmla="*/ 0 h 271"/>
                  <a:gd name="T28" fmla="*/ 0 w 228"/>
                  <a:gd name="T29" fmla="*/ 0 h 271"/>
                  <a:gd name="T30" fmla="*/ 0 w 228"/>
                  <a:gd name="T31" fmla="*/ 0 h 271"/>
                  <a:gd name="T32" fmla="*/ 0 w 228"/>
                  <a:gd name="T33" fmla="*/ 0 h 271"/>
                  <a:gd name="T34" fmla="*/ 0 w 228"/>
                  <a:gd name="T35" fmla="*/ 0 h 271"/>
                  <a:gd name="T36" fmla="*/ 0 w 228"/>
                  <a:gd name="T37" fmla="*/ 0 h 271"/>
                  <a:gd name="T38" fmla="*/ 0 w 228"/>
                  <a:gd name="T39" fmla="*/ 0 h 271"/>
                  <a:gd name="T40" fmla="*/ 0 w 228"/>
                  <a:gd name="T41" fmla="*/ 0 h 271"/>
                  <a:gd name="T42" fmla="*/ 0 w 228"/>
                  <a:gd name="T43" fmla="*/ 0 h 271"/>
                  <a:gd name="T44" fmla="*/ 0 w 228"/>
                  <a:gd name="T45" fmla="*/ 0 h 271"/>
                  <a:gd name="T46" fmla="*/ 0 w 228"/>
                  <a:gd name="T47" fmla="*/ 0 h 271"/>
                  <a:gd name="T48" fmla="*/ 0 w 228"/>
                  <a:gd name="T49" fmla="*/ 0 h 271"/>
                  <a:gd name="T50" fmla="*/ 0 w 228"/>
                  <a:gd name="T51" fmla="*/ 0 h 271"/>
                  <a:gd name="T52" fmla="*/ 0 w 228"/>
                  <a:gd name="T53" fmla="*/ 0 h 271"/>
                  <a:gd name="T54" fmla="*/ 0 w 228"/>
                  <a:gd name="T55" fmla="*/ 0 h 271"/>
                  <a:gd name="T56" fmla="*/ 0 w 228"/>
                  <a:gd name="T57" fmla="*/ 0 h 271"/>
                  <a:gd name="T58" fmla="*/ 0 w 228"/>
                  <a:gd name="T59" fmla="*/ 0 h 271"/>
                  <a:gd name="T60" fmla="*/ 0 w 228"/>
                  <a:gd name="T61" fmla="*/ 0 h 271"/>
                  <a:gd name="T62" fmla="*/ 0 w 228"/>
                  <a:gd name="T63" fmla="*/ 0 h 271"/>
                  <a:gd name="T64" fmla="*/ 0 w 228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8" h="271">
                    <a:moveTo>
                      <a:pt x="228" y="271"/>
                    </a:moveTo>
                    <a:lnTo>
                      <a:pt x="216" y="269"/>
                    </a:lnTo>
                    <a:lnTo>
                      <a:pt x="205" y="266"/>
                    </a:lnTo>
                    <a:lnTo>
                      <a:pt x="194" y="263"/>
                    </a:lnTo>
                    <a:lnTo>
                      <a:pt x="184" y="259"/>
                    </a:lnTo>
                    <a:lnTo>
                      <a:pt x="173" y="255"/>
                    </a:lnTo>
                    <a:lnTo>
                      <a:pt x="162" y="250"/>
                    </a:lnTo>
                    <a:lnTo>
                      <a:pt x="151" y="245"/>
                    </a:lnTo>
                    <a:lnTo>
                      <a:pt x="141" y="239"/>
                    </a:lnTo>
                    <a:lnTo>
                      <a:pt x="131" y="233"/>
                    </a:lnTo>
                    <a:lnTo>
                      <a:pt x="121" y="226"/>
                    </a:lnTo>
                    <a:lnTo>
                      <a:pt x="112" y="219"/>
                    </a:lnTo>
                    <a:lnTo>
                      <a:pt x="103" y="211"/>
                    </a:lnTo>
                    <a:lnTo>
                      <a:pt x="93" y="203"/>
                    </a:lnTo>
                    <a:lnTo>
                      <a:pt x="84" y="195"/>
                    </a:lnTo>
                    <a:lnTo>
                      <a:pt x="77" y="186"/>
                    </a:lnTo>
                    <a:lnTo>
                      <a:pt x="69" y="177"/>
                    </a:lnTo>
                    <a:lnTo>
                      <a:pt x="61" y="168"/>
                    </a:lnTo>
                    <a:lnTo>
                      <a:pt x="54" y="159"/>
                    </a:lnTo>
                    <a:lnTo>
                      <a:pt x="47" y="148"/>
                    </a:lnTo>
                    <a:lnTo>
                      <a:pt x="41" y="138"/>
                    </a:lnTo>
                    <a:lnTo>
                      <a:pt x="34" y="128"/>
                    </a:lnTo>
                    <a:lnTo>
                      <a:pt x="29" y="116"/>
                    </a:lnTo>
                    <a:lnTo>
                      <a:pt x="24" y="106"/>
                    </a:lnTo>
                    <a:lnTo>
                      <a:pt x="19" y="95"/>
                    </a:lnTo>
                    <a:lnTo>
                      <a:pt x="15" y="83"/>
                    </a:lnTo>
                    <a:lnTo>
                      <a:pt x="11" y="72"/>
                    </a:lnTo>
                    <a:lnTo>
                      <a:pt x="8" y="60"/>
                    </a:lnTo>
                    <a:lnTo>
                      <a:pt x="6" y="48"/>
                    </a:lnTo>
                    <a:lnTo>
                      <a:pt x="4" y="36"/>
                    </a:lnTo>
                    <a:lnTo>
                      <a:pt x="2" y="2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68" name="Line 1565"/>
              <p:cNvSpPr>
                <a:spLocks noChangeShapeType="1"/>
              </p:cNvSpPr>
              <p:nvPr/>
            </p:nvSpPr>
            <p:spPr bwMode="auto">
              <a:xfrm flipV="1">
                <a:off x="3018" y="3000"/>
                <a:ext cx="0" cy="18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69" name="Line 1566"/>
              <p:cNvSpPr>
                <a:spLocks noChangeShapeType="1"/>
              </p:cNvSpPr>
              <p:nvPr/>
            </p:nvSpPr>
            <p:spPr bwMode="auto">
              <a:xfrm flipV="1">
                <a:off x="3007" y="3000"/>
                <a:ext cx="0" cy="18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70" name="Line 1567"/>
              <p:cNvSpPr>
                <a:spLocks noChangeShapeType="1"/>
              </p:cNvSpPr>
              <p:nvPr/>
            </p:nvSpPr>
            <p:spPr bwMode="auto">
              <a:xfrm flipV="1">
                <a:off x="3018" y="834"/>
                <a:ext cx="0" cy="18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71" name="Line 1568"/>
              <p:cNvSpPr>
                <a:spLocks noChangeShapeType="1"/>
              </p:cNvSpPr>
              <p:nvPr/>
            </p:nvSpPr>
            <p:spPr bwMode="auto">
              <a:xfrm flipV="1">
                <a:off x="3007" y="834"/>
                <a:ext cx="0" cy="18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72" name="Freeform 1569"/>
              <p:cNvSpPr>
                <a:spLocks/>
              </p:cNvSpPr>
              <p:nvPr/>
            </p:nvSpPr>
            <p:spPr bwMode="auto">
              <a:xfrm>
                <a:off x="2790" y="517"/>
                <a:ext cx="251" cy="317"/>
              </a:xfrm>
              <a:custGeom>
                <a:avLst/>
                <a:gdLst>
                  <a:gd name="T0" fmla="*/ 0 w 1004"/>
                  <a:gd name="T1" fmla="*/ 0 h 953"/>
                  <a:gd name="T2" fmla="*/ 0 w 1004"/>
                  <a:gd name="T3" fmla="*/ 0 h 953"/>
                  <a:gd name="T4" fmla="*/ 0 w 1004"/>
                  <a:gd name="T5" fmla="*/ 0 h 953"/>
                  <a:gd name="T6" fmla="*/ 0 w 1004"/>
                  <a:gd name="T7" fmla="*/ 0 h 953"/>
                  <a:gd name="T8" fmla="*/ 0 w 1004"/>
                  <a:gd name="T9" fmla="*/ 0 h 953"/>
                  <a:gd name="T10" fmla="*/ 0 w 1004"/>
                  <a:gd name="T11" fmla="*/ 0 h 953"/>
                  <a:gd name="T12" fmla="*/ 0 w 1004"/>
                  <a:gd name="T13" fmla="*/ 0 h 9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4" h="953">
                    <a:moveTo>
                      <a:pt x="1004" y="953"/>
                    </a:moveTo>
                    <a:lnTo>
                      <a:pt x="776" y="953"/>
                    </a:lnTo>
                    <a:lnTo>
                      <a:pt x="776" y="271"/>
                    </a:lnTo>
                    <a:lnTo>
                      <a:pt x="0" y="271"/>
                    </a:lnTo>
                    <a:lnTo>
                      <a:pt x="0" y="0"/>
                    </a:lnTo>
                    <a:lnTo>
                      <a:pt x="1004" y="0"/>
                    </a:lnTo>
                    <a:lnTo>
                      <a:pt x="1004" y="95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73" name="Freeform 1570"/>
              <p:cNvSpPr>
                <a:spLocks/>
              </p:cNvSpPr>
              <p:nvPr/>
            </p:nvSpPr>
            <p:spPr bwMode="auto">
              <a:xfrm>
                <a:off x="2790" y="517"/>
                <a:ext cx="251" cy="317"/>
              </a:xfrm>
              <a:custGeom>
                <a:avLst/>
                <a:gdLst>
                  <a:gd name="T0" fmla="*/ 0 w 1004"/>
                  <a:gd name="T1" fmla="*/ 0 h 953"/>
                  <a:gd name="T2" fmla="*/ 0 w 1004"/>
                  <a:gd name="T3" fmla="*/ 0 h 953"/>
                  <a:gd name="T4" fmla="*/ 0 w 1004"/>
                  <a:gd name="T5" fmla="*/ 0 h 953"/>
                  <a:gd name="T6" fmla="*/ 0 w 1004"/>
                  <a:gd name="T7" fmla="*/ 0 h 953"/>
                  <a:gd name="T8" fmla="*/ 0 w 1004"/>
                  <a:gd name="T9" fmla="*/ 0 h 953"/>
                  <a:gd name="T10" fmla="*/ 0 w 1004"/>
                  <a:gd name="T11" fmla="*/ 0 h 953"/>
                  <a:gd name="T12" fmla="*/ 0 w 1004"/>
                  <a:gd name="T13" fmla="*/ 0 h 9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4" h="953">
                    <a:moveTo>
                      <a:pt x="1004" y="953"/>
                    </a:moveTo>
                    <a:lnTo>
                      <a:pt x="776" y="953"/>
                    </a:lnTo>
                    <a:lnTo>
                      <a:pt x="776" y="271"/>
                    </a:lnTo>
                    <a:lnTo>
                      <a:pt x="0" y="271"/>
                    </a:lnTo>
                    <a:lnTo>
                      <a:pt x="0" y="0"/>
                    </a:lnTo>
                    <a:lnTo>
                      <a:pt x="1004" y="0"/>
                    </a:lnTo>
                    <a:lnTo>
                      <a:pt x="1004" y="953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74" name="Freeform 1571"/>
              <p:cNvSpPr>
                <a:spLocks/>
              </p:cNvSpPr>
              <p:nvPr/>
            </p:nvSpPr>
            <p:spPr bwMode="auto">
              <a:xfrm>
                <a:off x="2989" y="1249"/>
                <a:ext cx="143" cy="217"/>
              </a:xfrm>
              <a:custGeom>
                <a:avLst/>
                <a:gdLst>
                  <a:gd name="T0" fmla="*/ 0 w 575"/>
                  <a:gd name="T1" fmla="*/ 0 h 649"/>
                  <a:gd name="T2" fmla="*/ 0 w 575"/>
                  <a:gd name="T3" fmla="*/ 0 h 649"/>
                  <a:gd name="T4" fmla="*/ 0 w 575"/>
                  <a:gd name="T5" fmla="*/ 0 h 649"/>
                  <a:gd name="T6" fmla="*/ 0 w 575"/>
                  <a:gd name="T7" fmla="*/ 0 h 649"/>
                  <a:gd name="T8" fmla="*/ 0 w 575"/>
                  <a:gd name="T9" fmla="*/ 0 h 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5" h="649">
                    <a:moveTo>
                      <a:pt x="0" y="649"/>
                    </a:moveTo>
                    <a:lnTo>
                      <a:pt x="575" y="649"/>
                    </a:lnTo>
                    <a:lnTo>
                      <a:pt x="347" y="324"/>
                    </a:lnTo>
                    <a:lnTo>
                      <a:pt x="575" y="0"/>
                    </a:lnTo>
                    <a:lnTo>
                      <a:pt x="9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75" name="Freeform 1572"/>
              <p:cNvSpPr>
                <a:spLocks/>
              </p:cNvSpPr>
              <p:nvPr/>
            </p:nvSpPr>
            <p:spPr bwMode="auto">
              <a:xfrm>
                <a:off x="2989" y="2422"/>
                <a:ext cx="143" cy="217"/>
              </a:xfrm>
              <a:custGeom>
                <a:avLst/>
                <a:gdLst>
                  <a:gd name="T0" fmla="*/ 0 w 575"/>
                  <a:gd name="T1" fmla="*/ 0 h 649"/>
                  <a:gd name="T2" fmla="*/ 0 w 575"/>
                  <a:gd name="T3" fmla="*/ 0 h 649"/>
                  <a:gd name="T4" fmla="*/ 0 w 575"/>
                  <a:gd name="T5" fmla="*/ 0 h 649"/>
                  <a:gd name="T6" fmla="*/ 0 w 575"/>
                  <a:gd name="T7" fmla="*/ 0 h 649"/>
                  <a:gd name="T8" fmla="*/ 0 w 575"/>
                  <a:gd name="T9" fmla="*/ 0 h 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5" h="649">
                    <a:moveTo>
                      <a:pt x="0" y="649"/>
                    </a:moveTo>
                    <a:lnTo>
                      <a:pt x="575" y="649"/>
                    </a:lnTo>
                    <a:lnTo>
                      <a:pt x="347" y="325"/>
                    </a:lnTo>
                    <a:lnTo>
                      <a:pt x="575" y="0"/>
                    </a:lnTo>
                    <a:lnTo>
                      <a:pt x="9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76" name="Line 1573"/>
              <p:cNvSpPr>
                <a:spLocks noChangeShapeType="1"/>
              </p:cNvSpPr>
              <p:nvPr/>
            </p:nvSpPr>
            <p:spPr bwMode="auto">
              <a:xfrm flipV="1">
                <a:off x="2984" y="3000"/>
                <a:ext cx="0" cy="18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77" name="Line 1574"/>
              <p:cNvSpPr>
                <a:spLocks noChangeShapeType="1"/>
              </p:cNvSpPr>
              <p:nvPr/>
            </p:nvSpPr>
            <p:spPr bwMode="auto">
              <a:xfrm flipV="1">
                <a:off x="3041" y="3000"/>
                <a:ext cx="0" cy="18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78" name="Line 1575"/>
              <p:cNvSpPr>
                <a:spLocks noChangeShapeType="1"/>
              </p:cNvSpPr>
              <p:nvPr/>
            </p:nvSpPr>
            <p:spPr bwMode="auto">
              <a:xfrm flipV="1">
                <a:off x="2984" y="834"/>
                <a:ext cx="0" cy="18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79" name="Line 1576"/>
              <p:cNvSpPr>
                <a:spLocks noChangeShapeType="1"/>
              </p:cNvSpPr>
              <p:nvPr/>
            </p:nvSpPr>
            <p:spPr bwMode="auto">
              <a:xfrm flipV="1">
                <a:off x="3041" y="834"/>
                <a:ext cx="0" cy="18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80" name="Line 1577"/>
              <p:cNvSpPr>
                <a:spLocks noChangeShapeType="1"/>
              </p:cNvSpPr>
              <p:nvPr/>
            </p:nvSpPr>
            <p:spPr bwMode="auto">
              <a:xfrm flipV="1">
                <a:off x="2710" y="401"/>
                <a:ext cx="0" cy="118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81" name="Freeform 1578"/>
              <p:cNvSpPr>
                <a:spLocks/>
              </p:cNvSpPr>
              <p:nvPr/>
            </p:nvSpPr>
            <p:spPr bwMode="auto">
              <a:xfrm>
                <a:off x="2710" y="401"/>
                <a:ext cx="80" cy="118"/>
              </a:xfrm>
              <a:custGeom>
                <a:avLst/>
                <a:gdLst>
                  <a:gd name="T0" fmla="*/ 0 w 321"/>
                  <a:gd name="T1" fmla="*/ 0 h 352"/>
                  <a:gd name="T2" fmla="*/ 0 w 321"/>
                  <a:gd name="T3" fmla="*/ 0 h 352"/>
                  <a:gd name="T4" fmla="*/ 0 w 321"/>
                  <a:gd name="T5" fmla="*/ 0 h 352"/>
                  <a:gd name="T6" fmla="*/ 0 w 321"/>
                  <a:gd name="T7" fmla="*/ 0 h 352"/>
                  <a:gd name="T8" fmla="*/ 0 w 321"/>
                  <a:gd name="T9" fmla="*/ 0 h 352"/>
                  <a:gd name="T10" fmla="*/ 0 w 321"/>
                  <a:gd name="T11" fmla="*/ 0 h 352"/>
                  <a:gd name="T12" fmla="*/ 0 w 321"/>
                  <a:gd name="T13" fmla="*/ 0 h 352"/>
                  <a:gd name="T14" fmla="*/ 0 w 321"/>
                  <a:gd name="T15" fmla="*/ 0 h 352"/>
                  <a:gd name="T16" fmla="*/ 0 w 321"/>
                  <a:gd name="T17" fmla="*/ 0 h 352"/>
                  <a:gd name="T18" fmla="*/ 0 w 321"/>
                  <a:gd name="T19" fmla="*/ 0 h 352"/>
                  <a:gd name="T20" fmla="*/ 0 w 321"/>
                  <a:gd name="T21" fmla="*/ 0 h 352"/>
                  <a:gd name="T22" fmla="*/ 0 w 321"/>
                  <a:gd name="T23" fmla="*/ 0 h 352"/>
                  <a:gd name="T24" fmla="*/ 0 w 321"/>
                  <a:gd name="T25" fmla="*/ 0 h 352"/>
                  <a:gd name="T26" fmla="*/ 0 w 321"/>
                  <a:gd name="T27" fmla="*/ 0 h 352"/>
                  <a:gd name="T28" fmla="*/ 0 w 321"/>
                  <a:gd name="T29" fmla="*/ 0 h 352"/>
                  <a:gd name="T30" fmla="*/ 0 w 321"/>
                  <a:gd name="T31" fmla="*/ 0 h 352"/>
                  <a:gd name="T32" fmla="*/ 0 w 321"/>
                  <a:gd name="T33" fmla="*/ 0 h 352"/>
                  <a:gd name="T34" fmla="*/ 0 w 321"/>
                  <a:gd name="T35" fmla="*/ 0 h 352"/>
                  <a:gd name="T36" fmla="*/ 0 w 321"/>
                  <a:gd name="T37" fmla="*/ 0 h 352"/>
                  <a:gd name="T38" fmla="*/ 0 w 321"/>
                  <a:gd name="T39" fmla="*/ 0 h 352"/>
                  <a:gd name="T40" fmla="*/ 0 w 321"/>
                  <a:gd name="T41" fmla="*/ 0 h 352"/>
                  <a:gd name="T42" fmla="*/ 0 w 321"/>
                  <a:gd name="T43" fmla="*/ 0 h 352"/>
                  <a:gd name="T44" fmla="*/ 0 w 321"/>
                  <a:gd name="T45" fmla="*/ 0 h 352"/>
                  <a:gd name="T46" fmla="*/ 0 w 321"/>
                  <a:gd name="T47" fmla="*/ 0 h 352"/>
                  <a:gd name="T48" fmla="*/ 0 w 321"/>
                  <a:gd name="T49" fmla="*/ 0 h 352"/>
                  <a:gd name="T50" fmla="*/ 0 w 321"/>
                  <a:gd name="T51" fmla="*/ 0 h 352"/>
                  <a:gd name="T52" fmla="*/ 0 w 321"/>
                  <a:gd name="T53" fmla="*/ 0 h 352"/>
                  <a:gd name="T54" fmla="*/ 0 w 321"/>
                  <a:gd name="T55" fmla="*/ 0 h 352"/>
                  <a:gd name="T56" fmla="*/ 0 w 321"/>
                  <a:gd name="T57" fmla="*/ 0 h 352"/>
                  <a:gd name="T58" fmla="*/ 0 w 321"/>
                  <a:gd name="T59" fmla="*/ 0 h 352"/>
                  <a:gd name="T60" fmla="*/ 0 w 321"/>
                  <a:gd name="T61" fmla="*/ 0 h 352"/>
                  <a:gd name="T62" fmla="*/ 0 w 321"/>
                  <a:gd name="T63" fmla="*/ 0 h 352"/>
                  <a:gd name="T64" fmla="*/ 0 w 321"/>
                  <a:gd name="T65" fmla="*/ 0 h 3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21" h="352">
                    <a:moveTo>
                      <a:pt x="0" y="0"/>
                    </a:moveTo>
                    <a:lnTo>
                      <a:pt x="14" y="3"/>
                    </a:lnTo>
                    <a:lnTo>
                      <a:pt x="27" y="8"/>
                    </a:lnTo>
                    <a:lnTo>
                      <a:pt x="42" y="13"/>
                    </a:lnTo>
                    <a:lnTo>
                      <a:pt x="55" y="19"/>
                    </a:lnTo>
                    <a:lnTo>
                      <a:pt x="68" y="26"/>
                    </a:lnTo>
                    <a:lnTo>
                      <a:pt x="82" y="33"/>
                    </a:lnTo>
                    <a:lnTo>
                      <a:pt x="95" y="41"/>
                    </a:lnTo>
                    <a:lnTo>
                      <a:pt x="108" y="49"/>
                    </a:lnTo>
                    <a:lnTo>
                      <a:pt x="121" y="58"/>
                    </a:lnTo>
                    <a:lnTo>
                      <a:pt x="133" y="67"/>
                    </a:lnTo>
                    <a:lnTo>
                      <a:pt x="146" y="76"/>
                    </a:lnTo>
                    <a:lnTo>
                      <a:pt x="158" y="87"/>
                    </a:lnTo>
                    <a:lnTo>
                      <a:pt x="170" y="97"/>
                    </a:lnTo>
                    <a:lnTo>
                      <a:pt x="181" y="108"/>
                    </a:lnTo>
                    <a:lnTo>
                      <a:pt x="193" y="120"/>
                    </a:lnTo>
                    <a:lnTo>
                      <a:pt x="204" y="131"/>
                    </a:lnTo>
                    <a:lnTo>
                      <a:pt x="215" y="144"/>
                    </a:lnTo>
                    <a:lnTo>
                      <a:pt x="225" y="156"/>
                    </a:lnTo>
                    <a:lnTo>
                      <a:pt x="234" y="169"/>
                    </a:lnTo>
                    <a:lnTo>
                      <a:pt x="244" y="181"/>
                    </a:lnTo>
                    <a:lnTo>
                      <a:pt x="253" y="195"/>
                    </a:lnTo>
                    <a:lnTo>
                      <a:pt x="262" y="209"/>
                    </a:lnTo>
                    <a:lnTo>
                      <a:pt x="270" y="223"/>
                    </a:lnTo>
                    <a:lnTo>
                      <a:pt x="278" y="236"/>
                    </a:lnTo>
                    <a:lnTo>
                      <a:pt x="286" y="250"/>
                    </a:lnTo>
                    <a:lnTo>
                      <a:pt x="292" y="265"/>
                    </a:lnTo>
                    <a:lnTo>
                      <a:pt x="298" y="279"/>
                    </a:lnTo>
                    <a:lnTo>
                      <a:pt x="304" y="293"/>
                    </a:lnTo>
                    <a:lnTo>
                      <a:pt x="309" y="307"/>
                    </a:lnTo>
                    <a:lnTo>
                      <a:pt x="313" y="322"/>
                    </a:lnTo>
                    <a:lnTo>
                      <a:pt x="317" y="337"/>
                    </a:lnTo>
                    <a:lnTo>
                      <a:pt x="321" y="352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82" name="Rectangle 1579"/>
              <p:cNvSpPr>
                <a:spLocks noChangeArrowheads="1"/>
              </p:cNvSpPr>
              <p:nvPr/>
            </p:nvSpPr>
            <p:spPr bwMode="auto">
              <a:xfrm>
                <a:off x="2624" y="744"/>
                <a:ext cx="35" cy="332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3" name="Rectangle 1580"/>
              <p:cNvSpPr>
                <a:spLocks noChangeArrowheads="1"/>
              </p:cNvSpPr>
              <p:nvPr/>
            </p:nvSpPr>
            <p:spPr bwMode="auto">
              <a:xfrm>
                <a:off x="2624" y="744"/>
                <a:ext cx="35" cy="33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4" name="Line 1581"/>
              <p:cNvSpPr>
                <a:spLocks noChangeShapeType="1"/>
              </p:cNvSpPr>
              <p:nvPr/>
            </p:nvSpPr>
            <p:spPr bwMode="auto">
              <a:xfrm>
                <a:off x="2659" y="744"/>
                <a:ext cx="5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85" name="Freeform 1582"/>
              <p:cNvSpPr>
                <a:spLocks/>
              </p:cNvSpPr>
              <p:nvPr/>
            </p:nvSpPr>
            <p:spPr bwMode="auto">
              <a:xfrm>
                <a:off x="2659" y="654"/>
                <a:ext cx="57" cy="90"/>
              </a:xfrm>
              <a:custGeom>
                <a:avLst/>
                <a:gdLst>
                  <a:gd name="T0" fmla="*/ 0 w 228"/>
                  <a:gd name="T1" fmla="*/ 0 h 270"/>
                  <a:gd name="T2" fmla="*/ 0 w 228"/>
                  <a:gd name="T3" fmla="*/ 0 h 270"/>
                  <a:gd name="T4" fmla="*/ 0 w 228"/>
                  <a:gd name="T5" fmla="*/ 0 h 270"/>
                  <a:gd name="T6" fmla="*/ 0 w 228"/>
                  <a:gd name="T7" fmla="*/ 0 h 270"/>
                  <a:gd name="T8" fmla="*/ 0 w 228"/>
                  <a:gd name="T9" fmla="*/ 0 h 270"/>
                  <a:gd name="T10" fmla="*/ 0 w 228"/>
                  <a:gd name="T11" fmla="*/ 0 h 270"/>
                  <a:gd name="T12" fmla="*/ 0 w 228"/>
                  <a:gd name="T13" fmla="*/ 0 h 270"/>
                  <a:gd name="T14" fmla="*/ 0 w 228"/>
                  <a:gd name="T15" fmla="*/ 0 h 270"/>
                  <a:gd name="T16" fmla="*/ 0 w 228"/>
                  <a:gd name="T17" fmla="*/ 0 h 270"/>
                  <a:gd name="T18" fmla="*/ 0 w 228"/>
                  <a:gd name="T19" fmla="*/ 0 h 270"/>
                  <a:gd name="T20" fmla="*/ 0 w 228"/>
                  <a:gd name="T21" fmla="*/ 0 h 270"/>
                  <a:gd name="T22" fmla="*/ 0 w 228"/>
                  <a:gd name="T23" fmla="*/ 0 h 270"/>
                  <a:gd name="T24" fmla="*/ 0 w 228"/>
                  <a:gd name="T25" fmla="*/ 0 h 270"/>
                  <a:gd name="T26" fmla="*/ 0 w 228"/>
                  <a:gd name="T27" fmla="*/ 0 h 270"/>
                  <a:gd name="T28" fmla="*/ 0 w 228"/>
                  <a:gd name="T29" fmla="*/ 0 h 270"/>
                  <a:gd name="T30" fmla="*/ 0 w 228"/>
                  <a:gd name="T31" fmla="*/ 0 h 270"/>
                  <a:gd name="T32" fmla="*/ 0 w 228"/>
                  <a:gd name="T33" fmla="*/ 0 h 270"/>
                  <a:gd name="T34" fmla="*/ 0 w 228"/>
                  <a:gd name="T35" fmla="*/ 0 h 270"/>
                  <a:gd name="T36" fmla="*/ 0 w 228"/>
                  <a:gd name="T37" fmla="*/ 0 h 270"/>
                  <a:gd name="T38" fmla="*/ 0 w 228"/>
                  <a:gd name="T39" fmla="*/ 0 h 270"/>
                  <a:gd name="T40" fmla="*/ 0 w 228"/>
                  <a:gd name="T41" fmla="*/ 0 h 270"/>
                  <a:gd name="T42" fmla="*/ 0 w 228"/>
                  <a:gd name="T43" fmla="*/ 0 h 270"/>
                  <a:gd name="T44" fmla="*/ 0 w 228"/>
                  <a:gd name="T45" fmla="*/ 0 h 270"/>
                  <a:gd name="T46" fmla="*/ 0 w 228"/>
                  <a:gd name="T47" fmla="*/ 0 h 270"/>
                  <a:gd name="T48" fmla="*/ 0 w 228"/>
                  <a:gd name="T49" fmla="*/ 0 h 270"/>
                  <a:gd name="T50" fmla="*/ 0 w 228"/>
                  <a:gd name="T51" fmla="*/ 0 h 270"/>
                  <a:gd name="T52" fmla="*/ 0 w 228"/>
                  <a:gd name="T53" fmla="*/ 0 h 270"/>
                  <a:gd name="T54" fmla="*/ 0 w 228"/>
                  <a:gd name="T55" fmla="*/ 0 h 270"/>
                  <a:gd name="T56" fmla="*/ 0 w 228"/>
                  <a:gd name="T57" fmla="*/ 0 h 270"/>
                  <a:gd name="T58" fmla="*/ 0 w 228"/>
                  <a:gd name="T59" fmla="*/ 0 h 270"/>
                  <a:gd name="T60" fmla="*/ 0 w 228"/>
                  <a:gd name="T61" fmla="*/ 0 h 270"/>
                  <a:gd name="T62" fmla="*/ 0 w 228"/>
                  <a:gd name="T63" fmla="*/ 0 h 270"/>
                  <a:gd name="T64" fmla="*/ 0 w 228"/>
                  <a:gd name="T65" fmla="*/ 0 h 2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8" h="270">
                    <a:moveTo>
                      <a:pt x="228" y="270"/>
                    </a:moveTo>
                    <a:lnTo>
                      <a:pt x="228" y="257"/>
                    </a:lnTo>
                    <a:lnTo>
                      <a:pt x="227" y="246"/>
                    </a:lnTo>
                    <a:lnTo>
                      <a:pt x="225" y="233"/>
                    </a:lnTo>
                    <a:lnTo>
                      <a:pt x="223" y="222"/>
                    </a:lnTo>
                    <a:lnTo>
                      <a:pt x="219" y="209"/>
                    </a:lnTo>
                    <a:lnTo>
                      <a:pt x="216" y="198"/>
                    </a:lnTo>
                    <a:lnTo>
                      <a:pt x="213" y="186"/>
                    </a:lnTo>
                    <a:lnTo>
                      <a:pt x="208" y="175"/>
                    </a:lnTo>
                    <a:lnTo>
                      <a:pt x="204" y="164"/>
                    </a:lnTo>
                    <a:lnTo>
                      <a:pt x="199" y="153"/>
                    </a:lnTo>
                    <a:lnTo>
                      <a:pt x="193" y="143"/>
                    </a:lnTo>
                    <a:lnTo>
                      <a:pt x="188" y="131"/>
                    </a:lnTo>
                    <a:lnTo>
                      <a:pt x="181" y="122"/>
                    </a:lnTo>
                    <a:lnTo>
                      <a:pt x="174" y="112"/>
                    </a:lnTo>
                    <a:lnTo>
                      <a:pt x="167" y="101"/>
                    </a:lnTo>
                    <a:lnTo>
                      <a:pt x="159" y="92"/>
                    </a:lnTo>
                    <a:lnTo>
                      <a:pt x="152" y="83"/>
                    </a:lnTo>
                    <a:lnTo>
                      <a:pt x="143" y="75"/>
                    </a:lnTo>
                    <a:lnTo>
                      <a:pt x="134" y="66"/>
                    </a:lnTo>
                    <a:lnTo>
                      <a:pt x="126" y="59"/>
                    </a:lnTo>
                    <a:lnTo>
                      <a:pt x="117" y="51"/>
                    </a:lnTo>
                    <a:lnTo>
                      <a:pt x="107" y="44"/>
                    </a:lnTo>
                    <a:lnTo>
                      <a:pt x="97" y="37"/>
                    </a:lnTo>
                    <a:lnTo>
                      <a:pt x="87" y="31"/>
                    </a:lnTo>
                    <a:lnTo>
                      <a:pt x="77" y="25"/>
                    </a:lnTo>
                    <a:lnTo>
                      <a:pt x="67" y="20"/>
                    </a:lnTo>
                    <a:lnTo>
                      <a:pt x="56" y="15"/>
                    </a:lnTo>
                    <a:lnTo>
                      <a:pt x="45" y="11"/>
                    </a:lnTo>
                    <a:lnTo>
                      <a:pt x="34" y="7"/>
                    </a:lnTo>
                    <a:lnTo>
                      <a:pt x="23" y="4"/>
                    </a:lnTo>
                    <a:lnTo>
                      <a:pt x="11" y="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86" name="Rectangle 1583"/>
              <p:cNvSpPr>
                <a:spLocks noChangeArrowheads="1"/>
              </p:cNvSpPr>
              <p:nvPr/>
            </p:nvSpPr>
            <p:spPr bwMode="auto">
              <a:xfrm>
                <a:off x="2624" y="609"/>
                <a:ext cx="35" cy="45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7" name="Rectangle 1584"/>
              <p:cNvSpPr>
                <a:spLocks noChangeArrowheads="1"/>
              </p:cNvSpPr>
              <p:nvPr/>
            </p:nvSpPr>
            <p:spPr bwMode="auto">
              <a:xfrm>
                <a:off x="2624" y="609"/>
                <a:ext cx="35" cy="4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8" name="Rectangle 1585"/>
              <p:cNvSpPr>
                <a:spLocks noChangeArrowheads="1"/>
              </p:cNvSpPr>
              <p:nvPr/>
            </p:nvSpPr>
            <p:spPr bwMode="auto">
              <a:xfrm>
                <a:off x="2813" y="609"/>
                <a:ext cx="34" cy="45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9" name="Rectangle 1586"/>
              <p:cNvSpPr>
                <a:spLocks noChangeArrowheads="1"/>
              </p:cNvSpPr>
              <p:nvPr/>
            </p:nvSpPr>
            <p:spPr bwMode="auto">
              <a:xfrm>
                <a:off x="2813" y="609"/>
                <a:ext cx="34" cy="4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0" name="Rectangle 1587"/>
              <p:cNvSpPr>
                <a:spLocks noChangeArrowheads="1"/>
              </p:cNvSpPr>
              <p:nvPr/>
            </p:nvSpPr>
            <p:spPr bwMode="auto">
              <a:xfrm>
                <a:off x="2813" y="744"/>
                <a:ext cx="34" cy="334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1" name="Rectangle 1588"/>
              <p:cNvSpPr>
                <a:spLocks noChangeArrowheads="1"/>
              </p:cNvSpPr>
              <p:nvPr/>
            </p:nvSpPr>
            <p:spPr bwMode="auto">
              <a:xfrm>
                <a:off x="2813" y="744"/>
                <a:ext cx="34" cy="33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2" name="Line 1589"/>
              <p:cNvSpPr>
                <a:spLocks noChangeShapeType="1"/>
              </p:cNvSpPr>
              <p:nvPr/>
            </p:nvSpPr>
            <p:spPr bwMode="auto">
              <a:xfrm flipH="1">
                <a:off x="2756" y="744"/>
                <a:ext cx="5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93" name="Freeform 1590"/>
              <p:cNvSpPr>
                <a:spLocks/>
              </p:cNvSpPr>
              <p:nvPr/>
            </p:nvSpPr>
            <p:spPr bwMode="auto">
              <a:xfrm>
                <a:off x="2756" y="654"/>
                <a:ext cx="57" cy="90"/>
              </a:xfrm>
              <a:custGeom>
                <a:avLst/>
                <a:gdLst>
                  <a:gd name="T0" fmla="*/ 0 w 229"/>
                  <a:gd name="T1" fmla="*/ 0 h 270"/>
                  <a:gd name="T2" fmla="*/ 0 w 229"/>
                  <a:gd name="T3" fmla="*/ 0 h 270"/>
                  <a:gd name="T4" fmla="*/ 0 w 229"/>
                  <a:gd name="T5" fmla="*/ 0 h 270"/>
                  <a:gd name="T6" fmla="*/ 0 w 229"/>
                  <a:gd name="T7" fmla="*/ 0 h 270"/>
                  <a:gd name="T8" fmla="*/ 0 w 229"/>
                  <a:gd name="T9" fmla="*/ 0 h 270"/>
                  <a:gd name="T10" fmla="*/ 0 w 229"/>
                  <a:gd name="T11" fmla="*/ 0 h 270"/>
                  <a:gd name="T12" fmla="*/ 0 w 229"/>
                  <a:gd name="T13" fmla="*/ 0 h 270"/>
                  <a:gd name="T14" fmla="*/ 0 w 229"/>
                  <a:gd name="T15" fmla="*/ 0 h 270"/>
                  <a:gd name="T16" fmla="*/ 0 w 229"/>
                  <a:gd name="T17" fmla="*/ 0 h 270"/>
                  <a:gd name="T18" fmla="*/ 0 w 229"/>
                  <a:gd name="T19" fmla="*/ 0 h 270"/>
                  <a:gd name="T20" fmla="*/ 0 w 229"/>
                  <a:gd name="T21" fmla="*/ 0 h 270"/>
                  <a:gd name="T22" fmla="*/ 0 w 229"/>
                  <a:gd name="T23" fmla="*/ 0 h 270"/>
                  <a:gd name="T24" fmla="*/ 0 w 229"/>
                  <a:gd name="T25" fmla="*/ 0 h 270"/>
                  <a:gd name="T26" fmla="*/ 0 w 229"/>
                  <a:gd name="T27" fmla="*/ 0 h 270"/>
                  <a:gd name="T28" fmla="*/ 0 w 229"/>
                  <a:gd name="T29" fmla="*/ 0 h 270"/>
                  <a:gd name="T30" fmla="*/ 0 w 229"/>
                  <a:gd name="T31" fmla="*/ 0 h 270"/>
                  <a:gd name="T32" fmla="*/ 0 w 229"/>
                  <a:gd name="T33" fmla="*/ 0 h 270"/>
                  <a:gd name="T34" fmla="*/ 0 w 229"/>
                  <a:gd name="T35" fmla="*/ 0 h 270"/>
                  <a:gd name="T36" fmla="*/ 0 w 229"/>
                  <a:gd name="T37" fmla="*/ 0 h 270"/>
                  <a:gd name="T38" fmla="*/ 0 w 229"/>
                  <a:gd name="T39" fmla="*/ 0 h 270"/>
                  <a:gd name="T40" fmla="*/ 0 w 229"/>
                  <a:gd name="T41" fmla="*/ 0 h 270"/>
                  <a:gd name="T42" fmla="*/ 0 w 229"/>
                  <a:gd name="T43" fmla="*/ 0 h 270"/>
                  <a:gd name="T44" fmla="*/ 0 w 229"/>
                  <a:gd name="T45" fmla="*/ 0 h 270"/>
                  <a:gd name="T46" fmla="*/ 0 w 229"/>
                  <a:gd name="T47" fmla="*/ 0 h 270"/>
                  <a:gd name="T48" fmla="*/ 0 w 229"/>
                  <a:gd name="T49" fmla="*/ 0 h 270"/>
                  <a:gd name="T50" fmla="*/ 0 w 229"/>
                  <a:gd name="T51" fmla="*/ 0 h 270"/>
                  <a:gd name="T52" fmla="*/ 0 w 229"/>
                  <a:gd name="T53" fmla="*/ 0 h 270"/>
                  <a:gd name="T54" fmla="*/ 0 w 229"/>
                  <a:gd name="T55" fmla="*/ 0 h 270"/>
                  <a:gd name="T56" fmla="*/ 0 w 229"/>
                  <a:gd name="T57" fmla="*/ 0 h 270"/>
                  <a:gd name="T58" fmla="*/ 0 w 229"/>
                  <a:gd name="T59" fmla="*/ 0 h 270"/>
                  <a:gd name="T60" fmla="*/ 0 w 229"/>
                  <a:gd name="T61" fmla="*/ 0 h 270"/>
                  <a:gd name="T62" fmla="*/ 0 w 229"/>
                  <a:gd name="T63" fmla="*/ 0 h 270"/>
                  <a:gd name="T64" fmla="*/ 0 w 229"/>
                  <a:gd name="T65" fmla="*/ 0 h 2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9" h="270">
                    <a:moveTo>
                      <a:pt x="0" y="270"/>
                    </a:moveTo>
                    <a:lnTo>
                      <a:pt x="1" y="257"/>
                    </a:lnTo>
                    <a:lnTo>
                      <a:pt x="2" y="246"/>
                    </a:lnTo>
                    <a:lnTo>
                      <a:pt x="4" y="233"/>
                    </a:lnTo>
                    <a:lnTo>
                      <a:pt x="6" y="222"/>
                    </a:lnTo>
                    <a:lnTo>
                      <a:pt x="9" y="209"/>
                    </a:lnTo>
                    <a:lnTo>
                      <a:pt x="12" y="198"/>
                    </a:lnTo>
                    <a:lnTo>
                      <a:pt x="15" y="186"/>
                    </a:lnTo>
                    <a:lnTo>
                      <a:pt x="20" y="175"/>
                    </a:lnTo>
                    <a:lnTo>
                      <a:pt x="24" y="164"/>
                    </a:lnTo>
                    <a:lnTo>
                      <a:pt x="30" y="153"/>
                    </a:lnTo>
                    <a:lnTo>
                      <a:pt x="35" y="143"/>
                    </a:lnTo>
                    <a:lnTo>
                      <a:pt x="41" y="131"/>
                    </a:lnTo>
                    <a:lnTo>
                      <a:pt x="47" y="122"/>
                    </a:lnTo>
                    <a:lnTo>
                      <a:pt x="55" y="112"/>
                    </a:lnTo>
                    <a:lnTo>
                      <a:pt x="61" y="101"/>
                    </a:lnTo>
                    <a:lnTo>
                      <a:pt x="69" y="92"/>
                    </a:lnTo>
                    <a:lnTo>
                      <a:pt x="77" y="83"/>
                    </a:lnTo>
                    <a:lnTo>
                      <a:pt x="85" y="75"/>
                    </a:lnTo>
                    <a:lnTo>
                      <a:pt x="94" y="66"/>
                    </a:lnTo>
                    <a:lnTo>
                      <a:pt x="103" y="59"/>
                    </a:lnTo>
                    <a:lnTo>
                      <a:pt x="111" y="51"/>
                    </a:lnTo>
                    <a:lnTo>
                      <a:pt x="121" y="44"/>
                    </a:lnTo>
                    <a:lnTo>
                      <a:pt x="131" y="37"/>
                    </a:lnTo>
                    <a:lnTo>
                      <a:pt x="141" y="31"/>
                    </a:lnTo>
                    <a:lnTo>
                      <a:pt x="152" y="25"/>
                    </a:lnTo>
                    <a:lnTo>
                      <a:pt x="162" y="20"/>
                    </a:lnTo>
                    <a:lnTo>
                      <a:pt x="172" y="15"/>
                    </a:lnTo>
                    <a:lnTo>
                      <a:pt x="183" y="11"/>
                    </a:lnTo>
                    <a:lnTo>
                      <a:pt x="194" y="7"/>
                    </a:lnTo>
                    <a:lnTo>
                      <a:pt x="205" y="4"/>
                    </a:lnTo>
                    <a:lnTo>
                      <a:pt x="217" y="1"/>
                    </a:lnTo>
                    <a:lnTo>
                      <a:pt x="229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94" name="Line 1591"/>
              <p:cNvSpPr>
                <a:spLocks noChangeShapeType="1"/>
              </p:cNvSpPr>
              <p:nvPr/>
            </p:nvSpPr>
            <p:spPr bwMode="auto">
              <a:xfrm flipV="1">
                <a:off x="2768" y="888"/>
                <a:ext cx="0" cy="9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95" name="Freeform 1592"/>
              <p:cNvSpPr>
                <a:spLocks/>
              </p:cNvSpPr>
              <p:nvPr/>
            </p:nvSpPr>
            <p:spPr bwMode="auto">
              <a:xfrm>
                <a:off x="2711" y="888"/>
                <a:ext cx="57" cy="91"/>
              </a:xfrm>
              <a:custGeom>
                <a:avLst/>
                <a:gdLst>
                  <a:gd name="T0" fmla="*/ 0 w 227"/>
                  <a:gd name="T1" fmla="*/ 0 h 271"/>
                  <a:gd name="T2" fmla="*/ 0 w 227"/>
                  <a:gd name="T3" fmla="*/ 0 h 271"/>
                  <a:gd name="T4" fmla="*/ 0 w 227"/>
                  <a:gd name="T5" fmla="*/ 0 h 271"/>
                  <a:gd name="T6" fmla="*/ 0 w 227"/>
                  <a:gd name="T7" fmla="*/ 0 h 271"/>
                  <a:gd name="T8" fmla="*/ 0 w 227"/>
                  <a:gd name="T9" fmla="*/ 0 h 271"/>
                  <a:gd name="T10" fmla="*/ 0 w 227"/>
                  <a:gd name="T11" fmla="*/ 0 h 271"/>
                  <a:gd name="T12" fmla="*/ 0 w 227"/>
                  <a:gd name="T13" fmla="*/ 0 h 271"/>
                  <a:gd name="T14" fmla="*/ 0 w 227"/>
                  <a:gd name="T15" fmla="*/ 0 h 271"/>
                  <a:gd name="T16" fmla="*/ 0 w 227"/>
                  <a:gd name="T17" fmla="*/ 0 h 271"/>
                  <a:gd name="T18" fmla="*/ 0 w 227"/>
                  <a:gd name="T19" fmla="*/ 0 h 271"/>
                  <a:gd name="T20" fmla="*/ 0 w 227"/>
                  <a:gd name="T21" fmla="*/ 0 h 271"/>
                  <a:gd name="T22" fmla="*/ 0 w 227"/>
                  <a:gd name="T23" fmla="*/ 0 h 271"/>
                  <a:gd name="T24" fmla="*/ 0 w 227"/>
                  <a:gd name="T25" fmla="*/ 0 h 271"/>
                  <a:gd name="T26" fmla="*/ 0 w 227"/>
                  <a:gd name="T27" fmla="*/ 0 h 271"/>
                  <a:gd name="T28" fmla="*/ 0 w 227"/>
                  <a:gd name="T29" fmla="*/ 0 h 271"/>
                  <a:gd name="T30" fmla="*/ 0 w 227"/>
                  <a:gd name="T31" fmla="*/ 0 h 271"/>
                  <a:gd name="T32" fmla="*/ 0 w 227"/>
                  <a:gd name="T33" fmla="*/ 0 h 271"/>
                  <a:gd name="T34" fmla="*/ 0 w 227"/>
                  <a:gd name="T35" fmla="*/ 0 h 271"/>
                  <a:gd name="T36" fmla="*/ 0 w 227"/>
                  <a:gd name="T37" fmla="*/ 0 h 271"/>
                  <a:gd name="T38" fmla="*/ 0 w 227"/>
                  <a:gd name="T39" fmla="*/ 0 h 271"/>
                  <a:gd name="T40" fmla="*/ 0 w 227"/>
                  <a:gd name="T41" fmla="*/ 0 h 271"/>
                  <a:gd name="T42" fmla="*/ 0 w 227"/>
                  <a:gd name="T43" fmla="*/ 0 h 271"/>
                  <a:gd name="T44" fmla="*/ 0 w 227"/>
                  <a:gd name="T45" fmla="*/ 0 h 271"/>
                  <a:gd name="T46" fmla="*/ 0 w 227"/>
                  <a:gd name="T47" fmla="*/ 0 h 271"/>
                  <a:gd name="T48" fmla="*/ 0 w 227"/>
                  <a:gd name="T49" fmla="*/ 0 h 271"/>
                  <a:gd name="T50" fmla="*/ 0 w 227"/>
                  <a:gd name="T51" fmla="*/ 0 h 271"/>
                  <a:gd name="T52" fmla="*/ 0 w 227"/>
                  <a:gd name="T53" fmla="*/ 0 h 271"/>
                  <a:gd name="T54" fmla="*/ 0 w 227"/>
                  <a:gd name="T55" fmla="*/ 0 h 271"/>
                  <a:gd name="T56" fmla="*/ 0 w 227"/>
                  <a:gd name="T57" fmla="*/ 0 h 271"/>
                  <a:gd name="T58" fmla="*/ 0 w 227"/>
                  <a:gd name="T59" fmla="*/ 0 h 271"/>
                  <a:gd name="T60" fmla="*/ 0 w 227"/>
                  <a:gd name="T61" fmla="*/ 0 h 271"/>
                  <a:gd name="T62" fmla="*/ 0 w 227"/>
                  <a:gd name="T63" fmla="*/ 0 h 271"/>
                  <a:gd name="T64" fmla="*/ 0 w 227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7" h="271">
                    <a:moveTo>
                      <a:pt x="227" y="0"/>
                    </a:moveTo>
                    <a:lnTo>
                      <a:pt x="215" y="2"/>
                    </a:lnTo>
                    <a:lnTo>
                      <a:pt x="204" y="4"/>
                    </a:lnTo>
                    <a:lnTo>
                      <a:pt x="194" y="8"/>
                    </a:lnTo>
                    <a:lnTo>
                      <a:pt x="183" y="11"/>
                    </a:lnTo>
                    <a:lnTo>
                      <a:pt x="172" y="16"/>
                    </a:lnTo>
                    <a:lnTo>
                      <a:pt x="161" y="20"/>
                    </a:lnTo>
                    <a:lnTo>
                      <a:pt x="150" y="26"/>
                    </a:lnTo>
                    <a:lnTo>
                      <a:pt x="140" y="32"/>
                    </a:lnTo>
                    <a:lnTo>
                      <a:pt x="130" y="38"/>
                    </a:lnTo>
                    <a:lnTo>
                      <a:pt x="121" y="44"/>
                    </a:lnTo>
                    <a:lnTo>
                      <a:pt x="111" y="51"/>
                    </a:lnTo>
                    <a:lnTo>
                      <a:pt x="102" y="59"/>
                    </a:lnTo>
                    <a:lnTo>
                      <a:pt x="93" y="67"/>
                    </a:lnTo>
                    <a:lnTo>
                      <a:pt x="85" y="75"/>
                    </a:lnTo>
                    <a:lnTo>
                      <a:pt x="76" y="84"/>
                    </a:lnTo>
                    <a:lnTo>
                      <a:pt x="68" y="94"/>
                    </a:lnTo>
                    <a:lnTo>
                      <a:pt x="61" y="103"/>
                    </a:lnTo>
                    <a:lnTo>
                      <a:pt x="53" y="112"/>
                    </a:lnTo>
                    <a:lnTo>
                      <a:pt x="46" y="122"/>
                    </a:lnTo>
                    <a:lnTo>
                      <a:pt x="40" y="133"/>
                    </a:lnTo>
                    <a:lnTo>
                      <a:pt x="34" y="143"/>
                    </a:lnTo>
                    <a:lnTo>
                      <a:pt x="28" y="154"/>
                    </a:lnTo>
                    <a:lnTo>
                      <a:pt x="24" y="165"/>
                    </a:lnTo>
                    <a:lnTo>
                      <a:pt x="18" y="176"/>
                    </a:lnTo>
                    <a:lnTo>
                      <a:pt x="15" y="187"/>
                    </a:lnTo>
                    <a:lnTo>
                      <a:pt x="10" y="199"/>
                    </a:lnTo>
                    <a:lnTo>
                      <a:pt x="7" y="210"/>
                    </a:lnTo>
                    <a:lnTo>
                      <a:pt x="5" y="223"/>
                    </a:lnTo>
                    <a:lnTo>
                      <a:pt x="3" y="234"/>
                    </a:lnTo>
                    <a:lnTo>
                      <a:pt x="1" y="247"/>
                    </a:lnTo>
                    <a:lnTo>
                      <a:pt x="0" y="258"/>
                    </a:lnTo>
                    <a:lnTo>
                      <a:pt x="0" y="271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96" name="Line 1593"/>
              <p:cNvSpPr>
                <a:spLocks noChangeShapeType="1"/>
              </p:cNvSpPr>
              <p:nvPr/>
            </p:nvSpPr>
            <p:spPr bwMode="auto">
              <a:xfrm flipV="1">
                <a:off x="2766" y="762"/>
                <a:ext cx="0" cy="9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97" name="Freeform 1594"/>
              <p:cNvSpPr>
                <a:spLocks/>
              </p:cNvSpPr>
              <p:nvPr/>
            </p:nvSpPr>
            <p:spPr bwMode="auto">
              <a:xfrm>
                <a:off x="2709" y="762"/>
                <a:ext cx="57" cy="90"/>
              </a:xfrm>
              <a:custGeom>
                <a:avLst/>
                <a:gdLst>
                  <a:gd name="T0" fmla="*/ 0 w 229"/>
                  <a:gd name="T1" fmla="*/ 0 h 271"/>
                  <a:gd name="T2" fmla="*/ 0 w 229"/>
                  <a:gd name="T3" fmla="*/ 0 h 271"/>
                  <a:gd name="T4" fmla="*/ 0 w 229"/>
                  <a:gd name="T5" fmla="*/ 0 h 271"/>
                  <a:gd name="T6" fmla="*/ 0 w 229"/>
                  <a:gd name="T7" fmla="*/ 0 h 271"/>
                  <a:gd name="T8" fmla="*/ 0 w 229"/>
                  <a:gd name="T9" fmla="*/ 0 h 271"/>
                  <a:gd name="T10" fmla="*/ 0 w 229"/>
                  <a:gd name="T11" fmla="*/ 0 h 271"/>
                  <a:gd name="T12" fmla="*/ 0 w 229"/>
                  <a:gd name="T13" fmla="*/ 0 h 271"/>
                  <a:gd name="T14" fmla="*/ 0 w 229"/>
                  <a:gd name="T15" fmla="*/ 0 h 271"/>
                  <a:gd name="T16" fmla="*/ 0 w 229"/>
                  <a:gd name="T17" fmla="*/ 0 h 271"/>
                  <a:gd name="T18" fmla="*/ 0 w 229"/>
                  <a:gd name="T19" fmla="*/ 0 h 271"/>
                  <a:gd name="T20" fmla="*/ 0 w 229"/>
                  <a:gd name="T21" fmla="*/ 0 h 271"/>
                  <a:gd name="T22" fmla="*/ 0 w 229"/>
                  <a:gd name="T23" fmla="*/ 0 h 271"/>
                  <a:gd name="T24" fmla="*/ 0 w 229"/>
                  <a:gd name="T25" fmla="*/ 0 h 271"/>
                  <a:gd name="T26" fmla="*/ 0 w 229"/>
                  <a:gd name="T27" fmla="*/ 0 h 271"/>
                  <a:gd name="T28" fmla="*/ 0 w 229"/>
                  <a:gd name="T29" fmla="*/ 0 h 271"/>
                  <a:gd name="T30" fmla="*/ 0 w 229"/>
                  <a:gd name="T31" fmla="*/ 0 h 271"/>
                  <a:gd name="T32" fmla="*/ 0 w 229"/>
                  <a:gd name="T33" fmla="*/ 0 h 271"/>
                  <a:gd name="T34" fmla="*/ 0 w 229"/>
                  <a:gd name="T35" fmla="*/ 0 h 271"/>
                  <a:gd name="T36" fmla="*/ 0 w 229"/>
                  <a:gd name="T37" fmla="*/ 0 h 271"/>
                  <a:gd name="T38" fmla="*/ 0 w 229"/>
                  <a:gd name="T39" fmla="*/ 0 h 271"/>
                  <a:gd name="T40" fmla="*/ 0 w 229"/>
                  <a:gd name="T41" fmla="*/ 0 h 271"/>
                  <a:gd name="T42" fmla="*/ 0 w 229"/>
                  <a:gd name="T43" fmla="*/ 0 h 271"/>
                  <a:gd name="T44" fmla="*/ 0 w 229"/>
                  <a:gd name="T45" fmla="*/ 0 h 271"/>
                  <a:gd name="T46" fmla="*/ 0 w 229"/>
                  <a:gd name="T47" fmla="*/ 0 h 271"/>
                  <a:gd name="T48" fmla="*/ 0 w 229"/>
                  <a:gd name="T49" fmla="*/ 0 h 271"/>
                  <a:gd name="T50" fmla="*/ 0 w 229"/>
                  <a:gd name="T51" fmla="*/ 0 h 271"/>
                  <a:gd name="T52" fmla="*/ 0 w 229"/>
                  <a:gd name="T53" fmla="*/ 0 h 271"/>
                  <a:gd name="T54" fmla="*/ 0 w 229"/>
                  <a:gd name="T55" fmla="*/ 0 h 271"/>
                  <a:gd name="T56" fmla="*/ 0 w 229"/>
                  <a:gd name="T57" fmla="*/ 0 h 271"/>
                  <a:gd name="T58" fmla="*/ 0 w 229"/>
                  <a:gd name="T59" fmla="*/ 0 h 271"/>
                  <a:gd name="T60" fmla="*/ 0 w 229"/>
                  <a:gd name="T61" fmla="*/ 0 h 271"/>
                  <a:gd name="T62" fmla="*/ 0 w 229"/>
                  <a:gd name="T63" fmla="*/ 0 h 271"/>
                  <a:gd name="T64" fmla="*/ 0 w 229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9" h="271">
                    <a:moveTo>
                      <a:pt x="229" y="0"/>
                    </a:moveTo>
                    <a:lnTo>
                      <a:pt x="217" y="2"/>
                    </a:lnTo>
                    <a:lnTo>
                      <a:pt x="206" y="5"/>
                    </a:lnTo>
                    <a:lnTo>
                      <a:pt x="194" y="7"/>
                    </a:lnTo>
                    <a:lnTo>
                      <a:pt x="183" y="12"/>
                    </a:lnTo>
                    <a:lnTo>
                      <a:pt x="172" y="16"/>
                    </a:lnTo>
                    <a:lnTo>
                      <a:pt x="161" y="21"/>
                    </a:lnTo>
                    <a:lnTo>
                      <a:pt x="151" y="26"/>
                    </a:lnTo>
                    <a:lnTo>
                      <a:pt x="140" y="31"/>
                    </a:lnTo>
                    <a:lnTo>
                      <a:pt x="131" y="38"/>
                    </a:lnTo>
                    <a:lnTo>
                      <a:pt x="121" y="45"/>
                    </a:lnTo>
                    <a:lnTo>
                      <a:pt x="112" y="52"/>
                    </a:lnTo>
                    <a:lnTo>
                      <a:pt x="102" y="60"/>
                    </a:lnTo>
                    <a:lnTo>
                      <a:pt x="94" y="68"/>
                    </a:lnTo>
                    <a:lnTo>
                      <a:pt x="85" y="76"/>
                    </a:lnTo>
                    <a:lnTo>
                      <a:pt x="77" y="84"/>
                    </a:lnTo>
                    <a:lnTo>
                      <a:pt x="68" y="93"/>
                    </a:lnTo>
                    <a:lnTo>
                      <a:pt x="61" y="102"/>
                    </a:lnTo>
                    <a:lnTo>
                      <a:pt x="54" y="112"/>
                    </a:lnTo>
                    <a:lnTo>
                      <a:pt x="48" y="123"/>
                    </a:lnTo>
                    <a:lnTo>
                      <a:pt x="41" y="133"/>
                    </a:lnTo>
                    <a:lnTo>
                      <a:pt x="35" y="143"/>
                    </a:lnTo>
                    <a:lnTo>
                      <a:pt x="29" y="154"/>
                    </a:lnTo>
                    <a:lnTo>
                      <a:pt x="24" y="165"/>
                    </a:lnTo>
                    <a:lnTo>
                      <a:pt x="19" y="176"/>
                    </a:lnTo>
                    <a:lnTo>
                      <a:pt x="15" y="187"/>
                    </a:lnTo>
                    <a:lnTo>
                      <a:pt x="12" y="199"/>
                    </a:lnTo>
                    <a:lnTo>
                      <a:pt x="8" y="211"/>
                    </a:lnTo>
                    <a:lnTo>
                      <a:pt x="5" y="222"/>
                    </a:lnTo>
                    <a:lnTo>
                      <a:pt x="3" y="235"/>
                    </a:lnTo>
                    <a:lnTo>
                      <a:pt x="2" y="246"/>
                    </a:lnTo>
                    <a:lnTo>
                      <a:pt x="1" y="259"/>
                    </a:lnTo>
                    <a:lnTo>
                      <a:pt x="0" y="271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98" name="Rectangle 1595"/>
              <p:cNvSpPr>
                <a:spLocks noChangeArrowheads="1"/>
              </p:cNvSpPr>
              <p:nvPr/>
            </p:nvSpPr>
            <p:spPr bwMode="auto">
              <a:xfrm>
                <a:off x="2767" y="942"/>
                <a:ext cx="46" cy="37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9" name="Rectangle 1596"/>
              <p:cNvSpPr>
                <a:spLocks noChangeArrowheads="1"/>
              </p:cNvSpPr>
              <p:nvPr/>
            </p:nvSpPr>
            <p:spPr bwMode="auto">
              <a:xfrm>
                <a:off x="2767" y="942"/>
                <a:ext cx="46" cy="37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0" name="Rectangle 1597"/>
              <p:cNvSpPr>
                <a:spLocks noChangeArrowheads="1"/>
              </p:cNvSpPr>
              <p:nvPr/>
            </p:nvSpPr>
            <p:spPr bwMode="auto">
              <a:xfrm>
                <a:off x="2660" y="942"/>
                <a:ext cx="50" cy="37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1" name="Rectangle 1598"/>
              <p:cNvSpPr>
                <a:spLocks noChangeArrowheads="1"/>
              </p:cNvSpPr>
              <p:nvPr/>
            </p:nvSpPr>
            <p:spPr bwMode="auto">
              <a:xfrm>
                <a:off x="2660" y="942"/>
                <a:ext cx="50" cy="37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2" name="Rectangle 1599"/>
              <p:cNvSpPr>
                <a:spLocks noChangeArrowheads="1"/>
              </p:cNvSpPr>
              <p:nvPr/>
            </p:nvSpPr>
            <p:spPr bwMode="auto">
              <a:xfrm>
                <a:off x="2767" y="816"/>
                <a:ext cx="46" cy="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3" name="Rectangle 1600"/>
              <p:cNvSpPr>
                <a:spLocks noChangeArrowheads="1"/>
              </p:cNvSpPr>
              <p:nvPr/>
            </p:nvSpPr>
            <p:spPr bwMode="auto">
              <a:xfrm>
                <a:off x="2767" y="816"/>
                <a:ext cx="46" cy="3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4" name="Rectangle 1601"/>
              <p:cNvSpPr>
                <a:spLocks noChangeArrowheads="1"/>
              </p:cNvSpPr>
              <p:nvPr/>
            </p:nvSpPr>
            <p:spPr bwMode="auto">
              <a:xfrm>
                <a:off x="2660" y="816"/>
                <a:ext cx="50" cy="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5" name="Rectangle 1602"/>
              <p:cNvSpPr>
                <a:spLocks noChangeArrowheads="1"/>
              </p:cNvSpPr>
              <p:nvPr/>
            </p:nvSpPr>
            <p:spPr bwMode="auto">
              <a:xfrm>
                <a:off x="2660" y="816"/>
                <a:ext cx="50" cy="3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6" name="Rectangle 1603"/>
              <p:cNvSpPr>
                <a:spLocks noChangeArrowheads="1"/>
              </p:cNvSpPr>
              <p:nvPr/>
            </p:nvSpPr>
            <p:spPr bwMode="auto">
              <a:xfrm rot="-5400000">
                <a:off x="2879" y="2089"/>
                <a:ext cx="4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К</a:t>
                </a:r>
                <a:endParaRPr lang="ru-RU"/>
              </a:p>
            </p:txBody>
          </p:sp>
          <p:sp>
            <p:nvSpPr>
              <p:cNvPr id="33407" name="Rectangle 1604"/>
              <p:cNvSpPr>
                <a:spLocks noChangeArrowheads="1"/>
              </p:cNvSpPr>
              <p:nvPr/>
            </p:nvSpPr>
            <p:spPr bwMode="auto">
              <a:xfrm rot="-5400000">
                <a:off x="2878" y="2058"/>
                <a:ext cx="44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Р</a:t>
                </a:r>
                <a:endParaRPr lang="ru-RU"/>
              </a:p>
            </p:txBody>
          </p:sp>
          <p:sp>
            <p:nvSpPr>
              <p:cNvPr id="33408" name="Rectangle 1605"/>
              <p:cNvSpPr>
                <a:spLocks noChangeArrowheads="1"/>
              </p:cNvSpPr>
              <p:nvPr/>
            </p:nvSpPr>
            <p:spPr bwMode="auto">
              <a:xfrm rot="-5400000">
                <a:off x="2878" y="2024"/>
                <a:ext cx="4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У</a:t>
                </a:r>
                <a:endParaRPr lang="ru-RU"/>
              </a:p>
            </p:txBody>
          </p:sp>
          <p:sp>
            <p:nvSpPr>
              <p:cNvPr id="33409" name="Rectangle 1606"/>
              <p:cNvSpPr>
                <a:spLocks noChangeArrowheads="1"/>
              </p:cNvSpPr>
              <p:nvPr/>
            </p:nvSpPr>
            <p:spPr bwMode="auto">
              <a:xfrm rot="-5400000">
                <a:off x="2885" y="1999"/>
                <a:ext cx="2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 </a:t>
                </a:r>
                <a:endParaRPr lang="ru-RU"/>
              </a:p>
            </p:txBody>
          </p:sp>
          <p:sp>
            <p:nvSpPr>
              <p:cNvPr id="33410" name="Rectangle 1607"/>
              <p:cNvSpPr>
                <a:spLocks noChangeArrowheads="1"/>
              </p:cNvSpPr>
              <p:nvPr/>
            </p:nvSpPr>
            <p:spPr bwMode="auto">
              <a:xfrm rot="-5400000">
                <a:off x="2880" y="1980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1</a:t>
                </a:r>
                <a:endParaRPr lang="ru-RU"/>
              </a:p>
            </p:txBody>
          </p:sp>
          <p:sp>
            <p:nvSpPr>
              <p:cNvPr id="33411" name="Rectangle 1608"/>
              <p:cNvSpPr>
                <a:spLocks noChangeArrowheads="1"/>
              </p:cNvSpPr>
              <p:nvPr/>
            </p:nvSpPr>
            <p:spPr bwMode="auto">
              <a:xfrm rot="-5400000">
                <a:off x="2880" y="1951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0</a:t>
                </a:r>
                <a:endParaRPr lang="ru-RU"/>
              </a:p>
            </p:txBody>
          </p:sp>
          <p:sp>
            <p:nvSpPr>
              <p:cNvPr id="33412" name="Rectangle 1609"/>
              <p:cNvSpPr>
                <a:spLocks noChangeArrowheads="1"/>
              </p:cNvSpPr>
              <p:nvPr/>
            </p:nvSpPr>
            <p:spPr bwMode="auto">
              <a:xfrm rot="-5400000">
                <a:off x="2885" y="1928"/>
                <a:ext cx="2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,</a:t>
                </a:r>
                <a:endParaRPr lang="ru-RU"/>
              </a:p>
            </p:txBody>
          </p:sp>
          <p:sp>
            <p:nvSpPr>
              <p:cNvPr id="33413" name="Rectangle 1610"/>
              <p:cNvSpPr>
                <a:spLocks noChangeArrowheads="1"/>
              </p:cNvSpPr>
              <p:nvPr/>
            </p:nvSpPr>
            <p:spPr bwMode="auto">
              <a:xfrm rot="-5400000">
                <a:off x="2880" y="1909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5</a:t>
                </a:r>
                <a:endParaRPr lang="ru-RU"/>
              </a:p>
            </p:txBody>
          </p:sp>
          <p:sp>
            <p:nvSpPr>
              <p:cNvPr id="33414" name="Rectangle 1611"/>
              <p:cNvSpPr>
                <a:spLocks noChangeArrowheads="1"/>
              </p:cNvSpPr>
              <p:nvPr/>
            </p:nvSpPr>
            <p:spPr bwMode="auto">
              <a:xfrm rot="-5400000">
                <a:off x="2882" y="1883"/>
                <a:ext cx="35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к</a:t>
                </a:r>
                <a:endParaRPr lang="ru-RU"/>
              </a:p>
            </p:txBody>
          </p:sp>
          <p:sp>
            <p:nvSpPr>
              <p:cNvPr id="33415" name="Rectangle 1612"/>
              <p:cNvSpPr>
                <a:spLocks noChangeArrowheads="1"/>
              </p:cNvSpPr>
              <p:nvPr/>
            </p:nvSpPr>
            <p:spPr bwMode="auto">
              <a:xfrm rot="-5400000">
                <a:off x="2878" y="1856"/>
                <a:ext cx="44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В</a:t>
                </a:r>
                <a:endParaRPr lang="ru-RU"/>
              </a:p>
            </p:txBody>
          </p:sp>
          <p:sp>
            <p:nvSpPr>
              <p:cNvPr id="33416" name="Rectangle 1637"/>
              <p:cNvSpPr>
                <a:spLocks noChangeArrowheads="1"/>
              </p:cNvSpPr>
              <p:nvPr/>
            </p:nvSpPr>
            <p:spPr bwMode="auto">
              <a:xfrm rot="-5400000">
                <a:off x="2586" y="1534"/>
                <a:ext cx="0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417" name="Rectangle 1641"/>
              <p:cNvSpPr>
                <a:spLocks noChangeArrowheads="1"/>
              </p:cNvSpPr>
              <p:nvPr/>
            </p:nvSpPr>
            <p:spPr bwMode="auto">
              <a:xfrm>
                <a:off x="2784" y="1507"/>
                <a:ext cx="84" cy="910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8" name="Line 1642"/>
              <p:cNvSpPr>
                <a:spLocks noChangeShapeType="1"/>
              </p:cNvSpPr>
              <p:nvPr/>
            </p:nvSpPr>
            <p:spPr bwMode="auto">
              <a:xfrm>
                <a:off x="2784" y="2352"/>
                <a:ext cx="8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19" name="Line 1643"/>
              <p:cNvSpPr>
                <a:spLocks noChangeShapeType="1"/>
              </p:cNvSpPr>
              <p:nvPr/>
            </p:nvSpPr>
            <p:spPr bwMode="auto">
              <a:xfrm>
                <a:off x="2784" y="2287"/>
                <a:ext cx="8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20" name="Line 1644"/>
              <p:cNvSpPr>
                <a:spLocks noChangeShapeType="1"/>
              </p:cNvSpPr>
              <p:nvPr/>
            </p:nvSpPr>
            <p:spPr bwMode="auto">
              <a:xfrm>
                <a:off x="2784" y="2222"/>
                <a:ext cx="8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21" name="Line 1645"/>
              <p:cNvSpPr>
                <a:spLocks noChangeShapeType="1"/>
              </p:cNvSpPr>
              <p:nvPr/>
            </p:nvSpPr>
            <p:spPr bwMode="auto">
              <a:xfrm>
                <a:off x="2784" y="2157"/>
                <a:ext cx="8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22" name="Line 1646"/>
              <p:cNvSpPr>
                <a:spLocks noChangeShapeType="1"/>
              </p:cNvSpPr>
              <p:nvPr/>
            </p:nvSpPr>
            <p:spPr bwMode="auto">
              <a:xfrm>
                <a:off x="2784" y="2092"/>
                <a:ext cx="8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23" name="Line 1647"/>
              <p:cNvSpPr>
                <a:spLocks noChangeShapeType="1"/>
              </p:cNvSpPr>
              <p:nvPr/>
            </p:nvSpPr>
            <p:spPr bwMode="auto">
              <a:xfrm>
                <a:off x="2784" y="2027"/>
                <a:ext cx="8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24" name="Line 1648"/>
              <p:cNvSpPr>
                <a:spLocks noChangeShapeType="1"/>
              </p:cNvSpPr>
              <p:nvPr/>
            </p:nvSpPr>
            <p:spPr bwMode="auto">
              <a:xfrm>
                <a:off x="2784" y="1962"/>
                <a:ext cx="8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25" name="Line 1649"/>
              <p:cNvSpPr>
                <a:spLocks noChangeShapeType="1"/>
              </p:cNvSpPr>
              <p:nvPr/>
            </p:nvSpPr>
            <p:spPr bwMode="auto">
              <a:xfrm>
                <a:off x="2784" y="1897"/>
                <a:ext cx="8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26" name="Line 1650"/>
              <p:cNvSpPr>
                <a:spLocks noChangeShapeType="1"/>
              </p:cNvSpPr>
              <p:nvPr/>
            </p:nvSpPr>
            <p:spPr bwMode="auto">
              <a:xfrm>
                <a:off x="2784" y="1832"/>
                <a:ext cx="8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27" name="Line 1651"/>
              <p:cNvSpPr>
                <a:spLocks noChangeShapeType="1"/>
              </p:cNvSpPr>
              <p:nvPr/>
            </p:nvSpPr>
            <p:spPr bwMode="auto">
              <a:xfrm>
                <a:off x="2784" y="1767"/>
                <a:ext cx="8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28" name="Line 1652"/>
              <p:cNvSpPr>
                <a:spLocks noChangeShapeType="1"/>
              </p:cNvSpPr>
              <p:nvPr/>
            </p:nvSpPr>
            <p:spPr bwMode="auto">
              <a:xfrm>
                <a:off x="2784" y="1702"/>
                <a:ext cx="8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29" name="Line 1653"/>
              <p:cNvSpPr>
                <a:spLocks noChangeShapeType="1"/>
              </p:cNvSpPr>
              <p:nvPr/>
            </p:nvSpPr>
            <p:spPr bwMode="auto">
              <a:xfrm>
                <a:off x="2784" y="1637"/>
                <a:ext cx="8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30" name="Line 1654"/>
              <p:cNvSpPr>
                <a:spLocks noChangeShapeType="1"/>
              </p:cNvSpPr>
              <p:nvPr/>
            </p:nvSpPr>
            <p:spPr bwMode="auto">
              <a:xfrm>
                <a:off x="2784" y="1572"/>
                <a:ext cx="8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31" name="Rectangle 1655"/>
              <p:cNvSpPr>
                <a:spLocks noChangeArrowheads="1"/>
              </p:cNvSpPr>
              <p:nvPr/>
            </p:nvSpPr>
            <p:spPr bwMode="auto">
              <a:xfrm>
                <a:off x="2784" y="2536"/>
                <a:ext cx="114" cy="103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2" name="Rectangle 1656"/>
              <p:cNvSpPr>
                <a:spLocks noChangeArrowheads="1"/>
              </p:cNvSpPr>
              <p:nvPr/>
            </p:nvSpPr>
            <p:spPr bwMode="auto">
              <a:xfrm>
                <a:off x="2784" y="2417"/>
                <a:ext cx="114" cy="7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3" name="Rectangle 1657"/>
              <p:cNvSpPr>
                <a:spLocks noChangeArrowheads="1"/>
              </p:cNvSpPr>
              <p:nvPr/>
            </p:nvSpPr>
            <p:spPr bwMode="auto">
              <a:xfrm>
                <a:off x="2784" y="1285"/>
                <a:ext cx="114" cy="10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4" name="Rectangle 1658"/>
              <p:cNvSpPr>
                <a:spLocks noChangeArrowheads="1"/>
              </p:cNvSpPr>
              <p:nvPr/>
            </p:nvSpPr>
            <p:spPr bwMode="auto">
              <a:xfrm>
                <a:off x="2784" y="1433"/>
                <a:ext cx="114" cy="7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5" name="Line 1659"/>
              <p:cNvSpPr>
                <a:spLocks noChangeShapeType="1"/>
              </p:cNvSpPr>
              <p:nvPr/>
            </p:nvSpPr>
            <p:spPr bwMode="auto">
              <a:xfrm flipV="1">
                <a:off x="2784" y="2491"/>
                <a:ext cx="0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36" name="Line 1660"/>
              <p:cNvSpPr>
                <a:spLocks noChangeShapeType="1"/>
              </p:cNvSpPr>
              <p:nvPr/>
            </p:nvSpPr>
            <p:spPr bwMode="auto">
              <a:xfrm>
                <a:off x="2864" y="2491"/>
                <a:ext cx="0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37" name="Line 1661"/>
              <p:cNvSpPr>
                <a:spLocks noChangeShapeType="1"/>
              </p:cNvSpPr>
              <p:nvPr/>
            </p:nvSpPr>
            <p:spPr bwMode="auto">
              <a:xfrm flipV="1">
                <a:off x="2784" y="1389"/>
                <a:ext cx="0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38" name="Line 1662"/>
              <p:cNvSpPr>
                <a:spLocks noChangeShapeType="1"/>
              </p:cNvSpPr>
              <p:nvPr/>
            </p:nvSpPr>
            <p:spPr bwMode="auto">
              <a:xfrm flipV="1">
                <a:off x="2864" y="1389"/>
                <a:ext cx="0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39" name="Rectangle 1663"/>
              <p:cNvSpPr>
                <a:spLocks noChangeArrowheads="1"/>
              </p:cNvSpPr>
              <p:nvPr/>
            </p:nvSpPr>
            <p:spPr bwMode="auto">
              <a:xfrm rot="-5400000">
                <a:off x="2718" y="2088"/>
                <a:ext cx="44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Р</a:t>
                </a:r>
                <a:endParaRPr lang="ru-RU"/>
              </a:p>
            </p:txBody>
          </p:sp>
          <p:sp>
            <p:nvSpPr>
              <p:cNvPr id="33440" name="Rectangle 1664"/>
              <p:cNvSpPr>
                <a:spLocks noChangeArrowheads="1"/>
              </p:cNvSpPr>
              <p:nvPr/>
            </p:nvSpPr>
            <p:spPr bwMode="auto">
              <a:xfrm rot="-5400000">
                <a:off x="2718" y="2054"/>
                <a:ext cx="4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У</a:t>
                </a:r>
                <a:endParaRPr lang="ru-RU"/>
              </a:p>
            </p:txBody>
          </p:sp>
          <p:sp>
            <p:nvSpPr>
              <p:cNvPr id="33441" name="Rectangle 1665"/>
              <p:cNvSpPr>
                <a:spLocks noChangeArrowheads="1"/>
              </p:cNvSpPr>
              <p:nvPr/>
            </p:nvSpPr>
            <p:spPr bwMode="auto">
              <a:xfrm rot="-5400000">
                <a:off x="2716" y="2019"/>
                <a:ext cx="47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С</a:t>
                </a:r>
                <a:endParaRPr lang="ru-RU"/>
              </a:p>
            </p:txBody>
          </p:sp>
          <p:sp>
            <p:nvSpPr>
              <p:cNvPr id="33442" name="Rectangle 1666"/>
              <p:cNvSpPr>
                <a:spLocks noChangeArrowheads="1"/>
              </p:cNvSpPr>
              <p:nvPr/>
            </p:nvSpPr>
            <p:spPr bwMode="auto">
              <a:xfrm rot="-5400000">
                <a:off x="2716" y="1983"/>
                <a:ext cx="47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Н</a:t>
                </a:r>
                <a:endParaRPr lang="ru-RU"/>
              </a:p>
            </p:txBody>
          </p:sp>
          <p:sp>
            <p:nvSpPr>
              <p:cNvPr id="33443" name="Rectangle 1667"/>
              <p:cNvSpPr>
                <a:spLocks noChangeArrowheads="1"/>
              </p:cNvSpPr>
              <p:nvPr/>
            </p:nvSpPr>
            <p:spPr bwMode="auto">
              <a:xfrm rot="-5400000">
                <a:off x="2724" y="1954"/>
                <a:ext cx="31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-</a:t>
                </a:r>
                <a:endParaRPr lang="ru-RU"/>
              </a:p>
            </p:txBody>
          </p:sp>
          <p:sp>
            <p:nvSpPr>
              <p:cNvPr id="33444" name="Rectangle 1668"/>
              <p:cNvSpPr>
                <a:spLocks noChangeArrowheads="1"/>
              </p:cNvSpPr>
              <p:nvPr/>
            </p:nvSpPr>
            <p:spPr bwMode="auto">
              <a:xfrm rot="-5400000">
                <a:off x="2720" y="1933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0</a:t>
                </a:r>
                <a:endParaRPr lang="ru-RU"/>
              </a:p>
            </p:txBody>
          </p:sp>
          <p:sp>
            <p:nvSpPr>
              <p:cNvPr id="33445" name="Rectangle 1669"/>
              <p:cNvSpPr>
                <a:spLocks noChangeArrowheads="1"/>
              </p:cNvSpPr>
              <p:nvPr/>
            </p:nvSpPr>
            <p:spPr bwMode="auto">
              <a:xfrm rot="-5400000">
                <a:off x="2725" y="1910"/>
                <a:ext cx="2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,</a:t>
                </a:r>
                <a:endParaRPr lang="ru-RU"/>
              </a:p>
            </p:txBody>
          </p:sp>
          <p:sp>
            <p:nvSpPr>
              <p:cNvPr id="33446" name="Rectangle 1670"/>
              <p:cNvSpPr>
                <a:spLocks noChangeArrowheads="1"/>
              </p:cNvSpPr>
              <p:nvPr/>
            </p:nvSpPr>
            <p:spPr bwMode="auto">
              <a:xfrm rot="-5400000">
                <a:off x="2720" y="1891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4</a:t>
                </a:r>
                <a:endParaRPr lang="ru-RU"/>
              </a:p>
            </p:txBody>
          </p:sp>
          <p:sp>
            <p:nvSpPr>
              <p:cNvPr id="33447" name="Rectangle 1671"/>
              <p:cNvSpPr>
                <a:spLocks noChangeArrowheads="1"/>
              </p:cNvSpPr>
              <p:nvPr/>
            </p:nvSpPr>
            <p:spPr bwMode="auto">
              <a:xfrm rot="-5400000">
                <a:off x="2722" y="1865"/>
                <a:ext cx="35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к</a:t>
                </a:r>
                <a:endParaRPr lang="ru-RU"/>
              </a:p>
            </p:txBody>
          </p:sp>
          <p:sp>
            <p:nvSpPr>
              <p:cNvPr id="33448" name="Rectangle 1672"/>
              <p:cNvSpPr>
                <a:spLocks noChangeArrowheads="1"/>
              </p:cNvSpPr>
              <p:nvPr/>
            </p:nvSpPr>
            <p:spPr bwMode="auto">
              <a:xfrm rot="-5400000">
                <a:off x="2718" y="1838"/>
                <a:ext cx="44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В</a:t>
                </a:r>
                <a:endParaRPr lang="ru-RU"/>
              </a:p>
            </p:txBody>
          </p:sp>
          <p:sp>
            <p:nvSpPr>
              <p:cNvPr id="33449" name="Rectangle 1673"/>
              <p:cNvSpPr>
                <a:spLocks noChangeArrowheads="1"/>
              </p:cNvSpPr>
              <p:nvPr/>
            </p:nvSpPr>
            <p:spPr bwMode="auto">
              <a:xfrm>
                <a:off x="2645" y="1517"/>
                <a:ext cx="67" cy="89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0" name="Line 1674"/>
              <p:cNvSpPr>
                <a:spLocks noChangeShapeType="1"/>
              </p:cNvSpPr>
              <p:nvPr/>
            </p:nvSpPr>
            <p:spPr bwMode="auto">
              <a:xfrm>
                <a:off x="2645" y="2345"/>
                <a:ext cx="6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51" name="Line 1675"/>
              <p:cNvSpPr>
                <a:spLocks noChangeShapeType="1"/>
              </p:cNvSpPr>
              <p:nvPr/>
            </p:nvSpPr>
            <p:spPr bwMode="auto">
              <a:xfrm>
                <a:off x="2645" y="2282"/>
                <a:ext cx="6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52" name="Line 1676"/>
              <p:cNvSpPr>
                <a:spLocks noChangeShapeType="1"/>
              </p:cNvSpPr>
              <p:nvPr/>
            </p:nvSpPr>
            <p:spPr bwMode="auto">
              <a:xfrm>
                <a:off x="2645" y="2218"/>
                <a:ext cx="6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53" name="Line 1677"/>
              <p:cNvSpPr>
                <a:spLocks noChangeShapeType="1"/>
              </p:cNvSpPr>
              <p:nvPr/>
            </p:nvSpPr>
            <p:spPr bwMode="auto">
              <a:xfrm>
                <a:off x="2645" y="2154"/>
                <a:ext cx="6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54" name="Line 1678"/>
              <p:cNvSpPr>
                <a:spLocks noChangeShapeType="1"/>
              </p:cNvSpPr>
              <p:nvPr/>
            </p:nvSpPr>
            <p:spPr bwMode="auto">
              <a:xfrm>
                <a:off x="2645" y="2090"/>
                <a:ext cx="6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55" name="Line 1679"/>
              <p:cNvSpPr>
                <a:spLocks noChangeShapeType="1"/>
              </p:cNvSpPr>
              <p:nvPr/>
            </p:nvSpPr>
            <p:spPr bwMode="auto">
              <a:xfrm>
                <a:off x="2645" y="2027"/>
                <a:ext cx="6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56" name="Line 1680"/>
              <p:cNvSpPr>
                <a:spLocks noChangeShapeType="1"/>
              </p:cNvSpPr>
              <p:nvPr/>
            </p:nvSpPr>
            <p:spPr bwMode="auto">
              <a:xfrm>
                <a:off x="2645" y="1963"/>
                <a:ext cx="6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57" name="Line 1681"/>
              <p:cNvSpPr>
                <a:spLocks noChangeShapeType="1"/>
              </p:cNvSpPr>
              <p:nvPr/>
            </p:nvSpPr>
            <p:spPr bwMode="auto">
              <a:xfrm>
                <a:off x="2645" y="1899"/>
                <a:ext cx="6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845" name="Group 1883"/>
            <p:cNvGrpSpPr>
              <a:grpSpLocks/>
            </p:cNvGrpSpPr>
            <p:nvPr/>
          </p:nvGrpSpPr>
          <p:grpSpPr bwMode="auto">
            <a:xfrm>
              <a:off x="-324" y="519"/>
              <a:ext cx="4250" cy="3609"/>
              <a:chOff x="-324" y="519"/>
              <a:chExt cx="4250" cy="3609"/>
            </a:xfrm>
          </p:grpSpPr>
          <p:sp>
            <p:nvSpPr>
              <p:cNvPr id="33085" name="Line 1683"/>
              <p:cNvSpPr>
                <a:spLocks noChangeShapeType="1"/>
              </p:cNvSpPr>
              <p:nvPr/>
            </p:nvSpPr>
            <p:spPr bwMode="auto">
              <a:xfrm>
                <a:off x="2645" y="1836"/>
                <a:ext cx="6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86" name="Line 1684"/>
              <p:cNvSpPr>
                <a:spLocks noChangeShapeType="1"/>
              </p:cNvSpPr>
              <p:nvPr/>
            </p:nvSpPr>
            <p:spPr bwMode="auto">
              <a:xfrm>
                <a:off x="2645" y="1772"/>
                <a:ext cx="6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87" name="Line 1685"/>
              <p:cNvSpPr>
                <a:spLocks noChangeShapeType="1"/>
              </p:cNvSpPr>
              <p:nvPr/>
            </p:nvSpPr>
            <p:spPr bwMode="auto">
              <a:xfrm>
                <a:off x="2645" y="1708"/>
                <a:ext cx="6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88" name="Line 1686"/>
              <p:cNvSpPr>
                <a:spLocks noChangeShapeType="1"/>
              </p:cNvSpPr>
              <p:nvPr/>
            </p:nvSpPr>
            <p:spPr bwMode="auto">
              <a:xfrm>
                <a:off x="2645" y="1644"/>
                <a:ext cx="6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89" name="Line 1687"/>
              <p:cNvSpPr>
                <a:spLocks noChangeShapeType="1"/>
              </p:cNvSpPr>
              <p:nvPr/>
            </p:nvSpPr>
            <p:spPr bwMode="auto">
              <a:xfrm>
                <a:off x="2645" y="1581"/>
                <a:ext cx="6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90" name="Rectangle 1688"/>
              <p:cNvSpPr>
                <a:spLocks noChangeArrowheads="1"/>
              </p:cNvSpPr>
              <p:nvPr/>
            </p:nvSpPr>
            <p:spPr bwMode="auto">
              <a:xfrm>
                <a:off x="2636" y="1420"/>
                <a:ext cx="91" cy="10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1" name="Rectangle 1689"/>
              <p:cNvSpPr>
                <a:spLocks noChangeArrowheads="1"/>
              </p:cNvSpPr>
              <p:nvPr/>
            </p:nvSpPr>
            <p:spPr bwMode="auto">
              <a:xfrm>
                <a:off x="2636" y="2409"/>
                <a:ext cx="91" cy="10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2" name="Rectangle 1690"/>
              <p:cNvSpPr>
                <a:spLocks noChangeArrowheads="1"/>
              </p:cNvSpPr>
              <p:nvPr/>
            </p:nvSpPr>
            <p:spPr bwMode="auto">
              <a:xfrm>
                <a:off x="2927" y="744"/>
                <a:ext cx="34" cy="307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3" name="Rectangle 1691"/>
              <p:cNvSpPr>
                <a:spLocks noChangeArrowheads="1"/>
              </p:cNvSpPr>
              <p:nvPr/>
            </p:nvSpPr>
            <p:spPr bwMode="auto">
              <a:xfrm>
                <a:off x="2870" y="627"/>
                <a:ext cx="91" cy="5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4" name="Rectangle 1692"/>
              <p:cNvSpPr>
                <a:spLocks noChangeArrowheads="1"/>
              </p:cNvSpPr>
              <p:nvPr/>
            </p:nvSpPr>
            <p:spPr bwMode="auto">
              <a:xfrm>
                <a:off x="2707" y="992"/>
                <a:ext cx="4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 b="1">
                    <a:solidFill>
                      <a:srgbClr val="000000"/>
                    </a:solidFill>
                  </a:rPr>
                  <a:t>С</a:t>
                </a:r>
                <a:endParaRPr lang="ru-RU"/>
              </a:p>
            </p:txBody>
          </p:sp>
          <p:sp>
            <p:nvSpPr>
              <p:cNvPr id="33095" name="Rectangle 1693"/>
              <p:cNvSpPr>
                <a:spLocks noChangeArrowheads="1"/>
              </p:cNvSpPr>
              <p:nvPr/>
            </p:nvSpPr>
            <p:spPr bwMode="auto">
              <a:xfrm>
                <a:off x="2733" y="992"/>
                <a:ext cx="3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 b="1">
                    <a:solidFill>
                      <a:srgbClr val="000000"/>
                    </a:solidFill>
                  </a:rPr>
                  <a:t>.</a:t>
                </a:r>
                <a:endParaRPr lang="ru-RU"/>
              </a:p>
            </p:txBody>
          </p:sp>
          <p:sp>
            <p:nvSpPr>
              <p:cNvPr id="33096" name="Rectangle 1694"/>
              <p:cNvSpPr>
                <a:spLocks noChangeArrowheads="1"/>
              </p:cNvSpPr>
              <p:nvPr/>
            </p:nvSpPr>
            <p:spPr bwMode="auto">
              <a:xfrm>
                <a:off x="2744" y="992"/>
                <a:ext cx="4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 b="1">
                    <a:solidFill>
                      <a:srgbClr val="000000"/>
                    </a:solidFill>
                  </a:rPr>
                  <a:t>у</a:t>
                </a:r>
                <a:endParaRPr lang="ru-RU"/>
              </a:p>
            </p:txBody>
          </p:sp>
          <p:sp>
            <p:nvSpPr>
              <p:cNvPr id="33097" name="Rectangle 1695"/>
              <p:cNvSpPr>
                <a:spLocks noChangeArrowheads="1"/>
              </p:cNvSpPr>
              <p:nvPr/>
            </p:nvSpPr>
            <p:spPr bwMode="auto">
              <a:xfrm>
                <a:off x="2707" y="857"/>
                <a:ext cx="4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 b="1">
                    <a:solidFill>
                      <a:srgbClr val="000000"/>
                    </a:solidFill>
                  </a:rPr>
                  <a:t>С</a:t>
                </a:r>
                <a:endParaRPr lang="ru-RU"/>
              </a:p>
            </p:txBody>
          </p:sp>
          <p:sp>
            <p:nvSpPr>
              <p:cNvPr id="33098" name="Rectangle 1696"/>
              <p:cNvSpPr>
                <a:spLocks noChangeArrowheads="1"/>
              </p:cNvSpPr>
              <p:nvPr/>
            </p:nvSpPr>
            <p:spPr bwMode="auto">
              <a:xfrm>
                <a:off x="2733" y="857"/>
                <a:ext cx="3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 b="1">
                    <a:solidFill>
                      <a:srgbClr val="000000"/>
                    </a:solidFill>
                  </a:rPr>
                  <a:t>.</a:t>
                </a:r>
                <a:endParaRPr lang="ru-RU"/>
              </a:p>
            </p:txBody>
          </p:sp>
          <p:sp>
            <p:nvSpPr>
              <p:cNvPr id="33099" name="Rectangle 1697"/>
              <p:cNvSpPr>
                <a:spLocks noChangeArrowheads="1"/>
              </p:cNvSpPr>
              <p:nvPr/>
            </p:nvSpPr>
            <p:spPr bwMode="auto">
              <a:xfrm>
                <a:off x="2744" y="857"/>
                <a:ext cx="4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 b="1">
                    <a:solidFill>
                      <a:srgbClr val="000000"/>
                    </a:solidFill>
                  </a:rPr>
                  <a:t>у</a:t>
                </a:r>
                <a:endParaRPr lang="ru-RU"/>
              </a:p>
            </p:txBody>
          </p:sp>
          <p:sp>
            <p:nvSpPr>
              <p:cNvPr id="33100" name="Line 1698"/>
              <p:cNvSpPr>
                <a:spLocks noChangeShapeType="1"/>
              </p:cNvSpPr>
              <p:nvPr/>
            </p:nvSpPr>
            <p:spPr bwMode="auto">
              <a:xfrm>
                <a:off x="2525" y="744"/>
                <a:ext cx="0" cy="289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01" name="Line 1699"/>
              <p:cNvSpPr>
                <a:spLocks noChangeShapeType="1"/>
              </p:cNvSpPr>
              <p:nvPr/>
            </p:nvSpPr>
            <p:spPr bwMode="auto">
              <a:xfrm>
                <a:off x="2616" y="744"/>
                <a:ext cx="0" cy="289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02" name="Line 1700"/>
              <p:cNvSpPr>
                <a:spLocks noChangeShapeType="1"/>
              </p:cNvSpPr>
              <p:nvPr/>
            </p:nvSpPr>
            <p:spPr bwMode="auto">
              <a:xfrm>
                <a:off x="2525" y="1017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03" name="Line 1701"/>
              <p:cNvSpPr>
                <a:spLocks noChangeShapeType="1"/>
              </p:cNvSpPr>
              <p:nvPr/>
            </p:nvSpPr>
            <p:spPr bwMode="auto">
              <a:xfrm>
                <a:off x="2525" y="985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04" name="Line 1702"/>
              <p:cNvSpPr>
                <a:spLocks noChangeShapeType="1"/>
              </p:cNvSpPr>
              <p:nvPr/>
            </p:nvSpPr>
            <p:spPr bwMode="auto">
              <a:xfrm>
                <a:off x="2525" y="953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05" name="Line 1703"/>
              <p:cNvSpPr>
                <a:spLocks noChangeShapeType="1"/>
              </p:cNvSpPr>
              <p:nvPr/>
            </p:nvSpPr>
            <p:spPr bwMode="auto">
              <a:xfrm>
                <a:off x="2525" y="920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06" name="Line 1704"/>
              <p:cNvSpPr>
                <a:spLocks noChangeShapeType="1"/>
              </p:cNvSpPr>
              <p:nvPr/>
            </p:nvSpPr>
            <p:spPr bwMode="auto">
              <a:xfrm>
                <a:off x="2525" y="888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07" name="Line 1705"/>
              <p:cNvSpPr>
                <a:spLocks noChangeShapeType="1"/>
              </p:cNvSpPr>
              <p:nvPr/>
            </p:nvSpPr>
            <p:spPr bwMode="auto">
              <a:xfrm>
                <a:off x="2525" y="856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08" name="Line 1706"/>
              <p:cNvSpPr>
                <a:spLocks noChangeShapeType="1"/>
              </p:cNvSpPr>
              <p:nvPr/>
            </p:nvSpPr>
            <p:spPr bwMode="auto">
              <a:xfrm>
                <a:off x="2525" y="824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09" name="Line 1707"/>
              <p:cNvSpPr>
                <a:spLocks noChangeShapeType="1"/>
              </p:cNvSpPr>
              <p:nvPr/>
            </p:nvSpPr>
            <p:spPr bwMode="auto">
              <a:xfrm>
                <a:off x="2525" y="792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10" name="Line 1708"/>
              <p:cNvSpPr>
                <a:spLocks noChangeShapeType="1"/>
              </p:cNvSpPr>
              <p:nvPr/>
            </p:nvSpPr>
            <p:spPr bwMode="auto">
              <a:xfrm>
                <a:off x="2525" y="760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11" name="Line 1709"/>
              <p:cNvSpPr>
                <a:spLocks noChangeShapeType="1"/>
              </p:cNvSpPr>
              <p:nvPr/>
            </p:nvSpPr>
            <p:spPr bwMode="auto">
              <a:xfrm flipV="1">
                <a:off x="2549" y="776"/>
                <a:ext cx="0" cy="22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12" name="Freeform 1710"/>
              <p:cNvSpPr>
                <a:spLocks/>
              </p:cNvSpPr>
              <p:nvPr/>
            </p:nvSpPr>
            <p:spPr bwMode="auto">
              <a:xfrm>
                <a:off x="2543" y="953"/>
                <a:ext cx="9" cy="48"/>
              </a:xfrm>
              <a:custGeom>
                <a:avLst/>
                <a:gdLst>
                  <a:gd name="T0" fmla="*/ 0 w 36"/>
                  <a:gd name="T1" fmla="*/ 0 h 144"/>
                  <a:gd name="T2" fmla="*/ 0 w 36"/>
                  <a:gd name="T3" fmla="*/ 0 h 144"/>
                  <a:gd name="T4" fmla="*/ 0 w 36"/>
                  <a:gd name="T5" fmla="*/ 0 h 144"/>
                  <a:gd name="T6" fmla="*/ 0 w 36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144">
                    <a:moveTo>
                      <a:pt x="18" y="144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18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13" name="Freeform 1711"/>
              <p:cNvSpPr>
                <a:spLocks/>
              </p:cNvSpPr>
              <p:nvPr/>
            </p:nvSpPr>
            <p:spPr bwMode="auto">
              <a:xfrm>
                <a:off x="2543" y="953"/>
                <a:ext cx="9" cy="48"/>
              </a:xfrm>
              <a:custGeom>
                <a:avLst/>
                <a:gdLst>
                  <a:gd name="T0" fmla="*/ 0 w 36"/>
                  <a:gd name="T1" fmla="*/ 0 h 144"/>
                  <a:gd name="T2" fmla="*/ 0 w 36"/>
                  <a:gd name="T3" fmla="*/ 0 h 144"/>
                  <a:gd name="T4" fmla="*/ 0 w 36"/>
                  <a:gd name="T5" fmla="*/ 0 h 144"/>
                  <a:gd name="T6" fmla="*/ 0 w 36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144">
                    <a:moveTo>
                      <a:pt x="18" y="144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18" y="144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14" name="Line 1712"/>
              <p:cNvSpPr>
                <a:spLocks noChangeShapeType="1"/>
              </p:cNvSpPr>
              <p:nvPr/>
            </p:nvSpPr>
            <p:spPr bwMode="auto">
              <a:xfrm flipV="1">
                <a:off x="2593" y="776"/>
                <a:ext cx="0" cy="22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15" name="Freeform 1713"/>
              <p:cNvSpPr>
                <a:spLocks/>
              </p:cNvSpPr>
              <p:nvPr/>
            </p:nvSpPr>
            <p:spPr bwMode="auto">
              <a:xfrm>
                <a:off x="2589" y="776"/>
                <a:ext cx="9" cy="48"/>
              </a:xfrm>
              <a:custGeom>
                <a:avLst/>
                <a:gdLst>
                  <a:gd name="T0" fmla="*/ 0 w 37"/>
                  <a:gd name="T1" fmla="*/ 0 h 144"/>
                  <a:gd name="T2" fmla="*/ 0 w 37"/>
                  <a:gd name="T3" fmla="*/ 0 h 144"/>
                  <a:gd name="T4" fmla="*/ 0 w 37"/>
                  <a:gd name="T5" fmla="*/ 0 h 144"/>
                  <a:gd name="T6" fmla="*/ 0 w 37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144">
                    <a:moveTo>
                      <a:pt x="19" y="0"/>
                    </a:moveTo>
                    <a:lnTo>
                      <a:pt x="37" y="144"/>
                    </a:lnTo>
                    <a:lnTo>
                      <a:pt x="0" y="14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16" name="Freeform 1714"/>
              <p:cNvSpPr>
                <a:spLocks/>
              </p:cNvSpPr>
              <p:nvPr/>
            </p:nvSpPr>
            <p:spPr bwMode="auto">
              <a:xfrm>
                <a:off x="2589" y="776"/>
                <a:ext cx="9" cy="48"/>
              </a:xfrm>
              <a:custGeom>
                <a:avLst/>
                <a:gdLst>
                  <a:gd name="T0" fmla="*/ 0 w 37"/>
                  <a:gd name="T1" fmla="*/ 0 h 144"/>
                  <a:gd name="T2" fmla="*/ 0 w 37"/>
                  <a:gd name="T3" fmla="*/ 0 h 144"/>
                  <a:gd name="T4" fmla="*/ 0 w 37"/>
                  <a:gd name="T5" fmla="*/ 0 h 144"/>
                  <a:gd name="T6" fmla="*/ 0 w 37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144">
                    <a:moveTo>
                      <a:pt x="19" y="0"/>
                    </a:moveTo>
                    <a:lnTo>
                      <a:pt x="37" y="144"/>
                    </a:lnTo>
                    <a:lnTo>
                      <a:pt x="0" y="144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17" name="Rectangle 1715"/>
              <p:cNvSpPr>
                <a:spLocks noChangeArrowheads="1"/>
              </p:cNvSpPr>
              <p:nvPr/>
            </p:nvSpPr>
            <p:spPr bwMode="auto">
              <a:xfrm>
                <a:off x="2566" y="744"/>
                <a:ext cx="9" cy="289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8" name="Rectangle 1716"/>
              <p:cNvSpPr>
                <a:spLocks noChangeArrowheads="1"/>
              </p:cNvSpPr>
              <p:nvPr/>
            </p:nvSpPr>
            <p:spPr bwMode="auto">
              <a:xfrm>
                <a:off x="2447" y="519"/>
                <a:ext cx="263" cy="9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9" name="Rectangle 1717"/>
              <p:cNvSpPr>
                <a:spLocks noChangeArrowheads="1"/>
              </p:cNvSpPr>
              <p:nvPr/>
            </p:nvSpPr>
            <p:spPr bwMode="auto">
              <a:xfrm>
                <a:off x="2447" y="519"/>
                <a:ext cx="263" cy="90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0" name="Rectangle 1718"/>
              <p:cNvSpPr>
                <a:spLocks noChangeArrowheads="1"/>
              </p:cNvSpPr>
              <p:nvPr/>
            </p:nvSpPr>
            <p:spPr bwMode="auto">
              <a:xfrm>
                <a:off x="489" y="3761"/>
                <a:ext cx="172" cy="9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1" name="Rectangle 1719"/>
              <p:cNvSpPr>
                <a:spLocks noChangeArrowheads="1"/>
              </p:cNvSpPr>
              <p:nvPr/>
            </p:nvSpPr>
            <p:spPr bwMode="auto">
              <a:xfrm>
                <a:off x="489" y="3761"/>
                <a:ext cx="172" cy="9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2" name="Rectangle 1720"/>
              <p:cNvSpPr>
                <a:spLocks noChangeArrowheads="1"/>
              </p:cNvSpPr>
              <p:nvPr/>
            </p:nvSpPr>
            <p:spPr bwMode="auto">
              <a:xfrm>
                <a:off x="826" y="3761"/>
                <a:ext cx="171" cy="9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3" name="Rectangle 1721"/>
              <p:cNvSpPr>
                <a:spLocks noChangeArrowheads="1"/>
              </p:cNvSpPr>
              <p:nvPr/>
            </p:nvSpPr>
            <p:spPr bwMode="auto">
              <a:xfrm>
                <a:off x="826" y="3761"/>
                <a:ext cx="171" cy="9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4" name="Rectangle 1722"/>
              <p:cNvSpPr>
                <a:spLocks noChangeArrowheads="1"/>
              </p:cNvSpPr>
              <p:nvPr/>
            </p:nvSpPr>
            <p:spPr bwMode="auto">
              <a:xfrm>
                <a:off x="1169" y="3761"/>
                <a:ext cx="171" cy="9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5" name="Rectangle 1723"/>
              <p:cNvSpPr>
                <a:spLocks noChangeArrowheads="1"/>
              </p:cNvSpPr>
              <p:nvPr/>
            </p:nvSpPr>
            <p:spPr bwMode="auto">
              <a:xfrm>
                <a:off x="1169" y="3761"/>
                <a:ext cx="171" cy="9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6" name="Rectangle 1724"/>
              <p:cNvSpPr>
                <a:spLocks noChangeArrowheads="1"/>
              </p:cNvSpPr>
              <p:nvPr/>
            </p:nvSpPr>
            <p:spPr bwMode="auto">
              <a:xfrm>
                <a:off x="1511" y="3761"/>
                <a:ext cx="171" cy="9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7" name="Rectangle 1725"/>
              <p:cNvSpPr>
                <a:spLocks noChangeArrowheads="1"/>
              </p:cNvSpPr>
              <p:nvPr/>
            </p:nvSpPr>
            <p:spPr bwMode="auto">
              <a:xfrm>
                <a:off x="1511" y="3761"/>
                <a:ext cx="171" cy="9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8" name="Rectangle 1726"/>
              <p:cNvSpPr>
                <a:spLocks noChangeArrowheads="1"/>
              </p:cNvSpPr>
              <p:nvPr/>
            </p:nvSpPr>
            <p:spPr bwMode="auto">
              <a:xfrm>
                <a:off x="1854" y="3761"/>
                <a:ext cx="171" cy="9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9" name="Rectangle 1727"/>
              <p:cNvSpPr>
                <a:spLocks noChangeArrowheads="1"/>
              </p:cNvSpPr>
              <p:nvPr/>
            </p:nvSpPr>
            <p:spPr bwMode="auto">
              <a:xfrm>
                <a:off x="1854" y="3761"/>
                <a:ext cx="171" cy="9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0" name="Line 1728"/>
              <p:cNvSpPr>
                <a:spLocks noChangeShapeType="1"/>
              </p:cNvSpPr>
              <p:nvPr/>
            </p:nvSpPr>
            <p:spPr bwMode="auto">
              <a:xfrm>
                <a:off x="2026" y="3797"/>
                <a:ext cx="169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31" name="Line 1729"/>
              <p:cNvSpPr>
                <a:spLocks noChangeShapeType="1"/>
              </p:cNvSpPr>
              <p:nvPr/>
            </p:nvSpPr>
            <p:spPr bwMode="auto">
              <a:xfrm>
                <a:off x="2024" y="3815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32" name="Line 1730"/>
              <p:cNvSpPr>
                <a:spLocks noChangeShapeType="1"/>
              </p:cNvSpPr>
              <p:nvPr/>
            </p:nvSpPr>
            <p:spPr bwMode="auto">
              <a:xfrm>
                <a:off x="2025" y="3761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33" name="Line 1731"/>
              <p:cNvSpPr>
                <a:spLocks noChangeShapeType="1"/>
              </p:cNvSpPr>
              <p:nvPr/>
            </p:nvSpPr>
            <p:spPr bwMode="auto">
              <a:xfrm>
                <a:off x="2025" y="3852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34" name="Line 1732"/>
              <p:cNvSpPr>
                <a:spLocks noChangeShapeType="1"/>
              </p:cNvSpPr>
              <p:nvPr/>
            </p:nvSpPr>
            <p:spPr bwMode="auto">
              <a:xfrm>
                <a:off x="1683" y="3797"/>
                <a:ext cx="170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35" name="Line 1733"/>
              <p:cNvSpPr>
                <a:spLocks noChangeShapeType="1"/>
              </p:cNvSpPr>
              <p:nvPr/>
            </p:nvSpPr>
            <p:spPr bwMode="auto">
              <a:xfrm>
                <a:off x="1688" y="3815"/>
                <a:ext cx="16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36" name="Line 1734"/>
              <p:cNvSpPr>
                <a:spLocks noChangeShapeType="1"/>
              </p:cNvSpPr>
              <p:nvPr/>
            </p:nvSpPr>
            <p:spPr bwMode="auto">
              <a:xfrm>
                <a:off x="1682" y="3761"/>
                <a:ext cx="17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37" name="Line 1735"/>
              <p:cNvSpPr>
                <a:spLocks noChangeShapeType="1"/>
              </p:cNvSpPr>
              <p:nvPr/>
            </p:nvSpPr>
            <p:spPr bwMode="auto">
              <a:xfrm>
                <a:off x="1682" y="3852"/>
                <a:ext cx="17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38" name="Line 1736"/>
              <p:cNvSpPr>
                <a:spLocks noChangeShapeType="1"/>
              </p:cNvSpPr>
              <p:nvPr/>
            </p:nvSpPr>
            <p:spPr bwMode="auto">
              <a:xfrm>
                <a:off x="1342" y="3797"/>
                <a:ext cx="169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39" name="Line 1737"/>
              <p:cNvSpPr>
                <a:spLocks noChangeShapeType="1"/>
              </p:cNvSpPr>
              <p:nvPr/>
            </p:nvSpPr>
            <p:spPr bwMode="auto">
              <a:xfrm>
                <a:off x="1340" y="3815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40" name="Line 1738"/>
              <p:cNvSpPr>
                <a:spLocks noChangeShapeType="1"/>
              </p:cNvSpPr>
              <p:nvPr/>
            </p:nvSpPr>
            <p:spPr bwMode="auto">
              <a:xfrm>
                <a:off x="1341" y="3761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41" name="Line 1739"/>
              <p:cNvSpPr>
                <a:spLocks noChangeShapeType="1"/>
              </p:cNvSpPr>
              <p:nvPr/>
            </p:nvSpPr>
            <p:spPr bwMode="auto">
              <a:xfrm>
                <a:off x="1341" y="3852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42" name="Line 1740"/>
              <p:cNvSpPr>
                <a:spLocks noChangeShapeType="1"/>
              </p:cNvSpPr>
              <p:nvPr/>
            </p:nvSpPr>
            <p:spPr bwMode="auto">
              <a:xfrm>
                <a:off x="999" y="3797"/>
                <a:ext cx="169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43" name="Line 1741"/>
              <p:cNvSpPr>
                <a:spLocks noChangeShapeType="1"/>
              </p:cNvSpPr>
              <p:nvPr/>
            </p:nvSpPr>
            <p:spPr bwMode="auto">
              <a:xfrm>
                <a:off x="997" y="3815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44" name="Line 1742"/>
              <p:cNvSpPr>
                <a:spLocks noChangeShapeType="1"/>
              </p:cNvSpPr>
              <p:nvPr/>
            </p:nvSpPr>
            <p:spPr bwMode="auto">
              <a:xfrm>
                <a:off x="998" y="3761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45" name="Line 1743"/>
              <p:cNvSpPr>
                <a:spLocks noChangeShapeType="1"/>
              </p:cNvSpPr>
              <p:nvPr/>
            </p:nvSpPr>
            <p:spPr bwMode="auto">
              <a:xfrm>
                <a:off x="998" y="3852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46" name="Line 1744"/>
              <p:cNvSpPr>
                <a:spLocks noChangeShapeType="1"/>
              </p:cNvSpPr>
              <p:nvPr/>
            </p:nvSpPr>
            <p:spPr bwMode="auto">
              <a:xfrm>
                <a:off x="657" y="3797"/>
                <a:ext cx="168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47" name="Line 1745"/>
              <p:cNvSpPr>
                <a:spLocks noChangeShapeType="1"/>
              </p:cNvSpPr>
              <p:nvPr/>
            </p:nvSpPr>
            <p:spPr bwMode="auto">
              <a:xfrm>
                <a:off x="654" y="3815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48" name="Line 1746"/>
              <p:cNvSpPr>
                <a:spLocks noChangeShapeType="1"/>
              </p:cNvSpPr>
              <p:nvPr/>
            </p:nvSpPr>
            <p:spPr bwMode="auto">
              <a:xfrm>
                <a:off x="655" y="3761"/>
                <a:ext cx="17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49" name="Line 1747"/>
              <p:cNvSpPr>
                <a:spLocks noChangeShapeType="1"/>
              </p:cNvSpPr>
              <p:nvPr/>
            </p:nvSpPr>
            <p:spPr bwMode="auto">
              <a:xfrm>
                <a:off x="655" y="3852"/>
                <a:ext cx="17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50" name="Line 1748"/>
              <p:cNvSpPr>
                <a:spLocks noChangeShapeType="1"/>
              </p:cNvSpPr>
              <p:nvPr/>
            </p:nvSpPr>
            <p:spPr bwMode="auto">
              <a:xfrm>
                <a:off x="314" y="3797"/>
                <a:ext cx="169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51" name="Line 1749"/>
              <p:cNvSpPr>
                <a:spLocks noChangeShapeType="1"/>
              </p:cNvSpPr>
              <p:nvPr/>
            </p:nvSpPr>
            <p:spPr bwMode="auto">
              <a:xfrm>
                <a:off x="312" y="3815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52" name="Line 1750"/>
              <p:cNvSpPr>
                <a:spLocks noChangeShapeType="1"/>
              </p:cNvSpPr>
              <p:nvPr/>
            </p:nvSpPr>
            <p:spPr bwMode="auto">
              <a:xfrm>
                <a:off x="312" y="3761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53" name="Line 1751"/>
              <p:cNvSpPr>
                <a:spLocks noChangeShapeType="1"/>
              </p:cNvSpPr>
              <p:nvPr/>
            </p:nvSpPr>
            <p:spPr bwMode="auto">
              <a:xfrm>
                <a:off x="313" y="3852"/>
                <a:ext cx="17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54" name="Rectangle 1752"/>
              <p:cNvSpPr>
                <a:spLocks noChangeArrowheads="1"/>
              </p:cNvSpPr>
              <p:nvPr/>
            </p:nvSpPr>
            <p:spPr bwMode="auto">
              <a:xfrm>
                <a:off x="1581" y="3725"/>
                <a:ext cx="32" cy="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5" name="Rectangle 1753"/>
              <p:cNvSpPr>
                <a:spLocks noChangeArrowheads="1"/>
              </p:cNvSpPr>
              <p:nvPr/>
            </p:nvSpPr>
            <p:spPr bwMode="auto">
              <a:xfrm>
                <a:off x="1581" y="3725"/>
                <a:ext cx="32" cy="3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6" name="Rectangle 1754"/>
              <p:cNvSpPr>
                <a:spLocks noChangeArrowheads="1"/>
              </p:cNvSpPr>
              <p:nvPr/>
            </p:nvSpPr>
            <p:spPr bwMode="auto">
              <a:xfrm>
                <a:off x="1923" y="3725"/>
                <a:ext cx="32" cy="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7" name="Rectangle 1755"/>
              <p:cNvSpPr>
                <a:spLocks noChangeArrowheads="1"/>
              </p:cNvSpPr>
              <p:nvPr/>
            </p:nvSpPr>
            <p:spPr bwMode="auto">
              <a:xfrm>
                <a:off x="1923" y="3725"/>
                <a:ext cx="32" cy="3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8" name="Rectangle 1756"/>
              <p:cNvSpPr>
                <a:spLocks noChangeArrowheads="1"/>
              </p:cNvSpPr>
              <p:nvPr/>
            </p:nvSpPr>
            <p:spPr bwMode="auto">
              <a:xfrm>
                <a:off x="1238" y="3725"/>
                <a:ext cx="32" cy="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9" name="Rectangle 1757"/>
              <p:cNvSpPr>
                <a:spLocks noChangeArrowheads="1"/>
              </p:cNvSpPr>
              <p:nvPr/>
            </p:nvSpPr>
            <p:spPr bwMode="auto">
              <a:xfrm>
                <a:off x="1238" y="3725"/>
                <a:ext cx="32" cy="3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0" name="Rectangle 1758"/>
              <p:cNvSpPr>
                <a:spLocks noChangeArrowheads="1"/>
              </p:cNvSpPr>
              <p:nvPr/>
            </p:nvSpPr>
            <p:spPr bwMode="auto">
              <a:xfrm>
                <a:off x="896" y="3725"/>
                <a:ext cx="32" cy="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1" name="Rectangle 1759"/>
              <p:cNvSpPr>
                <a:spLocks noChangeArrowheads="1"/>
              </p:cNvSpPr>
              <p:nvPr/>
            </p:nvSpPr>
            <p:spPr bwMode="auto">
              <a:xfrm>
                <a:off x="896" y="3725"/>
                <a:ext cx="32" cy="3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2" name="Rectangle 1760"/>
              <p:cNvSpPr>
                <a:spLocks noChangeArrowheads="1"/>
              </p:cNvSpPr>
              <p:nvPr/>
            </p:nvSpPr>
            <p:spPr bwMode="auto">
              <a:xfrm>
                <a:off x="553" y="3725"/>
                <a:ext cx="32" cy="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3" name="Rectangle 1761"/>
              <p:cNvSpPr>
                <a:spLocks noChangeArrowheads="1"/>
              </p:cNvSpPr>
              <p:nvPr/>
            </p:nvSpPr>
            <p:spPr bwMode="auto">
              <a:xfrm>
                <a:off x="553" y="3725"/>
                <a:ext cx="32" cy="3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4" name="Rectangle 1762"/>
              <p:cNvSpPr>
                <a:spLocks noChangeArrowheads="1"/>
              </p:cNvSpPr>
              <p:nvPr/>
            </p:nvSpPr>
            <p:spPr bwMode="auto">
              <a:xfrm>
                <a:off x="198" y="3761"/>
                <a:ext cx="114" cy="9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5" name="Rectangle 1763"/>
              <p:cNvSpPr>
                <a:spLocks noChangeArrowheads="1"/>
              </p:cNvSpPr>
              <p:nvPr/>
            </p:nvSpPr>
            <p:spPr bwMode="auto">
              <a:xfrm>
                <a:off x="198" y="3761"/>
                <a:ext cx="114" cy="9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6" name="Rectangle 1764"/>
              <p:cNvSpPr>
                <a:spLocks noChangeArrowheads="1"/>
              </p:cNvSpPr>
              <p:nvPr/>
            </p:nvSpPr>
            <p:spPr bwMode="auto">
              <a:xfrm>
                <a:off x="2139" y="3761"/>
                <a:ext cx="80" cy="9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7" name="Rectangle 1765"/>
              <p:cNvSpPr>
                <a:spLocks noChangeArrowheads="1"/>
              </p:cNvSpPr>
              <p:nvPr/>
            </p:nvSpPr>
            <p:spPr bwMode="auto">
              <a:xfrm>
                <a:off x="2139" y="3761"/>
                <a:ext cx="80" cy="9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8" name="Freeform 1766"/>
              <p:cNvSpPr>
                <a:spLocks/>
              </p:cNvSpPr>
              <p:nvPr/>
            </p:nvSpPr>
            <p:spPr bwMode="auto">
              <a:xfrm>
                <a:off x="2219" y="3774"/>
                <a:ext cx="228" cy="227"/>
              </a:xfrm>
              <a:custGeom>
                <a:avLst/>
                <a:gdLst>
                  <a:gd name="T0" fmla="*/ 0 w 914"/>
                  <a:gd name="T1" fmla="*/ 0 h 683"/>
                  <a:gd name="T2" fmla="*/ 0 w 914"/>
                  <a:gd name="T3" fmla="*/ 0 h 683"/>
                  <a:gd name="T4" fmla="*/ 0 w 914"/>
                  <a:gd name="T5" fmla="*/ 0 h 683"/>
                  <a:gd name="T6" fmla="*/ 0 w 914"/>
                  <a:gd name="T7" fmla="*/ 0 h 683"/>
                  <a:gd name="T8" fmla="*/ 0 w 914"/>
                  <a:gd name="T9" fmla="*/ 0 h 6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4" h="683">
                    <a:moveTo>
                      <a:pt x="914" y="0"/>
                    </a:moveTo>
                    <a:lnTo>
                      <a:pt x="914" y="683"/>
                    </a:lnTo>
                    <a:lnTo>
                      <a:pt x="457" y="412"/>
                    </a:lnTo>
                    <a:lnTo>
                      <a:pt x="0" y="683"/>
                    </a:lnTo>
                    <a:lnTo>
                      <a:pt x="0" y="12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69" name="Rectangle 1767"/>
              <p:cNvSpPr>
                <a:spLocks noChangeArrowheads="1"/>
              </p:cNvSpPr>
              <p:nvPr/>
            </p:nvSpPr>
            <p:spPr bwMode="auto">
              <a:xfrm>
                <a:off x="84" y="1673"/>
                <a:ext cx="114" cy="39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0" name="Rectangle 1768"/>
              <p:cNvSpPr>
                <a:spLocks noChangeArrowheads="1"/>
              </p:cNvSpPr>
              <p:nvPr/>
            </p:nvSpPr>
            <p:spPr bwMode="auto">
              <a:xfrm>
                <a:off x="84" y="1673"/>
                <a:ext cx="114" cy="397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1" name="Rectangle 1769"/>
              <p:cNvSpPr>
                <a:spLocks noChangeArrowheads="1"/>
              </p:cNvSpPr>
              <p:nvPr/>
            </p:nvSpPr>
            <p:spPr bwMode="auto">
              <a:xfrm>
                <a:off x="-201" y="1646"/>
                <a:ext cx="285" cy="45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2" name="Freeform 1770"/>
              <p:cNvSpPr>
                <a:spLocks/>
              </p:cNvSpPr>
              <p:nvPr/>
            </p:nvSpPr>
            <p:spPr bwMode="auto">
              <a:xfrm>
                <a:off x="-116" y="1782"/>
                <a:ext cx="114" cy="180"/>
              </a:xfrm>
              <a:custGeom>
                <a:avLst/>
                <a:gdLst>
                  <a:gd name="T0" fmla="*/ 0 w 457"/>
                  <a:gd name="T1" fmla="*/ 0 h 541"/>
                  <a:gd name="T2" fmla="*/ 0 w 457"/>
                  <a:gd name="T3" fmla="*/ 0 h 541"/>
                  <a:gd name="T4" fmla="*/ 0 w 457"/>
                  <a:gd name="T5" fmla="*/ 0 h 541"/>
                  <a:gd name="T6" fmla="*/ 0 w 457"/>
                  <a:gd name="T7" fmla="*/ 0 h 541"/>
                  <a:gd name="T8" fmla="*/ 0 w 457"/>
                  <a:gd name="T9" fmla="*/ 0 h 541"/>
                  <a:gd name="T10" fmla="*/ 0 w 457"/>
                  <a:gd name="T11" fmla="*/ 0 h 541"/>
                  <a:gd name="T12" fmla="*/ 0 w 457"/>
                  <a:gd name="T13" fmla="*/ 0 h 541"/>
                  <a:gd name="T14" fmla="*/ 0 w 457"/>
                  <a:gd name="T15" fmla="*/ 0 h 541"/>
                  <a:gd name="T16" fmla="*/ 0 w 457"/>
                  <a:gd name="T17" fmla="*/ 0 h 541"/>
                  <a:gd name="T18" fmla="*/ 0 w 457"/>
                  <a:gd name="T19" fmla="*/ 0 h 541"/>
                  <a:gd name="T20" fmla="*/ 0 w 457"/>
                  <a:gd name="T21" fmla="*/ 0 h 541"/>
                  <a:gd name="T22" fmla="*/ 0 w 457"/>
                  <a:gd name="T23" fmla="*/ 0 h 541"/>
                  <a:gd name="T24" fmla="*/ 0 w 457"/>
                  <a:gd name="T25" fmla="*/ 0 h 541"/>
                  <a:gd name="T26" fmla="*/ 0 w 457"/>
                  <a:gd name="T27" fmla="*/ 0 h 541"/>
                  <a:gd name="T28" fmla="*/ 0 w 457"/>
                  <a:gd name="T29" fmla="*/ 0 h 541"/>
                  <a:gd name="T30" fmla="*/ 0 w 457"/>
                  <a:gd name="T31" fmla="*/ 0 h 541"/>
                  <a:gd name="T32" fmla="*/ 0 w 457"/>
                  <a:gd name="T33" fmla="*/ 0 h 541"/>
                  <a:gd name="T34" fmla="*/ 0 w 457"/>
                  <a:gd name="T35" fmla="*/ 0 h 541"/>
                  <a:gd name="T36" fmla="*/ 0 w 457"/>
                  <a:gd name="T37" fmla="*/ 0 h 541"/>
                  <a:gd name="T38" fmla="*/ 0 w 457"/>
                  <a:gd name="T39" fmla="*/ 0 h 541"/>
                  <a:gd name="T40" fmla="*/ 0 w 457"/>
                  <a:gd name="T41" fmla="*/ 0 h 541"/>
                  <a:gd name="T42" fmla="*/ 0 w 457"/>
                  <a:gd name="T43" fmla="*/ 0 h 541"/>
                  <a:gd name="T44" fmla="*/ 0 w 457"/>
                  <a:gd name="T45" fmla="*/ 0 h 541"/>
                  <a:gd name="T46" fmla="*/ 0 w 457"/>
                  <a:gd name="T47" fmla="*/ 0 h 541"/>
                  <a:gd name="T48" fmla="*/ 0 w 457"/>
                  <a:gd name="T49" fmla="*/ 0 h 541"/>
                  <a:gd name="T50" fmla="*/ 0 w 457"/>
                  <a:gd name="T51" fmla="*/ 0 h 541"/>
                  <a:gd name="T52" fmla="*/ 0 w 457"/>
                  <a:gd name="T53" fmla="*/ 0 h 541"/>
                  <a:gd name="T54" fmla="*/ 0 w 457"/>
                  <a:gd name="T55" fmla="*/ 0 h 541"/>
                  <a:gd name="T56" fmla="*/ 0 w 457"/>
                  <a:gd name="T57" fmla="*/ 0 h 541"/>
                  <a:gd name="T58" fmla="*/ 0 w 457"/>
                  <a:gd name="T59" fmla="*/ 0 h 541"/>
                  <a:gd name="T60" fmla="*/ 0 w 457"/>
                  <a:gd name="T61" fmla="*/ 0 h 541"/>
                  <a:gd name="T62" fmla="*/ 0 w 457"/>
                  <a:gd name="T63" fmla="*/ 0 h 541"/>
                  <a:gd name="T64" fmla="*/ 0 w 457"/>
                  <a:gd name="T65" fmla="*/ 0 h 541"/>
                  <a:gd name="T66" fmla="*/ 0 w 457"/>
                  <a:gd name="T67" fmla="*/ 0 h 541"/>
                  <a:gd name="T68" fmla="*/ 0 w 457"/>
                  <a:gd name="T69" fmla="*/ 0 h 541"/>
                  <a:gd name="T70" fmla="*/ 0 w 457"/>
                  <a:gd name="T71" fmla="*/ 0 h 541"/>
                  <a:gd name="T72" fmla="*/ 0 w 457"/>
                  <a:gd name="T73" fmla="*/ 0 h 541"/>
                  <a:gd name="T74" fmla="*/ 0 w 457"/>
                  <a:gd name="T75" fmla="*/ 0 h 541"/>
                  <a:gd name="T76" fmla="*/ 0 w 457"/>
                  <a:gd name="T77" fmla="*/ 0 h 541"/>
                  <a:gd name="T78" fmla="*/ 0 w 457"/>
                  <a:gd name="T79" fmla="*/ 0 h 541"/>
                  <a:gd name="T80" fmla="*/ 0 w 457"/>
                  <a:gd name="T81" fmla="*/ 0 h 541"/>
                  <a:gd name="T82" fmla="*/ 0 w 457"/>
                  <a:gd name="T83" fmla="*/ 0 h 541"/>
                  <a:gd name="T84" fmla="*/ 0 w 457"/>
                  <a:gd name="T85" fmla="*/ 0 h 5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57" h="541">
                    <a:moveTo>
                      <a:pt x="229" y="0"/>
                    </a:moveTo>
                    <a:lnTo>
                      <a:pt x="217" y="0"/>
                    </a:lnTo>
                    <a:lnTo>
                      <a:pt x="205" y="1"/>
                    </a:lnTo>
                    <a:lnTo>
                      <a:pt x="194" y="2"/>
                    </a:lnTo>
                    <a:lnTo>
                      <a:pt x="182" y="6"/>
                    </a:lnTo>
                    <a:lnTo>
                      <a:pt x="171" y="8"/>
                    </a:lnTo>
                    <a:lnTo>
                      <a:pt x="161" y="11"/>
                    </a:lnTo>
                    <a:lnTo>
                      <a:pt x="150" y="16"/>
                    </a:lnTo>
                    <a:lnTo>
                      <a:pt x="140" y="21"/>
                    </a:lnTo>
                    <a:lnTo>
                      <a:pt x="130" y="26"/>
                    </a:lnTo>
                    <a:lnTo>
                      <a:pt x="120" y="32"/>
                    </a:lnTo>
                    <a:lnTo>
                      <a:pt x="110" y="39"/>
                    </a:lnTo>
                    <a:lnTo>
                      <a:pt x="101" y="46"/>
                    </a:lnTo>
                    <a:lnTo>
                      <a:pt x="92" y="54"/>
                    </a:lnTo>
                    <a:lnTo>
                      <a:pt x="83" y="62"/>
                    </a:lnTo>
                    <a:lnTo>
                      <a:pt x="76" y="70"/>
                    </a:lnTo>
                    <a:lnTo>
                      <a:pt x="67" y="79"/>
                    </a:lnTo>
                    <a:lnTo>
                      <a:pt x="59" y="88"/>
                    </a:lnTo>
                    <a:lnTo>
                      <a:pt x="53" y="98"/>
                    </a:lnTo>
                    <a:lnTo>
                      <a:pt x="46" y="109"/>
                    </a:lnTo>
                    <a:lnTo>
                      <a:pt x="40" y="119"/>
                    </a:lnTo>
                    <a:lnTo>
                      <a:pt x="33" y="130"/>
                    </a:lnTo>
                    <a:lnTo>
                      <a:pt x="28" y="142"/>
                    </a:lnTo>
                    <a:lnTo>
                      <a:pt x="23" y="153"/>
                    </a:lnTo>
                    <a:lnTo>
                      <a:pt x="18" y="165"/>
                    </a:lnTo>
                    <a:lnTo>
                      <a:pt x="14" y="177"/>
                    </a:lnTo>
                    <a:lnTo>
                      <a:pt x="10" y="190"/>
                    </a:lnTo>
                    <a:lnTo>
                      <a:pt x="8" y="202"/>
                    </a:lnTo>
                    <a:lnTo>
                      <a:pt x="5" y="216"/>
                    </a:lnTo>
                    <a:lnTo>
                      <a:pt x="2" y="229"/>
                    </a:lnTo>
                    <a:lnTo>
                      <a:pt x="1" y="242"/>
                    </a:lnTo>
                    <a:lnTo>
                      <a:pt x="0" y="256"/>
                    </a:lnTo>
                    <a:lnTo>
                      <a:pt x="0" y="271"/>
                    </a:lnTo>
                    <a:lnTo>
                      <a:pt x="0" y="285"/>
                    </a:lnTo>
                    <a:lnTo>
                      <a:pt x="1" y="298"/>
                    </a:lnTo>
                    <a:lnTo>
                      <a:pt x="2" y="312"/>
                    </a:lnTo>
                    <a:lnTo>
                      <a:pt x="5" y="325"/>
                    </a:lnTo>
                    <a:lnTo>
                      <a:pt x="8" y="338"/>
                    </a:lnTo>
                    <a:lnTo>
                      <a:pt x="10" y="351"/>
                    </a:lnTo>
                    <a:lnTo>
                      <a:pt x="14" y="364"/>
                    </a:lnTo>
                    <a:lnTo>
                      <a:pt x="18" y="376"/>
                    </a:lnTo>
                    <a:lnTo>
                      <a:pt x="23" y="388"/>
                    </a:lnTo>
                    <a:lnTo>
                      <a:pt x="28" y="399"/>
                    </a:lnTo>
                    <a:lnTo>
                      <a:pt x="33" y="410"/>
                    </a:lnTo>
                    <a:lnTo>
                      <a:pt x="40" y="422"/>
                    </a:lnTo>
                    <a:lnTo>
                      <a:pt x="46" y="432"/>
                    </a:lnTo>
                    <a:lnTo>
                      <a:pt x="53" y="442"/>
                    </a:lnTo>
                    <a:lnTo>
                      <a:pt x="59" y="453"/>
                    </a:lnTo>
                    <a:lnTo>
                      <a:pt x="67" y="462"/>
                    </a:lnTo>
                    <a:lnTo>
                      <a:pt x="76" y="471"/>
                    </a:lnTo>
                    <a:lnTo>
                      <a:pt x="83" y="479"/>
                    </a:lnTo>
                    <a:lnTo>
                      <a:pt x="92" y="487"/>
                    </a:lnTo>
                    <a:lnTo>
                      <a:pt x="101" y="495"/>
                    </a:lnTo>
                    <a:lnTo>
                      <a:pt x="110" y="502"/>
                    </a:lnTo>
                    <a:lnTo>
                      <a:pt x="120" y="509"/>
                    </a:lnTo>
                    <a:lnTo>
                      <a:pt x="130" y="514"/>
                    </a:lnTo>
                    <a:lnTo>
                      <a:pt x="140" y="520"/>
                    </a:lnTo>
                    <a:lnTo>
                      <a:pt x="150" y="525"/>
                    </a:lnTo>
                    <a:lnTo>
                      <a:pt x="161" y="529"/>
                    </a:lnTo>
                    <a:lnTo>
                      <a:pt x="171" y="533"/>
                    </a:lnTo>
                    <a:lnTo>
                      <a:pt x="182" y="535"/>
                    </a:lnTo>
                    <a:lnTo>
                      <a:pt x="194" y="538"/>
                    </a:lnTo>
                    <a:lnTo>
                      <a:pt x="205" y="540"/>
                    </a:lnTo>
                    <a:lnTo>
                      <a:pt x="217" y="541"/>
                    </a:lnTo>
                    <a:lnTo>
                      <a:pt x="229" y="541"/>
                    </a:lnTo>
                    <a:lnTo>
                      <a:pt x="240" y="541"/>
                    </a:lnTo>
                    <a:lnTo>
                      <a:pt x="252" y="540"/>
                    </a:lnTo>
                    <a:lnTo>
                      <a:pt x="263" y="538"/>
                    </a:lnTo>
                    <a:lnTo>
                      <a:pt x="275" y="535"/>
                    </a:lnTo>
                    <a:lnTo>
                      <a:pt x="286" y="533"/>
                    </a:lnTo>
                    <a:lnTo>
                      <a:pt x="297" y="529"/>
                    </a:lnTo>
                    <a:lnTo>
                      <a:pt x="308" y="525"/>
                    </a:lnTo>
                    <a:lnTo>
                      <a:pt x="317" y="520"/>
                    </a:lnTo>
                    <a:lnTo>
                      <a:pt x="327" y="514"/>
                    </a:lnTo>
                    <a:lnTo>
                      <a:pt x="337" y="509"/>
                    </a:lnTo>
                    <a:lnTo>
                      <a:pt x="347" y="502"/>
                    </a:lnTo>
                    <a:lnTo>
                      <a:pt x="357" y="495"/>
                    </a:lnTo>
                    <a:lnTo>
                      <a:pt x="365" y="487"/>
                    </a:lnTo>
                    <a:lnTo>
                      <a:pt x="374" y="479"/>
                    </a:lnTo>
                    <a:lnTo>
                      <a:pt x="382" y="471"/>
                    </a:lnTo>
                    <a:lnTo>
                      <a:pt x="390" y="462"/>
                    </a:lnTo>
                    <a:lnTo>
                      <a:pt x="398" y="453"/>
                    </a:lnTo>
                    <a:lnTo>
                      <a:pt x="405" y="442"/>
                    </a:lnTo>
                    <a:lnTo>
                      <a:pt x="411" y="432"/>
                    </a:lnTo>
                    <a:lnTo>
                      <a:pt x="418" y="422"/>
                    </a:lnTo>
                    <a:lnTo>
                      <a:pt x="424" y="410"/>
                    </a:lnTo>
                    <a:lnTo>
                      <a:pt x="430" y="399"/>
                    </a:lnTo>
                    <a:lnTo>
                      <a:pt x="434" y="388"/>
                    </a:lnTo>
                    <a:lnTo>
                      <a:pt x="440" y="376"/>
                    </a:lnTo>
                    <a:lnTo>
                      <a:pt x="443" y="364"/>
                    </a:lnTo>
                    <a:lnTo>
                      <a:pt x="447" y="351"/>
                    </a:lnTo>
                    <a:lnTo>
                      <a:pt x="449" y="338"/>
                    </a:lnTo>
                    <a:lnTo>
                      <a:pt x="453" y="325"/>
                    </a:lnTo>
                    <a:lnTo>
                      <a:pt x="455" y="312"/>
                    </a:lnTo>
                    <a:lnTo>
                      <a:pt x="456" y="298"/>
                    </a:lnTo>
                    <a:lnTo>
                      <a:pt x="457" y="285"/>
                    </a:lnTo>
                    <a:lnTo>
                      <a:pt x="457" y="271"/>
                    </a:lnTo>
                    <a:lnTo>
                      <a:pt x="457" y="256"/>
                    </a:lnTo>
                    <a:lnTo>
                      <a:pt x="456" y="242"/>
                    </a:lnTo>
                    <a:lnTo>
                      <a:pt x="455" y="229"/>
                    </a:lnTo>
                    <a:lnTo>
                      <a:pt x="453" y="216"/>
                    </a:lnTo>
                    <a:lnTo>
                      <a:pt x="449" y="202"/>
                    </a:lnTo>
                    <a:lnTo>
                      <a:pt x="447" y="190"/>
                    </a:lnTo>
                    <a:lnTo>
                      <a:pt x="443" y="177"/>
                    </a:lnTo>
                    <a:lnTo>
                      <a:pt x="440" y="165"/>
                    </a:lnTo>
                    <a:lnTo>
                      <a:pt x="434" y="153"/>
                    </a:lnTo>
                    <a:lnTo>
                      <a:pt x="430" y="142"/>
                    </a:lnTo>
                    <a:lnTo>
                      <a:pt x="424" y="130"/>
                    </a:lnTo>
                    <a:lnTo>
                      <a:pt x="418" y="119"/>
                    </a:lnTo>
                    <a:lnTo>
                      <a:pt x="411" y="109"/>
                    </a:lnTo>
                    <a:lnTo>
                      <a:pt x="405" y="98"/>
                    </a:lnTo>
                    <a:lnTo>
                      <a:pt x="398" y="88"/>
                    </a:lnTo>
                    <a:lnTo>
                      <a:pt x="390" y="79"/>
                    </a:lnTo>
                    <a:lnTo>
                      <a:pt x="382" y="70"/>
                    </a:lnTo>
                    <a:lnTo>
                      <a:pt x="374" y="62"/>
                    </a:lnTo>
                    <a:lnTo>
                      <a:pt x="365" y="54"/>
                    </a:lnTo>
                    <a:lnTo>
                      <a:pt x="357" y="46"/>
                    </a:lnTo>
                    <a:lnTo>
                      <a:pt x="347" y="39"/>
                    </a:lnTo>
                    <a:lnTo>
                      <a:pt x="337" y="32"/>
                    </a:lnTo>
                    <a:lnTo>
                      <a:pt x="327" y="26"/>
                    </a:lnTo>
                    <a:lnTo>
                      <a:pt x="317" y="21"/>
                    </a:lnTo>
                    <a:lnTo>
                      <a:pt x="308" y="16"/>
                    </a:lnTo>
                    <a:lnTo>
                      <a:pt x="297" y="11"/>
                    </a:lnTo>
                    <a:lnTo>
                      <a:pt x="286" y="8"/>
                    </a:lnTo>
                    <a:lnTo>
                      <a:pt x="275" y="6"/>
                    </a:lnTo>
                    <a:lnTo>
                      <a:pt x="263" y="2"/>
                    </a:lnTo>
                    <a:lnTo>
                      <a:pt x="252" y="1"/>
                    </a:lnTo>
                    <a:lnTo>
                      <a:pt x="240" y="0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73" name="Freeform 1771"/>
              <p:cNvSpPr>
                <a:spLocks/>
              </p:cNvSpPr>
              <p:nvPr/>
            </p:nvSpPr>
            <p:spPr bwMode="auto">
              <a:xfrm>
                <a:off x="-116" y="1782"/>
                <a:ext cx="114" cy="180"/>
              </a:xfrm>
              <a:custGeom>
                <a:avLst/>
                <a:gdLst>
                  <a:gd name="T0" fmla="*/ 0 w 457"/>
                  <a:gd name="T1" fmla="*/ 0 h 541"/>
                  <a:gd name="T2" fmla="*/ 0 w 457"/>
                  <a:gd name="T3" fmla="*/ 0 h 541"/>
                  <a:gd name="T4" fmla="*/ 0 w 457"/>
                  <a:gd name="T5" fmla="*/ 0 h 541"/>
                  <a:gd name="T6" fmla="*/ 0 w 457"/>
                  <a:gd name="T7" fmla="*/ 0 h 541"/>
                  <a:gd name="T8" fmla="*/ 0 w 457"/>
                  <a:gd name="T9" fmla="*/ 0 h 541"/>
                  <a:gd name="T10" fmla="*/ 0 w 457"/>
                  <a:gd name="T11" fmla="*/ 0 h 541"/>
                  <a:gd name="T12" fmla="*/ 0 w 457"/>
                  <a:gd name="T13" fmla="*/ 0 h 541"/>
                  <a:gd name="T14" fmla="*/ 0 w 457"/>
                  <a:gd name="T15" fmla="*/ 0 h 541"/>
                  <a:gd name="T16" fmla="*/ 0 w 457"/>
                  <a:gd name="T17" fmla="*/ 0 h 541"/>
                  <a:gd name="T18" fmla="*/ 0 w 457"/>
                  <a:gd name="T19" fmla="*/ 0 h 541"/>
                  <a:gd name="T20" fmla="*/ 0 w 457"/>
                  <a:gd name="T21" fmla="*/ 0 h 541"/>
                  <a:gd name="T22" fmla="*/ 0 w 457"/>
                  <a:gd name="T23" fmla="*/ 0 h 541"/>
                  <a:gd name="T24" fmla="*/ 0 w 457"/>
                  <a:gd name="T25" fmla="*/ 0 h 541"/>
                  <a:gd name="T26" fmla="*/ 0 w 457"/>
                  <a:gd name="T27" fmla="*/ 0 h 541"/>
                  <a:gd name="T28" fmla="*/ 0 w 457"/>
                  <a:gd name="T29" fmla="*/ 0 h 541"/>
                  <a:gd name="T30" fmla="*/ 0 w 457"/>
                  <a:gd name="T31" fmla="*/ 0 h 541"/>
                  <a:gd name="T32" fmla="*/ 0 w 457"/>
                  <a:gd name="T33" fmla="*/ 0 h 541"/>
                  <a:gd name="T34" fmla="*/ 0 w 457"/>
                  <a:gd name="T35" fmla="*/ 0 h 541"/>
                  <a:gd name="T36" fmla="*/ 0 w 457"/>
                  <a:gd name="T37" fmla="*/ 0 h 541"/>
                  <a:gd name="T38" fmla="*/ 0 w 457"/>
                  <a:gd name="T39" fmla="*/ 0 h 541"/>
                  <a:gd name="T40" fmla="*/ 0 w 457"/>
                  <a:gd name="T41" fmla="*/ 0 h 541"/>
                  <a:gd name="T42" fmla="*/ 0 w 457"/>
                  <a:gd name="T43" fmla="*/ 0 h 541"/>
                  <a:gd name="T44" fmla="*/ 0 w 457"/>
                  <a:gd name="T45" fmla="*/ 0 h 541"/>
                  <a:gd name="T46" fmla="*/ 0 w 457"/>
                  <a:gd name="T47" fmla="*/ 0 h 541"/>
                  <a:gd name="T48" fmla="*/ 0 w 457"/>
                  <a:gd name="T49" fmla="*/ 0 h 541"/>
                  <a:gd name="T50" fmla="*/ 0 w 457"/>
                  <a:gd name="T51" fmla="*/ 0 h 541"/>
                  <a:gd name="T52" fmla="*/ 0 w 457"/>
                  <a:gd name="T53" fmla="*/ 0 h 541"/>
                  <a:gd name="T54" fmla="*/ 0 w 457"/>
                  <a:gd name="T55" fmla="*/ 0 h 541"/>
                  <a:gd name="T56" fmla="*/ 0 w 457"/>
                  <a:gd name="T57" fmla="*/ 0 h 541"/>
                  <a:gd name="T58" fmla="*/ 0 w 457"/>
                  <a:gd name="T59" fmla="*/ 0 h 541"/>
                  <a:gd name="T60" fmla="*/ 0 w 457"/>
                  <a:gd name="T61" fmla="*/ 0 h 541"/>
                  <a:gd name="T62" fmla="*/ 0 w 457"/>
                  <a:gd name="T63" fmla="*/ 0 h 541"/>
                  <a:gd name="T64" fmla="*/ 0 w 457"/>
                  <a:gd name="T65" fmla="*/ 0 h 541"/>
                  <a:gd name="T66" fmla="*/ 0 w 457"/>
                  <a:gd name="T67" fmla="*/ 0 h 541"/>
                  <a:gd name="T68" fmla="*/ 0 w 457"/>
                  <a:gd name="T69" fmla="*/ 0 h 541"/>
                  <a:gd name="T70" fmla="*/ 0 w 457"/>
                  <a:gd name="T71" fmla="*/ 0 h 541"/>
                  <a:gd name="T72" fmla="*/ 0 w 457"/>
                  <a:gd name="T73" fmla="*/ 0 h 541"/>
                  <a:gd name="T74" fmla="*/ 0 w 457"/>
                  <a:gd name="T75" fmla="*/ 0 h 541"/>
                  <a:gd name="T76" fmla="*/ 0 w 457"/>
                  <a:gd name="T77" fmla="*/ 0 h 541"/>
                  <a:gd name="T78" fmla="*/ 0 w 457"/>
                  <a:gd name="T79" fmla="*/ 0 h 541"/>
                  <a:gd name="T80" fmla="*/ 0 w 457"/>
                  <a:gd name="T81" fmla="*/ 0 h 541"/>
                  <a:gd name="T82" fmla="*/ 0 w 457"/>
                  <a:gd name="T83" fmla="*/ 0 h 541"/>
                  <a:gd name="T84" fmla="*/ 0 w 457"/>
                  <a:gd name="T85" fmla="*/ 0 h 5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57" h="541">
                    <a:moveTo>
                      <a:pt x="229" y="0"/>
                    </a:moveTo>
                    <a:lnTo>
                      <a:pt x="217" y="0"/>
                    </a:lnTo>
                    <a:lnTo>
                      <a:pt x="205" y="1"/>
                    </a:lnTo>
                    <a:lnTo>
                      <a:pt x="194" y="2"/>
                    </a:lnTo>
                    <a:lnTo>
                      <a:pt x="182" y="6"/>
                    </a:lnTo>
                    <a:lnTo>
                      <a:pt x="171" y="8"/>
                    </a:lnTo>
                    <a:lnTo>
                      <a:pt x="161" y="11"/>
                    </a:lnTo>
                    <a:lnTo>
                      <a:pt x="150" y="16"/>
                    </a:lnTo>
                    <a:lnTo>
                      <a:pt x="140" y="21"/>
                    </a:lnTo>
                    <a:lnTo>
                      <a:pt x="130" y="26"/>
                    </a:lnTo>
                    <a:lnTo>
                      <a:pt x="120" y="32"/>
                    </a:lnTo>
                    <a:lnTo>
                      <a:pt x="110" y="39"/>
                    </a:lnTo>
                    <a:lnTo>
                      <a:pt x="101" y="46"/>
                    </a:lnTo>
                    <a:lnTo>
                      <a:pt x="92" y="54"/>
                    </a:lnTo>
                    <a:lnTo>
                      <a:pt x="83" y="62"/>
                    </a:lnTo>
                    <a:lnTo>
                      <a:pt x="76" y="70"/>
                    </a:lnTo>
                    <a:lnTo>
                      <a:pt x="67" y="79"/>
                    </a:lnTo>
                    <a:lnTo>
                      <a:pt x="59" y="88"/>
                    </a:lnTo>
                    <a:lnTo>
                      <a:pt x="53" y="98"/>
                    </a:lnTo>
                    <a:lnTo>
                      <a:pt x="46" y="109"/>
                    </a:lnTo>
                    <a:lnTo>
                      <a:pt x="40" y="119"/>
                    </a:lnTo>
                    <a:lnTo>
                      <a:pt x="33" y="130"/>
                    </a:lnTo>
                    <a:lnTo>
                      <a:pt x="28" y="142"/>
                    </a:lnTo>
                    <a:lnTo>
                      <a:pt x="23" y="153"/>
                    </a:lnTo>
                    <a:lnTo>
                      <a:pt x="18" y="165"/>
                    </a:lnTo>
                    <a:lnTo>
                      <a:pt x="14" y="177"/>
                    </a:lnTo>
                    <a:lnTo>
                      <a:pt x="10" y="190"/>
                    </a:lnTo>
                    <a:lnTo>
                      <a:pt x="8" y="202"/>
                    </a:lnTo>
                    <a:lnTo>
                      <a:pt x="5" y="216"/>
                    </a:lnTo>
                    <a:lnTo>
                      <a:pt x="2" y="229"/>
                    </a:lnTo>
                    <a:lnTo>
                      <a:pt x="1" y="242"/>
                    </a:lnTo>
                    <a:lnTo>
                      <a:pt x="0" y="256"/>
                    </a:lnTo>
                    <a:lnTo>
                      <a:pt x="0" y="271"/>
                    </a:lnTo>
                    <a:lnTo>
                      <a:pt x="0" y="285"/>
                    </a:lnTo>
                    <a:lnTo>
                      <a:pt x="1" y="298"/>
                    </a:lnTo>
                    <a:lnTo>
                      <a:pt x="2" y="312"/>
                    </a:lnTo>
                    <a:lnTo>
                      <a:pt x="5" y="325"/>
                    </a:lnTo>
                    <a:lnTo>
                      <a:pt x="8" y="338"/>
                    </a:lnTo>
                    <a:lnTo>
                      <a:pt x="10" y="351"/>
                    </a:lnTo>
                    <a:lnTo>
                      <a:pt x="14" y="364"/>
                    </a:lnTo>
                    <a:lnTo>
                      <a:pt x="18" y="376"/>
                    </a:lnTo>
                    <a:lnTo>
                      <a:pt x="23" y="388"/>
                    </a:lnTo>
                    <a:lnTo>
                      <a:pt x="28" y="399"/>
                    </a:lnTo>
                    <a:lnTo>
                      <a:pt x="33" y="410"/>
                    </a:lnTo>
                    <a:lnTo>
                      <a:pt x="40" y="422"/>
                    </a:lnTo>
                    <a:lnTo>
                      <a:pt x="46" y="432"/>
                    </a:lnTo>
                    <a:lnTo>
                      <a:pt x="53" y="442"/>
                    </a:lnTo>
                    <a:lnTo>
                      <a:pt x="59" y="453"/>
                    </a:lnTo>
                    <a:lnTo>
                      <a:pt x="67" y="462"/>
                    </a:lnTo>
                    <a:lnTo>
                      <a:pt x="76" y="471"/>
                    </a:lnTo>
                    <a:lnTo>
                      <a:pt x="83" y="479"/>
                    </a:lnTo>
                    <a:lnTo>
                      <a:pt x="92" y="487"/>
                    </a:lnTo>
                    <a:lnTo>
                      <a:pt x="101" y="495"/>
                    </a:lnTo>
                    <a:lnTo>
                      <a:pt x="110" y="502"/>
                    </a:lnTo>
                    <a:lnTo>
                      <a:pt x="120" y="509"/>
                    </a:lnTo>
                    <a:lnTo>
                      <a:pt x="130" y="514"/>
                    </a:lnTo>
                    <a:lnTo>
                      <a:pt x="140" y="520"/>
                    </a:lnTo>
                    <a:lnTo>
                      <a:pt x="150" y="525"/>
                    </a:lnTo>
                    <a:lnTo>
                      <a:pt x="161" y="529"/>
                    </a:lnTo>
                    <a:lnTo>
                      <a:pt x="171" y="533"/>
                    </a:lnTo>
                    <a:lnTo>
                      <a:pt x="182" y="535"/>
                    </a:lnTo>
                    <a:lnTo>
                      <a:pt x="194" y="538"/>
                    </a:lnTo>
                    <a:lnTo>
                      <a:pt x="205" y="540"/>
                    </a:lnTo>
                    <a:lnTo>
                      <a:pt x="217" y="541"/>
                    </a:lnTo>
                    <a:lnTo>
                      <a:pt x="229" y="541"/>
                    </a:lnTo>
                    <a:lnTo>
                      <a:pt x="240" y="541"/>
                    </a:lnTo>
                    <a:lnTo>
                      <a:pt x="252" y="540"/>
                    </a:lnTo>
                    <a:lnTo>
                      <a:pt x="263" y="538"/>
                    </a:lnTo>
                    <a:lnTo>
                      <a:pt x="275" y="535"/>
                    </a:lnTo>
                    <a:lnTo>
                      <a:pt x="286" y="533"/>
                    </a:lnTo>
                    <a:lnTo>
                      <a:pt x="297" y="529"/>
                    </a:lnTo>
                    <a:lnTo>
                      <a:pt x="308" y="525"/>
                    </a:lnTo>
                    <a:lnTo>
                      <a:pt x="317" y="520"/>
                    </a:lnTo>
                    <a:lnTo>
                      <a:pt x="327" y="514"/>
                    </a:lnTo>
                    <a:lnTo>
                      <a:pt x="337" y="509"/>
                    </a:lnTo>
                    <a:lnTo>
                      <a:pt x="347" y="502"/>
                    </a:lnTo>
                    <a:lnTo>
                      <a:pt x="357" y="495"/>
                    </a:lnTo>
                    <a:lnTo>
                      <a:pt x="365" y="487"/>
                    </a:lnTo>
                    <a:lnTo>
                      <a:pt x="374" y="479"/>
                    </a:lnTo>
                    <a:lnTo>
                      <a:pt x="382" y="471"/>
                    </a:lnTo>
                    <a:lnTo>
                      <a:pt x="390" y="462"/>
                    </a:lnTo>
                    <a:lnTo>
                      <a:pt x="398" y="453"/>
                    </a:lnTo>
                    <a:lnTo>
                      <a:pt x="405" y="442"/>
                    </a:lnTo>
                    <a:lnTo>
                      <a:pt x="411" y="432"/>
                    </a:lnTo>
                    <a:lnTo>
                      <a:pt x="418" y="422"/>
                    </a:lnTo>
                    <a:lnTo>
                      <a:pt x="424" y="410"/>
                    </a:lnTo>
                    <a:lnTo>
                      <a:pt x="430" y="399"/>
                    </a:lnTo>
                    <a:lnTo>
                      <a:pt x="434" y="388"/>
                    </a:lnTo>
                    <a:lnTo>
                      <a:pt x="440" y="376"/>
                    </a:lnTo>
                    <a:lnTo>
                      <a:pt x="443" y="364"/>
                    </a:lnTo>
                    <a:lnTo>
                      <a:pt x="447" y="351"/>
                    </a:lnTo>
                    <a:lnTo>
                      <a:pt x="449" y="338"/>
                    </a:lnTo>
                    <a:lnTo>
                      <a:pt x="453" y="325"/>
                    </a:lnTo>
                    <a:lnTo>
                      <a:pt x="455" y="312"/>
                    </a:lnTo>
                    <a:lnTo>
                      <a:pt x="456" y="298"/>
                    </a:lnTo>
                    <a:lnTo>
                      <a:pt x="457" y="285"/>
                    </a:lnTo>
                    <a:lnTo>
                      <a:pt x="457" y="271"/>
                    </a:lnTo>
                    <a:lnTo>
                      <a:pt x="457" y="256"/>
                    </a:lnTo>
                    <a:lnTo>
                      <a:pt x="456" y="242"/>
                    </a:lnTo>
                    <a:lnTo>
                      <a:pt x="455" y="229"/>
                    </a:lnTo>
                    <a:lnTo>
                      <a:pt x="453" y="216"/>
                    </a:lnTo>
                    <a:lnTo>
                      <a:pt x="449" y="202"/>
                    </a:lnTo>
                    <a:lnTo>
                      <a:pt x="447" y="190"/>
                    </a:lnTo>
                    <a:lnTo>
                      <a:pt x="443" y="177"/>
                    </a:lnTo>
                    <a:lnTo>
                      <a:pt x="440" y="165"/>
                    </a:lnTo>
                    <a:lnTo>
                      <a:pt x="434" y="153"/>
                    </a:lnTo>
                    <a:lnTo>
                      <a:pt x="430" y="142"/>
                    </a:lnTo>
                    <a:lnTo>
                      <a:pt x="424" y="130"/>
                    </a:lnTo>
                    <a:lnTo>
                      <a:pt x="418" y="119"/>
                    </a:lnTo>
                    <a:lnTo>
                      <a:pt x="411" y="109"/>
                    </a:lnTo>
                    <a:lnTo>
                      <a:pt x="405" y="98"/>
                    </a:lnTo>
                    <a:lnTo>
                      <a:pt x="398" y="88"/>
                    </a:lnTo>
                    <a:lnTo>
                      <a:pt x="390" y="79"/>
                    </a:lnTo>
                    <a:lnTo>
                      <a:pt x="382" y="70"/>
                    </a:lnTo>
                    <a:lnTo>
                      <a:pt x="374" y="62"/>
                    </a:lnTo>
                    <a:lnTo>
                      <a:pt x="365" y="54"/>
                    </a:lnTo>
                    <a:lnTo>
                      <a:pt x="357" y="46"/>
                    </a:lnTo>
                    <a:lnTo>
                      <a:pt x="347" y="39"/>
                    </a:lnTo>
                    <a:lnTo>
                      <a:pt x="337" y="32"/>
                    </a:lnTo>
                    <a:lnTo>
                      <a:pt x="327" y="26"/>
                    </a:lnTo>
                    <a:lnTo>
                      <a:pt x="317" y="21"/>
                    </a:lnTo>
                    <a:lnTo>
                      <a:pt x="308" y="16"/>
                    </a:lnTo>
                    <a:lnTo>
                      <a:pt x="297" y="11"/>
                    </a:lnTo>
                    <a:lnTo>
                      <a:pt x="286" y="8"/>
                    </a:lnTo>
                    <a:lnTo>
                      <a:pt x="275" y="6"/>
                    </a:lnTo>
                    <a:lnTo>
                      <a:pt x="263" y="2"/>
                    </a:lnTo>
                    <a:lnTo>
                      <a:pt x="252" y="1"/>
                    </a:lnTo>
                    <a:lnTo>
                      <a:pt x="240" y="0"/>
                    </a:lnTo>
                    <a:lnTo>
                      <a:pt x="229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74" name="Freeform 1772"/>
              <p:cNvSpPr>
                <a:spLocks noEditPoints="1"/>
              </p:cNvSpPr>
              <p:nvPr/>
            </p:nvSpPr>
            <p:spPr bwMode="auto">
              <a:xfrm>
                <a:off x="-60" y="1617"/>
                <a:ext cx="2" cy="527"/>
              </a:xfrm>
              <a:custGeom>
                <a:avLst/>
                <a:gdLst>
                  <a:gd name="T0" fmla="*/ 0 w 10"/>
                  <a:gd name="T1" fmla="*/ 0 h 1581"/>
                  <a:gd name="T2" fmla="*/ 0 w 10"/>
                  <a:gd name="T3" fmla="*/ 0 h 1581"/>
                  <a:gd name="T4" fmla="*/ 0 w 10"/>
                  <a:gd name="T5" fmla="*/ 0 h 1581"/>
                  <a:gd name="T6" fmla="*/ 0 w 10"/>
                  <a:gd name="T7" fmla="*/ 0 h 1581"/>
                  <a:gd name="T8" fmla="*/ 0 w 10"/>
                  <a:gd name="T9" fmla="*/ 0 h 1581"/>
                  <a:gd name="T10" fmla="*/ 0 w 10"/>
                  <a:gd name="T11" fmla="*/ 0 h 1581"/>
                  <a:gd name="T12" fmla="*/ 0 w 10"/>
                  <a:gd name="T13" fmla="*/ 0 h 1581"/>
                  <a:gd name="T14" fmla="*/ 0 w 10"/>
                  <a:gd name="T15" fmla="*/ 0 h 1581"/>
                  <a:gd name="T16" fmla="*/ 0 w 10"/>
                  <a:gd name="T17" fmla="*/ 0 h 1581"/>
                  <a:gd name="T18" fmla="*/ 0 w 10"/>
                  <a:gd name="T19" fmla="*/ 0 h 1581"/>
                  <a:gd name="T20" fmla="*/ 0 w 10"/>
                  <a:gd name="T21" fmla="*/ 0 h 1581"/>
                  <a:gd name="T22" fmla="*/ 0 w 10"/>
                  <a:gd name="T23" fmla="*/ 0 h 1581"/>
                  <a:gd name="T24" fmla="*/ 0 w 10"/>
                  <a:gd name="T25" fmla="*/ 0 h 1581"/>
                  <a:gd name="T26" fmla="*/ 0 w 10"/>
                  <a:gd name="T27" fmla="*/ 0 h 1581"/>
                  <a:gd name="T28" fmla="*/ 0 w 10"/>
                  <a:gd name="T29" fmla="*/ 0 h 1581"/>
                  <a:gd name="T30" fmla="*/ 0 w 10"/>
                  <a:gd name="T31" fmla="*/ 0 h 1581"/>
                  <a:gd name="T32" fmla="*/ 0 w 10"/>
                  <a:gd name="T33" fmla="*/ 0 h 1581"/>
                  <a:gd name="T34" fmla="*/ 0 w 10"/>
                  <a:gd name="T35" fmla="*/ 0 h 1581"/>
                  <a:gd name="T36" fmla="*/ 0 w 10"/>
                  <a:gd name="T37" fmla="*/ 0 h 1581"/>
                  <a:gd name="T38" fmla="*/ 0 w 10"/>
                  <a:gd name="T39" fmla="*/ 0 h 1581"/>
                  <a:gd name="T40" fmla="*/ 0 w 10"/>
                  <a:gd name="T41" fmla="*/ 0 h 1581"/>
                  <a:gd name="T42" fmla="*/ 0 w 10"/>
                  <a:gd name="T43" fmla="*/ 0 h 1581"/>
                  <a:gd name="T44" fmla="*/ 0 w 10"/>
                  <a:gd name="T45" fmla="*/ 0 h 1581"/>
                  <a:gd name="T46" fmla="*/ 0 w 10"/>
                  <a:gd name="T47" fmla="*/ 0 h 1581"/>
                  <a:gd name="T48" fmla="*/ 0 w 10"/>
                  <a:gd name="T49" fmla="*/ 0 h 1581"/>
                  <a:gd name="T50" fmla="*/ 0 w 10"/>
                  <a:gd name="T51" fmla="*/ 0 h 1581"/>
                  <a:gd name="T52" fmla="*/ 0 w 10"/>
                  <a:gd name="T53" fmla="*/ 0 h 1581"/>
                  <a:gd name="T54" fmla="*/ 0 w 10"/>
                  <a:gd name="T55" fmla="*/ 0 h 1581"/>
                  <a:gd name="T56" fmla="*/ 0 w 10"/>
                  <a:gd name="T57" fmla="*/ 0 h 1581"/>
                  <a:gd name="T58" fmla="*/ 0 w 10"/>
                  <a:gd name="T59" fmla="*/ 0 h 1581"/>
                  <a:gd name="T60" fmla="*/ 0 w 10"/>
                  <a:gd name="T61" fmla="*/ 0 h 1581"/>
                  <a:gd name="T62" fmla="*/ 0 w 10"/>
                  <a:gd name="T63" fmla="*/ 0 h 1581"/>
                  <a:gd name="T64" fmla="*/ 0 w 10"/>
                  <a:gd name="T65" fmla="*/ 0 h 1581"/>
                  <a:gd name="T66" fmla="*/ 0 w 10"/>
                  <a:gd name="T67" fmla="*/ 0 h 1581"/>
                  <a:gd name="T68" fmla="*/ 0 w 10"/>
                  <a:gd name="T69" fmla="*/ 0 h 1581"/>
                  <a:gd name="T70" fmla="*/ 0 w 10"/>
                  <a:gd name="T71" fmla="*/ 0 h 1581"/>
                  <a:gd name="T72" fmla="*/ 0 w 10"/>
                  <a:gd name="T73" fmla="*/ 0 h 1581"/>
                  <a:gd name="T74" fmla="*/ 0 w 10"/>
                  <a:gd name="T75" fmla="*/ 0 h 1581"/>
                  <a:gd name="T76" fmla="*/ 0 w 10"/>
                  <a:gd name="T77" fmla="*/ 0 h 1581"/>
                  <a:gd name="T78" fmla="*/ 0 w 10"/>
                  <a:gd name="T79" fmla="*/ 0 h 1581"/>
                  <a:gd name="T80" fmla="*/ 0 w 10"/>
                  <a:gd name="T81" fmla="*/ 0 h 1581"/>
                  <a:gd name="T82" fmla="*/ 0 w 10"/>
                  <a:gd name="T83" fmla="*/ 0 h 1581"/>
                  <a:gd name="T84" fmla="*/ 0 w 10"/>
                  <a:gd name="T85" fmla="*/ 0 h 1581"/>
                  <a:gd name="T86" fmla="*/ 0 w 10"/>
                  <a:gd name="T87" fmla="*/ 0 h 1581"/>
                  <a:gd name="T88" fmla="*/ 0 w 10"/>
                  <a:gd name="T89" fmla="*/ 0 h 1581"/>
                  <a:gd name="T90" fmla="*/ 0 w 10"/>
                  <a:gd name="T91" fmla="*/ 0 h 1581"/>
                  <a:gd name="T92" fmla="*/ 0 w 10"/>
                  <a:gd name="T93" fmla="*/ 0 h 1581"/>
                  <a:gd name="T94" fmla="*/ 0 w 10"/>
                  <a:gd name="T95" fmla="*/ 0 h 1581"/>
                  <a:gd name="T96" fmla="*/ 0 w 10"/>
                  <a:gd name="T97" fmla="*/ 0 h 1581"/>
                  <a:gd name="T98" fmla="*/ 0 w 10"/>
                  <a:gd name="T99" fmla="*/ 0 h 1581"/>
                  <a:gd name="T100" fmla="*/ 0 w 10"/>
                  <a:gd name="T101" fmla="*/ 0 h 1581"/>
                  <a:gd name="T102" fmla="*/ 0 w 10"/>
                  <a:gd name="T103" fmla="*/ 0 h 1581"/>
                  <a:gd name="T104" fmla="*/ 0 w 10"/>
                  <a:gd name="T105" fmla="*/ 0 h 1581"/>
                  <a:gd name="T106" fmla="*/ 0 w 10"/>
                  <a:gd name="T107" fmla="*/ 0 h 1581"/>
                  <a:gd name="T108" fmla="*/ 0 w 10"/>
                  <a:gd name="T109" fmla="*/ 0 h 1581"/>
                  <a:gd name="T110" fmla="*/ 0 w 10"/>
                  <a:gd name="T111" fmla="*/ 0 h 158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0" h="1581">
                    <a:moveTo>
                      <a:pt x="0" y="1576"/>
                    </a:moveTo>
                    <a:lnTo>
                      <a:pt x="0" y="1499"/>
                    </a:lnTo>
                    <a:lnTo>
                      <a:pt x="0" y="1497"/>
                    </a:lnTo>
                    <a:lnTo>
                      <a:pt x="1" y="1495"/>
                    </a:lnTo>
                    <a:lnTo>
                      <a:pt x="3" y="1493"/>
                    </a:lnTo>
                    <a:lnTo>
                      <a:pt x="5" y="1493"/>
                    </a:lnTo>
                    <a:lnTo>
                      <a:pt x="6" y="1493"/>
                    </a:lnTo>
                    <a:lnTo>
                      <a:pt x="8" y="1495"/>
                    </a:lnTo>
                    <a:lnTo>
                      <a:pt x="10" y="1497"/>
                    </a:lnTo>
                    <a:lnTo>
                      <a:pt x="10" y="1499"/>
                    </a:lnTo>
                    <a:lnTo>
                      <a:pt x="10" y="1576"/>
                    </a:lnTo>
                    <a:lnTo>
                      <a:pt x="10" y="1578"/>
                    </a:lnTo>
                    <a:lnTo>
                      <a:pt x="8" y="1579"/>
                    </a:lnTo>
                    <a:lnTo>
                      <a:pt x="6" y="1580"/>
                    </a:lnTo>
                    <a:lnTo>
                      <a:pt x="5" y="1581"/>
                    </a:lnTo>
                    <a:lnTo>
                      <a:pt x="3" y="1580"/>
                    </a:lnTo>
                    <a:lnTo>
                      <a:pt x="1" y="1579"/>
                    </a:lnTo>
                    <a:lnTo>
                      <a:pt x="0" y="1578"/>
                    </a:lnTo>
                    <a:lnTo>
                      <a:pt x="0" y="1576"/>
                    </a:lnTo>
                    <a:close/>
                    <a:moveTo>
                      <a:pt x="0" y="1444"/>
                    </a:moveTo>
                    <a:lnTo>
                      <a:pt x="0" y="1444"/>
                    </a:lnTo>
                    <a:lnTo>
                      <a:pt x="0" y="1442"/>
                    </a:lnTo>
                    <a:lnTo>
                      <a:pt x="1" y="1440"/>
                    </a:lnTo>
                    <a:lnTo>
                      <a:pt x="3" y="1439"/>
                    </a:lnTo>
                    <a:lnTo>
                      <a:pt x="5" y="1439"/>
                    </a:lnTo>
                    <a:lnTo>
                      <a:pt x="6" y="1439"/>
                    </a:lnTo>
                    <a:lnTo>
                      <a:pt x="8" y="1440"/>
                    </a:lnTo>
                    <a:lnTo>
                      <a:pt x="10" y="1442"/>
                    </a:lnTo>
                    <a:lnTo>
                      <a:pt x="10" y="1444"/>
                    </a:lnTo>
                    <a:lnTo>
                      <a:pt x="10" y="1445"/>
                    </a:lnTo>
                    <a:lnTo>
                      <a:pt x="8" y="1448"/>
                    </a:lnTo>
                    <a:lnTo>
                      <a:pt x="6" y="1449"/>
                    </a:lnTo>
                    <a:lnTo>
                      <a:pt x="5" y="1449"/>
                    </a:lnTo>
                    <a:lnTo>
                      <a:pt x="3" y="1449"/>
                    </a:lnTo>
                    <a:lnTo>
                      <a:pt x="1" y="1448"/>
                    </a:lnTo>
                    <a:lnTo>
                      <a:pt x="0" y="1445"/>
                    </a:lnTo>
                    <a:lnTo>
                      <a:pt x="0" y="1444"/>
                    </a:lnTo>
                    <a:close/>
                    <a:moveTo>
                      <a:pt x="0" y="1389"/>
                    </a:moveTo>
                    <a:lnTo>
                      <a:pt x="0" y="1312"/>
                    </a:lnTo>
                    <a:lnTo>
                      <a:pt x="0" y="1309"/>
                    </a:lnTo>
                    <a:lnTo>
                      <a:pt x="1" y="1308"/>
                    </a:lnTo>
                    <a:lnTo>
                      <a:pt x="3" y="1307"/>
                    </a:lnTo>
                    <a:lnTo>
                      <a:pt x="5" y="1307"/>
                    </a:lnTo>
                    <a:lnTo>
                      <a:pt x="6" y="1307"/>
                    </a:lnTo>
                    <a:lnTo>
                      <a:pt x="8" y="1308"/>
                    </a:lnTo>
                    <a:lnTo>
                      <a:pt x="10" y="1309"/>
                    </a:lnTo>
                    <a:lnTo>
                      <a:pt x="10" y="1312"/>
                    </a:lnTo>
                    <a:lnTo>
                      <a:pt x="10" y="1389"/>
                    </a:lnTo>
                    <a:lnTo>
                      <a:pt x="10" y="1390"/>
                    </a:lnTo>
                    <a:lnTo>
                      <a:pt x="8" y="1393"/>
                    </a:lnTo>
                    <a:lnTo>
                      <a:pt x="6" y="1394"/>
                    </a:lnTo>
                    <a:lnTo>
                      <a:pt x="5" y="1394"/>
                    </a:lnTo>
                    <a:lnTo>
                      <a:pt x="3" y="1394"/>
                    </a:lnTo>
                    <a:lnTo>
                      <a:pt x="1" y="1393"/>
                    </a:lnTo>
                    <a:lnTo>
                      <a:pt x="0" y="1390"/>
                    </a:lnTo>
                    <a:lnTo>
                      <a:pt x="0" y="1389"/>
                    </a:lnTo>
                    <a:close/>
                    <a:moveTo>
                      <a:pt x="0" y="1257"/>
                    </a:moveTo>
                    <a:lnTo>
                      <a:pt x="0" y="1257"/>
                    </a:lnTo>
                    <a:lnTo>
                      <a:pt x="0" y="1254"/>
                    </a:lnTo>
                    <a:lnTo>
                      <a:pt x="1" y="1253"/>
                    </a:lnTo>
                    <a:lnTo>
                      <a:pt x="3" y="1252"/>
                    </a:lnTo>
                    <a:lnTo>
                      <a:pt x="5" y="1252"/>
                    </a:lnTo>
                    <a:lnTo>
                      <a:pt x="6" y="1252"/>
                    </a:lnTo>
                    <a:lnTo>
                      <a:pt x="8" y="1253"/>
                    </a:lnTo>
                    <a:lnTo>
                      <a:pt x="10" y="1254"/>
                    </a:lnTo>
                    <a:lnTo>
                      <a:pt x="10" y="1257"/>
                    </a:lnTo>
                    <a:lnTo>
                      <a:pt x="10" y="1259"/>
                    </a:lnTo>
                    <a:lnTo>
                      <a:pt x="8" y="1261"/>
                    </a:lnTo>
                    <a:lnTo>
                      <a:pt x="6" y="1262"/>
                    </a:lnTo>
                    <a:lnTo>
                      <a:pt x="5" y="1262"/>
                    </a:lnTo>
                    <a:lnTo>
                      <a:pt x="3" y="1262"/>
                    </a:lnTo>
                    <a:lnTo>
                      <a:pt x="1" y="1261"/>
                    </a:lnTo>
                    <a:lnTo>
                      <a:pt x="0" y="1259"/>
                    </a:lnTo>
                    <a:lnTo>
                      <a:pt x="0" y="1257"/>
                    </a:lnTo>
                    <a:close/>
                    <a:moveTo>
                      <a:pt x="0" y="1202"/>
                    </a:moveTo>
                    <a:lnTo>
                      <a:pt x="0" y="1125"/>
                    </a:lnTo>
                    <a:lnTo>
                      <a:pt x="0" y="1123"/>
                    </a:lnTo>
                    <a:lnTo>
                      <a:pt x="1" y="1122"/>
                    </a:lnTo>
                    <a:lnTo>
                      <a:pt x="3" y="1121"/>
                    </a:lnTo>
                    <a:lnTo>
                      <a:pt x="5" y="1120"/>
                    </a:lnTo>
                    <a:lnTo>
                      <a:pt x="6" y="1121"/>
                    </a:lnTo>
                    <a:lnTo>
                      <a:pt x="8" y="1122"/>
                    </a:lnTo>
                    <a:lnTo>
                      <a:pt x="10" y="1123"/>
                    </a:lnTo>
                    <a:lnTo>
                      <a:pt x="10" y="1125"/>
                    </a:lnTo>
                    <a:lnTo>
                      <a:pt x="10" y="1202"/>
                    </a:lnTo>
                    <a:lnTo>
                      <a:pt x="10" y="1204"/>
                    </a:lnTo>
                    <a:lnTo>
                      <a:pt x="8" y="1206"/>
                    </a:lnTo>
                    <a:lnTo>
                      <a:pt x="6" y="1208"/>
                    </a:lnTo>
                    <a:lnTo>
                      <a:pt x="5" y="1208"/>
                    </a:lnTo>
                    <a:lnTo>
                      <a:pt x="3" y="1208"/>
                    </a:lnTo>
                    <a:lnTo>
                      <a:pt x="1" y="1206"/>
                    </a:lnTo>
                    <a:lnTo>
                      <a:pt x="0" y="1204"/>
                    </a:lnTo>
                    <a:lnTo>
                      <a:pt x="0" y="1202"/>
                    </a:lnTo>
                    <a:close/>
                    <a:moveTo>
                      <a:pt x="0" y="1070"/>
                    </a:moveTo>
                    <a:lnTo>
                      <a:pt x="0" y="1070"/>
                    </a:lnTo>
                    <a:lnTo>
                      <a:pt x="0" y="1068"/>
                    </a:lnTo>
                    <a:lnTo>
                      <a:pt x="1" y="1067"/>
                    </a:lnTo>
                    <a:lnTo>
                      <a:pt x="3" y="1066"/>
                    </a:lnTo>
                    <a:lnTo>
                      <a:pt x="5" y="1065"/>
                    </a:lnTo>
                    <a:lnTo>
                      <a:pt x="6" y="1066"/>
                    </a:lnTo>
                    <a:lnTo>
                      <a:pt x="8" y="1067"/>
                    </a:lnTo>
                    <a:lnTo>
                      <a:pt x="10" y="1068"/>
                    </a:lnTo>
                    <a:lnTo>
                      <a:pt x="10" y="1070"/>
                    </a:lnTo>
                    <a:lnTo>
                      <a:pt x="10" y="1073"/>
                    </a:lnTo>
                    <a:lnTo>
                      <a:pt x="8" y="1075"/>
                    </a:lnTo>
                    <a:lnTo>
                      <a:pt x="6" y="1076"/>
                    </a:lnTo>
                    <a:lnTo>
                      <a:pt x="5" y="1076"/>
                    </a:lnTo>
                    <a:lnTo>
                      <a:pt x="3" y="1076"/>
                    </a:lnTo>
                    <a:lnTo>
                      <a:pt x="1" y="1075"/>
                    </a:lnTo>
                    <a:lnTo>
                      <a:pt x="0" y="1073"/>
                    </a:lnTo>
                    <a:lnTo>
                      <a:pt x="0" y="1070"/>
                    </a:lnTo>
                    <a:close/>
                    <a:moveTo>
                      <a:pt x="0" y="1015"/>
                    </a:moveTo>
                    <a:lnTo>
                      <a:pt x="0" y="939"/>
                    </a:lnTo>
                    <a:lnTo>
                      <a:pt x="0" y="937"/>
                    </a:lnTo>
                    <a:lnTo>
                      <a:pt x="1" y="934"/>
                    </a:lnTo>
                    <a:lnTo>
                      <a:pt x="3" y="933"/>
                    </a:lnTo>
                    <a:lnTo>
                      <a:pt x="5" y="933"/>
                    </a:lnTo>
                    <a:lnTo>
                      <a:pt x="6" y="933"/>
                    </a:lnTo>
                    <a:lnTo>
                      <a:pt x="8" y="934"/>
                    </a:lnTo>
                    <a:lnTo>
                      <a:pt x="10" y="937"/>
                    </a:lnTo>
                    <a:lnTo>
                      <a:pt x="10" y="939"/>
                    </a:lnTo>
                    <a:lnTo>
                      <a:pt x="10" y="1015"/>
                    </a:lnTo>
                    <a:lnTo>
                      <a:pt x="10" y="1018"/>
                    </a:lnTo>
                    <a:lnTo>
                      <a:pt x="8" y="1019"/>
                    </a:lnTo>
                    <a:lnTo>
                      <a:pt x="6" y="1020"/>
                    </a:lnTo>
                    <a:lnTo>
                      <a:pt x="5" y="1021"/>
                    </a:lnTo>
                    <a:lnTo>
                      <a:pt x="3" y="1020"/>
                    </a:lnTo>
                    <a:lnTo>
                      <a:pt x="1" y="1019"/>
                    </a:lnTo>
                    <a:lnTo>
                      <a:pt x="0" y="1018"/>
                    </a:lnTo>
                    <a:lnTo>
                      <a:pt x="0" y="1015"/>
                    </a:lnTo>
                    <a:close/>
                    <a:moveTo>
                      <a:pt x="0" y="884"/>
                    </a:moveTo>
                    <a:lnTo>
                      <a:pt x="0" y="884"/>
                    </a:lnTo>
                    <a:lnTo>
                      <a:pt x="0" y="882"/>
                    </a:lnTo>
                    <a:lnTo>
                      <a:pt x="1" y="879"/>
                    </a:lnTo>
                    <a:lnTo>
                      <a:pt x="3" y="878"/>
                    </a:lnTo>
                    <a:lnTo>
                      <a:pt x="5" y="878"/>
                    </a:lnTo>
                    <a:lnTo>
                      <a:pt x="6" y="878"/>
                    </a:lnTo>
                    <a:lnTo>
                      <a:pt x="8" y="879"/>
                    </a:lnTo>
                    <a:lnTo>
                      <a:pt x="10" y="882"/>
                    </a:lnTo>
                    <a:lnTo>
                      <a:pt x="10" y="884"/>
                    </a:lnTo>
                    <a:lnTo>
                      <a:pt x="10" y="886"/>
                    </a:lnTo>
                    <a:lnTo>
                      <a:pt x="8" y="887"/>
                    </a:lnTo>
                    <a:lnTo>
                      <a:pt x="6" y="889"/>
                    </a:lnTo>
                    <a:lnTo>
                      <a:pt x="5" y="890"/>
                    </a:lnTo>
                    <a:lnTo>
                      <a:pt x="3" y="889"/>
                    </a:lnTo>
                    <a:lnTo>
                      <a:pt x="1" y="887"/>
                    </a:lnTo>
                    <a:lnTo>
                      <a:pt x="0" y="886"/>
                    </a:lnTo>
                    <a:lnTo>
                      <a:pt x="0" y="884"/>
                    </a:lnTo>
                    <a:close/>
                    <a:moveTo>
                      <a:pt x="0" y="829"/>
                    </a:moveTo>
                    <a:lnTo>
                      <a:pt x="0" y="752"/>
                    </a:lnTo>
                    <a:lnTo>
                      <a:pt x="0" y="750"/>
                    </a:lnTo>
                    <a:lnTo>
                      <a:pt x="1" y="748"/>
                    </a:lnTo>
                    <a:lnTo>
                      <a:pt x="3" y="747"/>
                    </a:lnTo>
                    <a:lnTo>
                      <a:pt x="5" y="747"/>
                    </a:lnTo>
                    <a:lnTo>
                      <a:pt x="6" y="747"/>
                    </a:lnTo>
                    <a:lnTo>
                      <a:pt x="8" y="748"/>
                    </a:lnTo>
                    <a:lnTo>
                      <a:pt x="10" y="750"/>
                    </a:lnTo>
                    <a:lnTo>
                      <a:pt x="10" y="752"/>
                    </a:lnTo>
                    <a:lnTo>
                      <a:pt x="10" y="829"/>
                    </a:lnTo>
                    <a:lnTo>
                      <a:pt x="10" y="831"/>
                    </a:lnTo>
                    <a:lnTo>
                      <a:pt x="8" y="833"/>
                    </a:lnTo>
                    <a:lnTo>
                      <a:pt x="6" y="834"/>
                    </a:lnTo>
                    <a:lnTo>
                      <a:pt x="5" y="835"/>
                    </a:lnTo>
                    <a:lnTo>
                      <a:pt x="3" y="834"/>
                    </a:lnTo>
                    <a:lnTo>
                      <a:pt x="1" y="833"/>
                    </a:lnTo>
                    <a:lnTo>
                      <a:pt x="0" y="831"/>
                    </a:lnTo>
                    <a:lnTo>
                      <a:pt x="0" y="829"/>
                    </a:lnTo>
                    <a:close/>
                    <a:moveTo>
                      <a:pt x="0" y="698"/>
                    </a:moveTo>
                    <a:lnTo>
                      <a:pt x="0" y="698"/>
                    </a:lnTo>
                    <a:lnTo>
                      <a:pt x="0" y="695"/>
                    </a:lnTo>
                    <a:lnTo>
                      <a:pt x="1" y="693"/>
                    </a:lnTo>
                    <a:lnTo>
                      <a:pt x="3" y="692"/>
                    </a:lnTo>
                    <a:lnTo>
                      <a:pt x="5" y="692"/>
                    </a:lnTo>
                    <a:lnTo>
                      <a:pt x="6" y="692"/>
                    </a:lnTo>
                    <a:lnTo>
                      <a:pt x="8" y="693"/>
                    </a:lnTo>
                    <a:lnTo>
                      <a:pt x="10" y="695"/>
                    </a:lnTo>
                    <a:lnTo>
                      <a:pt x="10" y="698"/>
                    </a:lnTo>
                    <a:lnTo>
                      <a:pt x="10" y="700"/>
                    </a:lnTo>
                    <a:lnTo>
                      <a:pt x="8" y="701"/>
                    </a:lnTo>
                    <a:lnTo>
                      <a:pt x="6" y="702"/>
                    </a:lnTo>
                    <a:lnTo>
                      <a:pt x="5" y="703"/>
                    </a:lnTo>
                    <a:lnTo>
                      <a:pt x="3" y="702"/>
                    </a:lnTo>
                    <a:lnTo>
                      <a:pt x="1" y="701"/>
                    </a:lnTo>
                    <a:lnTo>
                      <a:pt x="0" y="700"/>
                    </a:lnTo>
                    <a:lnTo>
                      <a:pt x="0" y="698"/>
                    </a:lnTo>
                    <a:close/>
                    <a:moveTo>
                      <a:pt x="0" y="643"/>
                    </a:moveTo>
                    <a:lnTo>
                      <a:pt x="0" y="566"/>
                    </a:lnTo>
                    <a:lnTo>
                      <a:pt x="0" y="564"/>
                    </a:lnTo>
                    <a:lnTo>
                      <a:pt x="1" y="562"/>
                    </a:lnTo>
                    <a:lnTo>
                      <a:pt x="3" y="560"/>
                    </a:lnTo>
                    <a:lnTo>
                      <a:pt x="5" y="560"/>
                    </a:lnTo>
                    <a:lnTo>
                      <a:pt x="6" y="560"/>
                    </a:lnTo>
                    <a:lnTo>
                      <a:pt x="8" y="562"/>
                    </a:lnTo>
                    <a:lnTo>
                      <a:pt x="10" y="564"/>
                    </a:lnTo>
                    <a:lnTo>
                      <a:pt x="10" y="566"/>
                    </a:lnTo>
                    <a:lnTo>
                      <a:pt x="10" y="643"/>
                    </a:lnTo>
                    <a:lnTo>
                      <a:pt x="10" y="645"/>
                    </a:lnTo>
                    <a:lnTo>
                      <a:pt x="8" y="646"/>
                    </a:lnTo>
                    <a:lnTo>
                      <a:pt x="6" y="647"/>
                    </a:lnTo>
                    <a:lnTo>
                      <a:pt x="5" y="648"/>
                    </a:lnTo>
                    <a:lnTo>
                      <a:pt x="3" y="647"/>
                    </a:lnTo>
                    <a:lnTo>
                      <a:pt x="1" y="646"/>
                    </a:lnTo>
                    <a:lnTo>
                      <a:pt x="0" y="645"/>
                    </a:lnTo>
                    <a:lnTo>
                      <a:pt x="0" y="643"/>
                    </a:lnTo>
                    <a:close/>
                    <a:moveTo>
                      <a:pt x="0" y="511"/>
                    </a:moveTo>
                    <a:lnTo>
                      <a:pt x="0" y="511"/>
                    </a:lnTo>
                    <a:lnTo>
                      <a:pt x="0" y="509"/>
                    </a:lnTo>
                    <a:lnTo>
                      <a:pt x="1" y="507"/>
                    </a:lnTo>
                    <a:lnTo>
                      <a:pt x="3" y="506"/>
                    </a:lnTo>
                    <a:lnTo>
                      <a:pt x="5" y="506"/>
                    </a:lnTo>
                    <a:lnTo>
                      <a:pt x="6" y="506"/>
                    </a:lnTo>
                    <a:lnTo>
                      <a:pt x="8" y="507"/>
                    </a:lnTo>
                    <a:lnTo>
                      <a:pt x="10" y="509"/>
                    </a:lnTo>
                    <a:lnTo>
                      <a:pt x="10" y="511"/>
                    </a:lnTo>
                    <a:lnTo>
                      <a:pt x="10" y="512"/>
                    </a:lnTo>
                    <a:lnTo>
                      <a:pt x="8" y="515"/>
                    </a:lnTo>
                    <a:lnTo>
                      <a:pt x="6" y="516"/>
                    </a:lnTo>
                    <a:lnTo>
                      <a:pt x="5" y="516"/>
                    </a:lnTo>
                    <a:lnTo>
                      <a:pt x="3" y="516"/>
                    </a:lnTo>
                    <a:lnTo>
                      <a:pt x="1" y="515"/>
                    </a:lnTo>
                    <a:lnTo>
                      <a:pt x="0" y="512"/>
                    </a:lnTo>
                    <a:lnTo>
                      <a:pt x="0" y="511"/>
                    </a:lnTo>
                    <a:close/>
                    <a:moveTo>
                      <a:pt x="0" y="456"/>
                    </a:moveTo>
                    <a:lnTo>
                      <a:pt x="0" y="379"/>
                    </a:lnTo>
                    <a:lnTo>
                      <a:pt x="0" y="376"/>
                    </a:lnTo>
                    <a:lnTo>
                      <a:pt x="1" y="375"/>
                    </a:lnTo>
                    <a:lnTo>
                      <a:pt x="3" y="374"/>
                    </a:lnTo>
                    <a:lnTo>
                      <a:pt x="5" y="374"/>
                    </a:lnTo>
                    <a:lnTo>
                      <a:pt x="6" y="374"/>
                    </a:lnTo>
                    <a:lnTo>
                      <a:pt x="8" y="375"/>
                    </a:lnTo>
                    <a:lnTo>
                      <a:pt x="10" y="376"/>
                    </a:lnTo>
                    <a:lnTo>
                      <a:pt x="10" y="379"/>
                    </a:lnTo>
                    <a:lnTo>
                      <a:pt x="10" y="456"/>
                    </a:lnTo>
                    <a:lnTo>
                      <a:pt x="10" y="457"/>
                    </a:lnTo>
                    <a:lnTo>
                      <a:pt x="8" y="460"/>
                    </a:lnTo>
                    <a:lnTo>
                      <a:pt x="6" y="461"/>
                    </a:lnTo>
                    <a:lnTo>
                      <a:pt x="5" y="461"/>
                    </a:lnTo>
                    <a:lnTo>
                      <a:pt x="3" y="461"/>
                    </a:lnTo>
                    <a:lnTo>
                      <a:pt x="1" y="460"/>
                    </a:lnTo>
                    <a:lnTo>
                      <a:pt x="0" y="457"/>
                    </a:lnTo>
                    <a:lnTo>
                      <a:pt x="0" y="456"/>
                    </a:lnTo>
                    <a:close/>
                    <a:moveTo>
                      <a:pt x="0" y="324"/>
                    </a:moveTo>
                    <a:lnTo>
                      <a:pt x="0" y="324"/>
                    </a:lnTo>
                    <a:lnTo>
                      <a:pt x="0" y="321"/>
                    </a:lnTo>
                    <a:lnTo>
                      <a:pt x="1" y="320"/>
                    </a:lnTo>
                    <a:lnTo>
                      <a:pt x="3" y="319"/>
                    </a:lnTo>
                    <a:lnTo>
                      <a:pt x="5" y="319"/>
                    </a:lnTo>
                    <a:lnTo>
                      <a:pt x="6" y="319"/>
                    </a:lnTo>
                    <a:lnTo>
                      <a:pt x="8" y="320"/>
                    </a:lnTo>
                    <a:lnTo>
                      <a:pt x="10" y="321"/>
                    </a:lnTo>
                    <a:lnTo>
                      <a:pt x="10" y="324"/>
                    </a:lnTo>
                    <a:lnTo>
                      <a:pt x="10" y="326"/>
                    </a:lnTo>
                    <a:lnTo>
                      <a:pt x="8" y="328"/>
                    </a:lnTo>
                    <a:lnTo>
                      <a:pt x="6" y="329"/>
                    </a:lnTo>
                    <a:lnTo>
                      <a:pt x="5" y="329"/>
                    </a:lnTo>
                    <a:lnTo>
                      <a:pt x="3" y="329"/>
                    </a:lnTo>
                    <a:lnTo>
                      <a:pt x="1" y="328"/>
                    </a:lnTo>
                    <a:lnTo>
                      <a:pt x="0" y="326"/>
                    </a:lnTo>
                    <a:lnTo>
                      <a:pt x="0" y="324"/>
                    </a:lnTo>
                    <a:close/>
                    <a:moveTo>
                      <a:pt x="0" y="269"/>
                    </a:moveTo>
                    <a:lnTo>
                      <a:pt x="0" y="192"/>
                    </a:lnTo>
                    <a:lnTo>
                      <a:pt x="0" y="190"/>
                    </a:lnTo>
                    <a:lnTo>
                      <a:pt x="1" y="189"/>
                    </a:lnTo>
                    <a:lnTo>
                      <a:pt x="3" y="188"/>
                    </a:lnTo>
                    <a:lnTo>
                      <a:pt x="5" y="187"/>
                    </a:lnTo>
                    <a:lnTo>
                      <a:pt x="6" y="188"/>
                    </a:lnTo>
                    <a:lnTo>
                      <a:pt x="8" y="189"/>
                    </a:lnTo>
                    <a:lnTo>
                      <a:pt x="10" y="190"/>
                    </a:lnTo>
                    <a:lnTo>
                      <a:pt x="10" y="192"/>
                    </a:lnTo>
                    <a:lnTo>
                      <a:pt x="10" y="269"/>
                    </a:lnTo>
                    <a:lnTo>
                      <a:pt x="10" y="271"/>
                    </a:lnTo>
                    <a:lnTo>
                      <a:pt x="8" y="273"/>
                    </a:lnTo>
                    <a:lnTo>
                      <a:pt x="6" y="275"/>
                    </a:lnTo>
                    <a:lnTo>
                      <a:pt x="5" y="275"/>
                    </a:lnTo>
                    <a:lnTo>
                      <a:pt x="3" y="275"/>
                    </a:lnTo>
                    <a:lnTo>
                      <a:pt x="1" y="273"/>
                    </a:lnTo>
                    <a:lnTo>
                      <a:pt x="0" y="271"/>
                    </a:lnTo>
                    <a:lnTo>
                      <a:pt x="0" y="269"/>
                    </a:lnTo>
                    <a:close/>
                    <a:moveTo>
                      <a:pt x="0" y="137"/>
                    </a:moveTo>
                    <a:lnTo>
                      <a:pt x="0" y="137"/>
                    </a:lnTo>
                    <a:lnTo>
                      <a:pt x="0" y="135"/>
                    </a:lnTo>
                    <a:lnTo>
                      <a:pt x="1" y="134"/>
                    </a:lnTo>
                    <a:lnTo>
                      <a:pt x="3" y="133"/>
                    </a:lnTo>
                    <a:lnTo>
                      <a:pt x="5" y="132"/>
                    </a:lnTo>
                    <a:lnTo>
                      <a:pt x="6" y="133"/>
                    </a:lnTo>
                    <a:lnTo>
                      <a:pt x="8" y="134"/>
                    </a:lnTo>
                    <a:lnTo>
                      <a:pt x="10" y="135"/>
                    </a:lnTo>
                    <a:lnTo>
                      <a:pt x="10" y="137"/>
                    </a:lnTo>
                    <a:lnTo>
                      <a:pt x="10" y="140"/>
                    </a:lnTo>
                    <a:lnTo>
                      <a:pt x="8" y="141"/>
                    </a:lnTo>
                    <a:lnTo>
                      <a:pt x="6" y="142"/>
                    </a:lnTo>
                    <a:lnTo>
                      <a:pt x="5" y="143"/>
                    </a:lnTo>
                    <a:lnTo>
                      <a:pt x="3" y="142"/>
                    </a:lnTo>
                    <a:lnTo>
                      <a:pt x="1" y="141"/>
                    </a:lnTo>
                    <a:lnTo>
                      <a:pt x="0" y="140"/>
                    </a:lnTo>
                    <a:lnTo>
                      <a:pt x="0" y="137"/>
                    </a:lnTo>
                    <a:close/>
                    <a:moveTo>
                      <a:pt x="0" y="8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82"/>
                    </a:lnTo>
                    <a:lnTo>
                      <a:pt x="10" y="85"/>
                    </a:lnTo>
                    <a:lnTo>
                      <a:pt x="8" y="86"/>
                    </a:lnTo>
                    <a:lnTo>
                      <a:pt x="6" y="87"/>
                    </a:lnTo>
                    <a:lnTo>
                      <a:pt x="5" y="88"/>
                    </a:lnTo>
                    <a:lnTo>
                      <a:pt x="3" y="87"/>
                    </a:lnTo>
                    <a:lnTo>
                      <a:pt x="1" y="86"/>
                    </a:lnTo>
                    <a:lnTo>
                      <a:pt x="0" y="85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75" name="Line 1773"/>
              <p:cNvSpPr>
                <a:spLocks noChangeShapeType="1"/>
              </p:cNvSpPr>
              <p:nvPr/>
            </p:nvSpPr>
            <p:spPr bwMode="auto">
              <a:xfrm>
                <a:off x="-201" y="2097"/>
                <a:ext cx="0" cy="13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76" name="Line 1774"/>
              <p:cNvSpPr>
                <a:spLocks noChangeShapeType="1"/>
              </p:cNvSpPr>
              <p:nvPr/>
            </p:nvSpPr>
            <p:spPr bwMode="auto">
              <a:xfrm>
                <a:off x="84" y="2097"/>
                <a:ext cx="0" cy="13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77" name="Line 1775"/>
              <p:cNvSpPr>
                <a:spLocks noChangeShapeType="1"/>
              </p:cNvSpPr>
              <p:nvPr/>
            </p:nvSpPr>
            <p:spPr bwMode="auto">
              <a:xfrm>
                <a:off x="-201" y="2188"/>
                <a:ext cx="28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78" name="Line 1776"/>
              <p:cNvSpPr>
                <a:spLocks noChangeShapeType="1"/>
              </p:cNvSpPr>
              <p:nvPr/>
            </p:nvSpPr>
            <p:spPr bwMode="auto">
              <a:xfrm>
                <a:off x="-287" y="2097"/>
                <a:ext cx="86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79" name="Line 1777"/>
              <p:cNvSpPr>
                <a:spLocks noChangeShapeType="1"/>
              </p:cNvSpPr>
              <p:nvPr/>
            </p:nvSpPr>
            <p:spPr bwMode="auto">
              <a:xfrm>
                <a:off x="-287" y="1646"/>
                <a:ext cx="86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80" name="Freeform 1778"/>
              <p:cNvSpPr>
                <a:spLocks/>
              </p:cNvSpPr>
              <p:nvPr/>
            </p:nvSpPr>
            <p:spPr bwMode="auto">
              <a:xfrm>
                <a:off x="-199" y="2179"/>
                <a:ext cx="29" cy="18"/>
              </a:xfrm>
              <a:custGeom>
                <a:avLst/>
                <a:gdLst>
                  <a:gd name="T0" fmla="*/ 0 w 117"/>
                  <a:gd name="T1" fmla="*/ 0 h 54"/>
                  <a:gd name="T2" fmla="*/ 0 w 117"/>
                  <a:gd name="T3" fmla="*/ 0 h 54"/>
                  <a:gd name="T4" fmla="*/ 0 w 117"/>
                  <a:gd name="T5" fmla="*/ 0 h 54"/>
                  <a:gd name="T6" fmla="*/ 0 w 117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54">
                    <a:moveTo>
                      <a:pt x="0" y="27"/>
                    </a:moveTo>
                    <a:lnTo>
                      <a:pt x="117" y="0"/>
                    </a:lnTo>
                    <a:lnTo>
                      <a:pt x="117" y="5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81" name="Freeform 1779"/>
              <p:cNvSpPr>
                <a:spLocks/>
              </p:cNvSpPr>
              <p:nvPr/>
            </p:nvSpPr>
            <p:spPr bwMode="auto">
              <a:xfrm>
                <a:off x="-199" y="2179"/>
                <a:ext cx="29" cy="18"/>
              </a:xfrm>
              <a:custGeom>
                <a:avLst/>
                <a:gdLst>
                  <a:gd name="T0" fmla="*/ 0 w 117"/>
                  <a:gd name="T1" fmla="*/ 0 h 54"/>
                  <a:gd name="T2" fmla="*/ 0 w 117"/>
                  <a:gd name="T3" fmla="*/ 0 h 54"/>
                  <a:gd name="T4" fmla="*/ 0 w 117"/>
                  <a:gd name="T5" fmla="*/ 0 h 54"/>
                  <a:gd name="T6" fmla="*/ 0 w 117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54">
                    <a:moveTo>
                      <a:pt x="0" y="27"/>
                    </a:moveTo>
                    <a:lnTo>
                      <a:pt x="117" y="0"/>
                    </a:lnTo>
                    <a:lnTo>
                      <a:pt x="117" y="54"/>
                    </a:lnTo>
                    <a:lnTo>
                      <a:pt x="0" y="27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82" name="Freeform 1780"/>
              <p:cNvSpPr>
                <a:spLocks/>
              </p:cNvSpPr>
              <p:nvPr/>
            </p:nvSpPr>
            <p:spPr bwMode="auto">
              <a:xfrm>
                <a:off x="52" y="2179"/>
                <a:ext cx="29" cy="18"/>
              </a:xfrm>
              <a:custGeom>
                <a:avLst/>
                <a:gdLst>
                  <a:gd name="T0" fmla="*/ 0 w 116"/>
                  <a:gd name="T1" fmla="*/ 0 h 54"/>
                  <a:gd name="T2" fmla="*/ 0 w 116"/>
                  <a:gd name="T3" fmla="*/ 0 h 54"/>
                  <a:gd name="T4" fmla="*/ 0 w 116"/>
                  <a:gd name="T5" fmla="*/ 0 h 54"/>
                  <a:gd name="T6" fmla="*/ 0 w 116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6" h="54">
                    <a:moveTo>
                      <a:pt x="116" y="27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16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83" name="Freeform 1781"/>
              <p:cNvSpPr>
                <a:spLocks/>
              </p:cNvSpPr>
              <p:nvPr/>
            </p:nvSpPr>
            <p:spPr bwMode="auto">
              <a:xfrm>
                <a:off x="52" y="2179"/>
                <a:ext cx="29" cy="18"/>
              </a:xfrm>
              <a:custGeom>
                <a:avLst/>
                <a:gdLst>
                  <a:gd name="T0" fmla="*/ 0 w 116"/>
                  <a:gd name="T1" fmla="*/ 0 h 54"/>
                  <a:gd name="T2" fmla="*/ 0 w 116"/>
                  <a:gd name="T3" fmla="*/ 0 h 54"/>
                  <a:gd name="T4" fmla="*/ 0 w 116"/>
                  <a:gd name="T5" fmla="*/ 0 h 54"/>
                  <a:gd name="T6" fmla="*/ 0 w 116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6" h="54">
                    <a:moveTo>
                      <a:pt x="116" y="27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16" y="27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84" name="Line 1782"/>
              <p:cNvSpPr>
                <a:spLocks noChangeShapeType="1"/>
              </p:cNvSpPr>
              <p:nvPr/>
            </p:nvSpPr>
            <p:spPr bwMode="auto">
              <a:xfrm>
                <a:off x="-259" y="1646"/>
                <a:ext cx="0" cy="45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85" name="Freeform 1783"/>
              <p:cNvSpPr>
                <a:spLocks/>
              </p:cNvSpPr>
              <p:nvPr/>
            </p:nvSpPr>
            <p:spPr bwMode="auto">
              <a:xfrm>
                <a:off x="-264" y="1650"/>
                <a:ext cx="11" cy="46"/>
              </a:xfrm>
              <a:custGeom>
                <a:avLst/>
                <a:gdLst>
                  <a:gd name="T0" fmla="*/ 0 w 46"/>
                  <a:gd name="T1" fmla="*/ 0 h 139"/>
                  <a:gd name="T2" fmla="*/ 0 w 46"/>
                  <a:gd name="T3" fmla="*/ 0 h 139"/>
                  <a:gd name="T4" fmla="*/ 0 w 46"/>
                  <a:gd name="T5" fmla="*/ 0 h 139"/>
                  <a:gd name="T6" fmla="*/ 0 w 46"/>
                  <a:gd name="T7" fmla="*/ 0 h 1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39">
                    <a:moveTo>
                      <a:pt x="23" y="0"/>
                    </a:moveTo>
                    <a:lnTo>
                      <a:pt x="46" y="139"/>
                    </a:lnTo>
                    <a:lnTo>
                      <a:pt x="0" y="13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86" name="Freeform 1784"/>
              <p:cNvSpPr>
                <a:spLocks/>
              </p:cNvSpPr>
              <p:nvPr/>
            </p:nvSpPr>
            <p:spPr bwMode="auto">
              <a:xfrm>
                <a:off x="-264" y="1650"/>
                <a:ext cx="11" cy="46"/>
              </a:xfrm>
              <a:custGeom>
                <a:avLst/>
                <a:gdLst>
                  <a:gd name="T0" fmla="*/ 0 w 46"/>
                  <a:gd name="T1" fmla="*/ 0 h 139"/>
                  <a:gd name="T2" fmla="*/ 0 w 46"/>
                  <a:gd name="T3" fmla="*/ 0 h 139"/>
                  <a:gd name="T4" fmla="*/ 0 w 46"/>
                  <a:gd name="T5" fmla="*/ 0 h 139"/>
                  <a:gd name="T6" fmla="*/ 0 w 46"/>
                  <a:gd name="T7" fmla="*/ 0 h 1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39">
                    <a:moveTo>
                      <a:pt x="23" y="0"/>
                    </a:moveTo>
                    <a:lnTo>
                      <a:pt x="46" y="139"/>
                    </a:lnTo>
                    <a:lnTo>
                      <a:pt x="0" y="139"/>
                    </a:lnTo>
                    <a:lnTo>
                      <a:pt x="23" y="0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87" name="Freeform 1785"/>
              <p:cNvSpPr>
                <a:spLocks/>
              </p:cNvSpPr>
              <p:nvPr/>
            </p:nvSpPr>
            <p:spPr bwMode="auto">
              <a:xfrm>
                <a:off x="-264" y="2047"/>
                <a:ext cx="11" cy="46"/>
              </a:xfrm>
              <a:custGeom>
                <a:avLst/>
                <a:gdLst>
                  <a:gd name="T0" fmla="*/ 0 w 46"/>
                  <a:gd name="T1" fmla="*/ 0 h 138"/>
                  <a:gd name="T2" fmla="*/ 0 w 46"/>
                  <a:gd name="T3" fmla="*/ 0 h 138"/>
                  <a:gd name="T4" fmla="*/ 0 w 46"/>
                  <a:gd name="T5" fmla="*/ 0 h 138"/>
                  <a:gd name="T6" fmla="*/ 0 w 46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38">
                    <a:moveTo>
                      <a:pt x="23" y="138"/>
                    </a:moveTo>
                    <a:lnTo>
                      <a:pt x="0" y="0"/>
                    </a:lnTo>
                    <a:lnTo>
                      <a:pt x="46" y="0"/>
                    </a:lnTo>
                    <a:lnTo>
                      <a:pt x="23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88" name="Freeform 1786"/>
              <p:cNvSpPr>
                <a:spLocks/>
              </p:cNvSpPr>
              <p:nvPr/>
            </p:nvSpPr>
            <p:spPr bwMode="auto">
              <a:xfrm>
                <a:off x="-264" y="2047"/>
                <a:ext cx="11" cy="46"/>
              </a:xfrm>
              <a:custGeom>
                <a:avLst/>
                <a:gdLst>
                  <a:gd name="T0" fmla="*/ 0 w 46"/>
                  <a:gd name="T1" fmla="*/ 0 h 138"/>
                  <a:gd name="T2" fmla="*/ 0 w 46"/>
                  <a:gd name="T3" fmla="*/ 0 h 138"/>
                  <a:gd name="T4" fmla="*/ 0 w 46"/>
                  <a:gd name="T5" fmla="*/ 0 h 138"/>
                  <a:gd name="T6" fmla="*/ 0 w 46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38">
                    <a:moveTo>
                      <a:pt x="23" y="138"/>
                    </a:moveTo>
                    <a:lnTo>
                      <a:pt x="0" y="0"/>
                    </a:lnTo>
                    <a:lnTo>
                      <a:pt x="46" y="0"/>
                    </a:lnTo>
                    <a:lnTo>
                      <a:pt x="23" y="138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89" name="Rectangle 1787"/>
              <p:cNvSpPr>
                <a:spLocks noChangeArrowheads="1"/>
              </p:cNvSpPr>
              <p:nvPr/>
            </p:nvSpPr>
            <p:spPr bwMode="auto">
              <a:xfrm rot="-5400000">
                <a:off x="-306" y="1869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4</a:t>
                </a:r>
                <a:endParaRPr lang="ru-RU"/>
              </a:p>
            </p:txBody>
          </p:sp>
          <p:sp>
            <p:nvSpPr>
              <p:cNvPr id="33190" name="Rectangle 1788"/>
              <p:cNvSpPr>
                <a:spLocks noChangeArrowheads="1"/>
              </p:cNvSpPr>
              <p:nvPr/>
            </p:nvSpPr>
            <p:spPr bwMode="auto">
              <a:xfrm rot="-5400000">
                <a:off x="-306" y="1841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6</a:t>
                </a:r>
                <a:endParaRPr lang="ru-RU"/>
              </a:p>
            </p:txBody>
          </p:sp>
          <p:sp>
            <p:nvSpPr>
              <p:cNvPr id="33191" name="Rectangle 1789"/>
              <p:cNvSpPr>
                <a:spLocks noChangeArrowheads="1"/>
              </p:cNvSpPr>
              <p:nvPr/>
            </p:nvSpPr>
            <p:spPr bwMode="auto">
              <a:xfrm rot="-5400000">
                <a:off x="-306" y="1813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0</a:t>
                </a:r>
                <a:endParaRPr lang="ru-RU"/>
              </a:p>
            </p:txBody>
          </p:sp>
          <p:sp>
            <p:nvSpPr>
              <p:cNvPr id="33192" name="Rectangle 1790"/>
              <p:cNvSpPr>
                <a:spLocks noChangeArrowheads="1"/>
              </p:cNvSpPr>
              <p:nvPr/>
            </p:nvSpPr>
            <p:spPr bwMode="auto">
              <a:xfrm rot="-5400000">
                <a:off x="-306" y="1784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0</a:t>
                </a:r>
                <a:endParaRPr lang="ru-RU"/>
              </a:p>
            </p:txBody>
          </p:sp>
          <p:sp>
            <p:nvSpPr>
              <p:cNvPr id="33193" name="Rectangle 1791"/>
              <p:cNvSpPr>
                <a:spLocks noChangeArrowheads="1"/>
              </p:cNvSpPr>
              <p:nvPr/>
            </p:nvSpPr>
            <p:spPr bwMode="auto">
              <a:xfrm>
                <a:off x="-99" y="2122"/>
                <a:ext cx="107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4600</a:t>
                </a:r>
                <a:endParaRPr lang="ru-RU"/>
              </a:p>
            </p:txBody>
          </p:sp>
          <p:sp>
            <p:nvSpPr>
              <p:cNvPr id="33194" name="Freeform 1792"/>
              <p:cNvSpPr>
                <a:spLocks/>
              </p:cNvSpPr>
              <p:nvPr/>
            </p:nvSpPr>
            <p:spPr bwMode="auto">
              <a:xfrm>
                <a:off x="-104" y="1691"/>
                <a:ext cx="159" cy="271"/>
              </a:xfrm>
              <a:custGeom>
                <a:avLst/>
                <a:gdLst>
                  <a:gd name="T0" fmla="*/ 0 w 640"/>
                  <a:gd name="T1" fmla="*/ 0 h 812"/>
                  <a:gd name="T2" fmla="*/ 0 w 640"/>
                  <a:gd name="T3" fmla="*/ 0 h 812"/>
                  <a:gd name="T4" fmla="*/ 0 w 640"/>
                  <a:gd name="T5" fmla="*/ 0 h 8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0" h="812">
                    <a:moveTo>
                      <a:pt x="0" y="406"/>
                    </a:moveTo>
                    <a:lnTo>
                      <a:pt x="640" y="812"/>
                    </a:lnTo>
                    <a:lnTo>
                      <a:pt x="640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95" name="Rectangle 1793"/>
              <p:cNvSpPr>
                <a:spLocks noChangeArrowheads="1"/>
              </p:cNvSpPr>
              <p:nvPr/>
            </p:nvSpPr>
            <p:spPr bwMode="auto">
              <a:xfrm rot="-5400000">
                <a:off x="19" y="1825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2</a:t>
                </a:r>
                <a:endParaRPr lang="ru-RU"/>
              </a:p>
            </p:txBody>
          </p:sp>
          <p:sp>
            <p:nvSpPr>
              <p:cNvPr id="33196" name="Rectangle 1794"/>
              <p:cNvSpPr>
                <a:spLocks noChangeArrowheads="1"/>
              </p:cNvSpPr>
              <p:nvPr/>
            </p:nvSpPr>
            <p:spPr bwMode="auto">
              <a:xfrm rot="-5400000">
                <a:off x="19" y="1797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0</a:t>
                </a:r>
                <a:endParaRPr lang="ru-RU"/>
              </a:p>
            </p:txBody>
          </p:sp>
          <p:sp>
            <p:nvSpPr>
              <p:cNvPr id="33197" name="Rectangle 1795"/>
              <p:cNvSpPr>
                <a:spLocks noChangeArrowheads="1"/>
              </p:cNvSpPr>
              <p:nvPr/>
            </p:nvSpPr>
            <p:spPr bwMode="auto">
              <a:xfrm rot="-5400000">
                <a:off x="19" y="1769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0</a:t>
                </a:r>
                <a:endParaRPr lang="ru-RU"/>
              </a:p>
            </p:txBody>
          </p:sp>
          <p:sp>
            <p:nvSpPr>
              <p:cNvPr id="33198" name="Rectangle 1796"/>
              <p:cNvSpPr>
                <a:spLocks noChangeArrowheads="1"/>
              </p:cNvSpPr>
              <p:nvPr/>
            </p:nvSpPr>
            <p:spPr bwMode="auto">
              <a:xfrm rot="-5400000">
                <a:off x="19" y="1740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0</a:t>
                </a:r>
                <a:endParaRPr lang="ru-RU"/>
              </a:p>
            </p:txBody>
          </p:sp>
          <p:sp>
            <p:nvSpPr>
              <p:cNvPr id="33199" name="Freeform 1797"/>
              <p:cNvSpPr>
                <a:spLocks/>
              </p:cNvSpPr>
              <p:nvPr/>
            </p:nvSpPr>
            <p:spPr bwMode="auto">
              <a:xfrm>
                <a:off x="-107" y="1824"/>
                <a:ext cx="29" cy="29"/>
              </a:xfrm>
              <a:custGeom>
                <a:avLst/>
                <a:gdLst>
                  <a:gd name="T0" fmla="*/ 0 w 117"/>
                  <a:gd name="T1" fmla="*/ 0 h 86"/>
                  <a:gd name="T2" fmla="*/ 0 w 117"/>
                  <a:gd name="T3" fmla="*/ 0 h 86"/>
                  <a:gd name="T4" fmla="*/ 0 w 117"/>
                  <a:gd name="T5" fmla="*/ 0 h 86"/>
                  <a:gd name="T6" fmla="*/ 0 w 117"/>
                  <a:gd name="T7" fmla="*/ 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86">
                    <a:moveTo>
                      <a:pt x="0" y="0"/>
                    </a:moveTo>
                    <a:lnTo>
                      <a:pt x="117" y="40"/>
                    </a:lnTo>
                    <a:lnTo>
                      <a:pt x="92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00" name="Freeform 1798"/>
              <p:cNvSpPr>
                <a:spLocks/>
              </p:cNvSpPr>
              <p:nvPr/>
            </p:nvSpPr>
            <p:spPr bwMode="auto">
              <a:xfrm>
                <a:off x="-107" y="1824"/>
                <a:ext cx="29" cy="29"/>
              </a:xfrm>
              <a:custGeom>
                <a:avLst/>
                <a:gdLst>
                  <a:gd name="T0" fmla="*/ 0 w 117"/>
                  <a:gd name="T1" fmla="*/ 0 h 86"/>
                  <a:gd name="T2" fmla="*/ 0 w 117"/>
                  <a:gd name="T3" fmla="*/ 0 h 86"/>
                  <a:gd name="T4" fmla="*/ 0 w 117"/>
                  <a:gd name="T5" fmla="*/ 0 h 86"/>
                  <a:gd name="T6" fmla="*/ 0 w 117"/>
                  <a:gd name="T7" fmla="*/ 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86">
                    <a:moveTo>
                      <a:pt x="0" y="0"/>
                    </a:moveTo>
                    <a:lnTo>
                      <a:pt x="117" y="40"/>
                    </a:lnTo>
                    <a:lnTo>
                      <a:pt x="92" y="8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01" name="Freeform 1799"/>
              <p:cNvSpPr>
                <a:spLocks/>
              </p:cNvSpPr>
              <p:nvPr/>
            </p:nvSpPr>
            <p:spPr bwMode="auto">
              <a:xfrm>
                <a:off x="-37" y="1878"/>
                <a:ext cx="30" cy="29"/>
              </a:xfrm>
              <a:custGeom>
                <a:avLst/>
                <a:gdLst>
                  <a:gd name="T0" fmla="*/ 0 w 117"/>
                  <a:gd name="T1" fmla="*/ 0 h 87"/>
                  <a:gd name="T2" fmla="*/ 0 w 117"/>
                  <a:gd name="T3" fmla="*/ 0 h 87"/>
                  <a:gd name="T4" fmla="*/ 0 w 117"/>
                  <a:gd name="T5" fmla="*/ 0 h 87"/>
                  <a:gd name="T6" fmla="*/ 0 w 117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87">
                    <a:moveTo>
                      <a:pt x="117" y="87"/>
                    </a:moveTo>
                    <a:lnTo>
                      <a:pt x="0" y="46"/>
                    </a:lnTo>
                    <a:lnTo>
                      <a:pt x="26" y="0"/>
                    </a:lnTo>
                    <a:lnTo>
                      <a:pt x="117" y="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02" name="Freeform 1800"/>
              <p:cNvSpPr>
                <a:spLocks/>
              </p:cNvSpPr>
              <p:nvPr/>
            </p:nvSpPr>
            <p:spPr bwMode="auto">
              <a:xfrm>
                <a:off x="-37" y="1878"/>
                <a:ext cx="30" cy="29"/>
              </a:xfrm>
              <a:custGeom>
                <a:avLst/>
                <a:gdLst>
                  <a:gd name="T0" fmla="*/ 0 w 117"/>
                  <a:gd name="T1" fmla="*/ 0 h 87"/>
                  <a:gd name="T2" fmla="*/ 0 w 117"/>
                  <a:gd name="T3" fmla="*/ 0 h 87"/>
                  <a:gd name="T4" fmla="*/ 0 w 117"/>
                  <a:gd name="T5" fmla="*/ 0 h 87"/>
                  <a:gd name="T6" fmla="*/ 0 w 117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87">
                    <a:moveTo>
                      <a:pt x="117" y="87"/>
                    </a:moveTo>
                    <a:lnTo>
                      <a:pt x="0" y="46"/>
                    </a:lnTo>
                    <a:lnTo>
                      <a:pt x="26" y="0"/>
                    </a:lnTo>
                    <a:lnTo>
                      <a:pt x="117" y="87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03" name="Rectangle 1801"/>
              <p:cNvSpPr>
                <a:spLocks noChangeArrowheads="1"/>
              </p:cNvSpPr>
              <p:nvPr/>
            </p:nvSpPr>
            <p:spPr bwMode="auto">
              <a:xfrm>
                <a:off x="444" y="2725"/>
                <a:ext cx="710" cy="640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04" name="Rectangle 1802"/>
              <p:cNvSpPr>
                <a:spLocks noChangeArrowheads="1"/>
              </p:cNvSpPr>
              <p:nvPr/>
            </p:nvSpPr>
            <p:spPr bwMode="auto">
              <a:xfrm>
                <a:off x="444" y="2725"/>
                <a:ext cx="710" cy="640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05" name="Line 1803"/>
              <p:cNvSpPr>
                <a:spLocks noChangeShapeType="1"/>
              </p:cNvSpPr>
              <p:nvPr/>
            </p:nvSpPr>
            <p:spPr bwMode="auto">
              <a:xfrm flipH="1" flipV="1">
                <a:off x="158" y="3036"/>
                <a:ext cx="1970" cy="9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06" name="Rectangle 1804"/>
              <p:cNvSpPr>
                <a:spLocks noChangeArrowheads="1"/>
              </p:cNvSpPr>
              <p:nvPr/>
            </p:nvSpPr>
            <p:spPr bwMode="auto">
              <a:xfrm>
                <a:off x="903" y="2819"/>
                <a:ext cx="137" cy="2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07" name="Rectangle 1805"/>
              <p:cNvSpPr>
                <a:spLocks noChangeArrowheads="1"/>
              </p:cNvSpPr>
              <p:nvPr/>
            </p:nvSpPr>
            <p:spPr bwMode="auto">
              <a:xfrm>
                <a:off x="903" y="2819"/>
                <a:ext cx="137" cy="22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08" name="Freeform 1806"/>
              <p:cNvSpPr>
                <a:spLocks/>
              </p:cNvSpPr>
              <p:nvPr/>
            </p:nvSpPr>
            <p:spPr bwMode="auto">
              <a:xfrm>
                <a:off x="618" y="2819"/>
                <a:ext cx="228" cy="226"/>
              </a:xfrm>
              <a:custGeom>
                <a:avLst/>
                <a:gdLst>
                  <a:gd name="T0" fmla="*/ 0 w 913"/>
                  <a:gd name="T1" fmla="*/ 0 h 677"/>
                  <a:gd name="T2" fmla="*/ 0 w 913"/>
                  <a:gd name="T3" fmla="*/ 0 h 677"/>
                  <a:gd name="T4" fmla="*/ 0 w 913"/>
                  <a:gd name="T5" fmla="*/ 0 h 677"/>
                  <a:gd name="T6" fmla="*/ 0 w 913"/>
                  <a:gd name="T7" fmla="*/ 0 h 677"/>
                  <a:gd name="T8" fmla="*/ 0 w 913"/>
                  <a:gd name="T9" fmla="*/ 0 h 6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3" h="677">
                    <a:moveTo>
                      <a:pt x="913" y="0"/>
                    </a:moveTo>
                    <a:lnTo>
                      <a:pt x="913" y="677"/>
                    </a:lnTo>
                    <a:lnTo>
                      <a:pt x="0" y="452"/>
                    </a:lnTo>
                    <a:lnTo>
                      <a:pt x="0" y="227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09" name="Freeform 1807"/>
              <p:cNvSpPr>
                <a:spLocks/>
              </p:cNvSpPr>
              <p:nvPr/>
            </p:nvSpPr>
            <p:spPr bwMode="auto">
              <a:xfrm>
                <a:off x="618" y="2819"/>
                <a:ext cx="228" cy="226"/>
              </a:xfrm>
              <a:custGeom>
                <a:avLst/>
                <a:gdLst>
                  <a:gd name="T0" fmla="*/ 0 w 913"/>
                  <a:gd name="T1" fmla="*/ 0 h 677"/>
                  <a:gd name="T2" fmla="*/ 0 w 913"/>
                  <a:gd name="T3" fmla="*/ 0 h 677"/>
                  <a:gd name="T4" fmla="*/ 0 w 913"/>
                  <a:gd name="T5" fmla="*/ 0 h 677"/>
                  <a:gd name="T6" fmla="*/ 0 w 913"/>
                  <a:gd name="T7" fmla="*/ 0 h 677"/>
                  <a:gd name="T8" fmla="*/ 0 w 913"/>
                  <a:gd name="T9" fmla="*/ 0 h 6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3" h="677">
                    <a:moveTo>
                      <a:pt x="913" y="0"/>
                    </a:moveTo>
                    <a:lnTo>
                      <a:pt x="913" y="677"/>
                    </a:lnTo>
                    <a:lnTo>
                      <a:pt x="0" y="452"/>
                    </a:lnTo>
                    <a:lnTo>
                      <a:pt x="0" y="227"/>
                    </a:lnTo>
                    <a:lnTo>
                      <a:pt x="913" y="0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10" name="Rectangle 1808"/>
              <p:cNvSpPr>
                <a:spLocks noChangeArrowheads="1"/>
              </p:cNvSpPr>
              <p:nvPr/>
            </p:nvSpPr>
            <p:spPr bwMode="auto">
              <a:xfrm>
                <a:off x="846" y="2905"/>
                <a:ext cx="57" cy="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11" name="Rectangle 1809"/>
              <p:cNvSpPr>
                <a:spLocks noChangeArrowheads="1"/>
              </p:cNvSpPr>
              <p:nvPr/>
            </p:nvSpPr>
            <p:spPr bwMode="auto">
              <a:xfrm>
                <a:off x="846" y="2905"/>
                <a:ext cx="57" cy="5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12" name="Rectangle 1810"/>
              <p:cNvSpPr>
                <a:spLocks noChangeArrowheads="1"/>
              </p:cNvSpPr>
              <p:nvPr/>
            </p:nvSpPr>
            <p:spPr bwMode="auto">
              <a:xfrm>
                <a:off x="1040" y="2905"/>
                <a:ext cx="57" cy="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13" name="Rectangle 1811"/>
              <p:cNvSpPr>
                <a:spLocks noChangeArrowheads="1"/>
              </p:cNvSpPr>
              <p:nvPr/>
            </p:nvSpPr>
            <p:spPr bwMode="auto">
              <a:xfrm>
                <a:off x="1040" y="2905"/>
                <a:ext cx="57" cy="5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14" name="Rectangle 1812"/>
              <p:cNvSpPr>
                <a:spLocks noChangeArrowheads="1"/>
              </p:cNvSpPr>
              <p:nvPr/>
            </p:nvSpPr>
            <p:spPr bwMode="auto">
              <a:xfrm>
                <a:off x="2481" y="3180"/>
                <a:ext cx="35" cy="415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15" name="Rectangle 1813"/>
              <p:cNvSpPr>
                <a:spLocks noChangeArrowheads="1"/>
              </p:cNvSpPr>
              <p:nvPr/>
            </p:nvSpPr>
            <p:spPr bwMode="auto">
              <a:xfrm>
                <a:off x="2481" y="3180"/>
                <a:ext cx="35" cy="41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16" name="Rectangle 1814"/>
              <p:cNvSpPr>
                <a:spLocks noChangeArrowheads="1"/>
              </p:cNvSpPr>
              <p:nvPr/>
            </p:nvSpPr>
            <p:spPr bwMode="auto">
              <a:xfrm>
                <a:off x="2481" y="3685"/>
                <a:ext cx="35" cy="82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17" name="Rectangle 1815"/>
              <p:cNvSpPr>
                <a:spLocks noChangeArrowheads="1"/>
              </p:cNvSpPr>
              <p:nvPr/>
            </p:nvSpPr>
            <p:spPr bwMode="auto">
              <a:xfrm>
                <a:off x="2481" y="3685"/>
                <a:ext cx="35" cy="8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18" name="Rectangle 1816"/>
              <p:cNvSpPr>
                <a:spLocks noChangeArrowheads="1"/>
              </p:cNvSpPr>
              <p:nvPr/>
            </p:nvSpPr>
            <p:spPr bwMode="auto">
              <a:xfrm>
                <a:off x="2516" y="3243"/>
                <a:ext cx="125" cy="54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19" name="Rectangle 1817"/>
              <p:cNvSpPr>
                <a:spLocks noChangeArrowheads="1"/>
              </p:cNvSpPr>
              <p:nvPr/>
            </p:nvSpPr>
            <p:spPr bwMode="auto">
              <a:xfrm>
                <a:off x="2516" y="3243"/>
                <a:ext cx="125" cy="5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20" name="Rectangle 1818"/>
              <p:cNvSpPr>
                <a:spLocks noChangeArrowheads="1"/>
              </p:cNvSpPr>
              <p:nvPr/>
            </p:nvSpPr>
            <p:spPr bwMode="auto">
              <a:xfrm>
                <a:off x="2641" y="3243"/>
                <a:ext cx="35" cy="524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21" name="Rectangle 1819"/>
              <p:cNvSpPr>
                <a:spLocks noChangeArrowheads="1"/>
              </p:cNvSpPr>
              <p:nvPr/>
            </p:nvSpPr>
            <p:spPr bwMode="auto">
              <a:xfrm>
                <a:off x="2641" y="3243"/>
                <a:ext cx="35" cy="52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22" name="Rectangle 1820"/>
              <p:cNvSpPr>
                <a:spLocks noChangeArrowheads="1"/>
              </p:cNvSpPr>
              <p:nvPr/>
            </p:nvSpPr>
            <p:spPr bwMode="auto">
              <a:xfrm>
                <a:off x="2773" y="3496"/>
                <a:ext cx="34" cy="27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23" name="Rectangle 1821"/>
              <p:cNvSpPr>
                <a:spLocks noChangeArrowheads="1"/>
              </p:cNvSpPr>
              <p:nvPr/>
            </p:nvSpPr>
            <p:spPr bwMode="auto">
              <a:xfrm>
                <a:off x="2773" y="3496"/>
                <a:ext cx="34" cy="27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24" name="Rectangle 1822"/>
              <p:cNvSpPr>
                <a:spLocks noChangeArrowheads="1"/>
              </p:cNvSpPr>
              <p:nvPr/>
            </p:nvSpPr>
            <p:spPr bwMode="auto">
              <a:xfrm>
                <a:off x="2984" y="3180"/>
                <a:ext cx="57" cy="18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25" name="Rectangle 1823"/>
              <p:cNvSpPr>
                <a:spLocks noChangeArrowheads="1"/>
              </p:cNvSpPr>
              <p:nvPr/>
            </p:nvSpPr>
            <p:spPr bwMode="auto">
              <a:xfrm>
                <a:off x="2984" y="3180"/>
                <a:ext cx="57" cy="18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26" name="Freeform 1824"/>
              <p:cNvSpPr>
                <a:spLocks/>
              </p:cNvSpPr>
              <p:nvPr/>
            </p:nvSpPr>
            <p:spPr bwMode="auto">
              <a:xfrm>
                <a:off x="2756" y="3541"/>
                <a:ext cx="285" cy="316"/>
              </a:xfrm>
              <a:custGeom>
                <a:avLst/>
                <a:gdLst>
                  <a:gd name="T0" fmla="*/ 0 w 1142"/>
                  <a:gd name="T1" fmla="*/ 0 h 947"/>
                  <a:gd name="T2" fmla="*/ 0 w 1142"/>
                  <a:gd name="T3" fmla="*/ 0 h 947"/>
                  <a:gd name="T4" fmla="*/ 0 w 1142"/>
                  <a:gd name="T5" fmla="*/ 0 h 947"/>
                  <a:gd name="T6" fmla="*/ 0 w 1142"/>
                  <a:gd name="T7" fmla="*/ 0 h 947"/>
                  <a:gd name="T8" fmla="*/ 0 w 1142"/>
                  <a:gd name="T9" fmla="*/ 0 h 947"/>
                  <a:gd name="T10" fmla="*/ 0 w 1142"/>
                  <a:gd name="T11" fmla="*/ 0 h 947"/>
                  <a:gd name="T12" fmla="*/ 0 w 1142"/>
                  <a:gd name="T13" fmla="*/ 0 h 9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42" h="947">
                    <a:moveTo>
                      <a:pt x="1142" y="0"/>
                    </a:moveTo>
                    <a:lnTo>
                      <a:pt x="914" y="0"/>
                    </a:lnTo>
                    <a:lnTo>
                      <a:pt x="914" y="677"/>
                    </a:lnTo>
                    <a:lnTo>
                      <a:pt x="0" y="677"/>
                    </a:lnTo>
                    <a:lnTo>
                      <a:pt x="0" y="947"/>
                    </a:lnTo>
                    <a:lnTo>
                      <a:pt x="1142" y="947"/>
                    </a:lnTo>
                    <a:lnTo>
                      <a:pt x="1142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27" name="Freeform 1825"/>
              <p:cNvSpPr>
                <a:spLocks/>
              </p:cNvSpPr>
              <p:nvPr/>
            </p:nvSpPr>
            <p:spPr bwMode="auto">
              <a:xfrm>
                <a:off x="2756" y="3541"/>
                <a:ext cx="285" cy="316"/>
              </a:xfrm>
              <a:custGeom>
                <a:avLst/>
                <a:gdLst>
                  <a:gd name="T0" fmla="*/ 0 w 1142"/>
                  <a:gd name="T1" fmla="*/ 0 h 947"/>
                  <a:gd name="T2" fmla="*/ 0 w 1142"/>
                  <a:gd name="T3" fmla="*/ 0 h 947"/>
                  <a:gd name="T4" fmla="*/ 0 w 1142"/>
                  <a:gd name="T5" fmla="*/ 0 h 947"/>
                  <a:gd name="T6" fmla="*/ 0 w 1142"/>
                  <a:gd name="T7" fmla="*/ 0 h 947"/>
                  <a:gd name="T8" fmla="*/ 0 w 1142"/>
                  <a:gd name="T9" fmla="*/ 0 h 947"/>
                  <a:gd name="T10" fmla="*/ 0 w 1142"/>
                  <a:gd name="T11" fmla="*/ 0 h 947"/>
                  <a:gd name="T12" fmla="*/ 0 w 1142"/>
                  <a:gd name="T13" fmla="*/ 0 h 9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42" h="947">
                    <a:moveTo>
                      <a:pt x="1142" y="0"/>
                    </a:moveTo>
                    <a:lnTo>
                      <a:pt x="914" y="0"/>
                    </a:lnTo>
                    <a:lnTo>
                      <a:pt x="914" y="677"/>
                    </a:lnTo>
                    <a:lnTo>
                      <a:pt x="0" y="677"/>
                    </a:lnTo>
                    <a:lnTo>
                      <a:pt x="0" y="947"/>
                    </a:lnTo>
                    <a:lnTo>
                      <a:pt x="1142" y="947"/>
                    </a:lnTo>
                    <a:lnTo>
                      <a:pt x="1142" y="0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28" name="Line 1826"/>
              <p:cNvSpPr>
                <a:spLocks noChangeShapeType="1"/>
              </p:cNvSpPr>
              <p:nvPr/>
            </p:nvSpPr>
            <p:spPr bwMode="auto">
              <a:xfrm flipV="1">
                <a:off x="2527" y="2855"/>
                <a:ext cx="0" cy="379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29" name="Line 1827"/>
              <p:cNvSpPr>
                <a:spLocks noChangeShapeType="1"/>
              </p:cNvSpPr>
              <p:nvPr/>
            </p:nvSpPr>
            <p:spPr bwMode="auto">
              <a:xfrm flipV="1">
                <a:off x="2539" y="2855"/>
                <a:ext cx="0" cy="379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30" name="Line 1828"/>
              <p:cNvSpPr>
                <a:spLocks noChangeShapeType="1"/>
              </p:cNvSpPr>
              <p:nvPr/>
            </p:nvSpPr>
            <p:spPr bwMode="auto">
              <a:xfrm flipV="1">
                <a:off x="2550" y="2855"/>
                <a:ext cx="0" cy="379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31" name="Line 1829"/>
              <p:cNvSpPr>
                <a:spLocks noChangeShapeType="1"/>
              </p:cNvSpPr>
              <p:nvPr/>
            </p:nvSpPr>
            <p:spPr bwMode="auto">
              <a:xfrm flipV="1">
                <a:off x="2562" y="2855"/>
                <a:ext cx="0" cy="379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32" name="Line 1830"/>
              <p:cNvSpPr>
                <a:spLocks noChangeShapeType="1"/>
              </p:cNvSpPr>
              <p:nvPr/>
            </p:nvSpPr>
            <p:spPr bwMode="auto">
              <a:xfrm>
                <a:off x="2756" y="3857"/>
                <a:ext cx="0" cy="9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33" name="Freeform 1831"/>
              <p:cNvSpPr>
                <a:spLocks/>
              </p:cNvSpPr>
              <p:nvPr/>
            </p:nvSpPr>
            <p:spPr bwMode="auto">
              <a:xfrm>
                <a:off x="2699" y="3857"/>
                <a:ext cx="57" cy="90"/>
              </a:xfrm>
              <a:custGeom>
                <a:avLst/>
                <a:gdLst>
                  <a:gd name="T0" fmla="*/ 0 w 228"/>
                  <a:gd name="T1" fmla="*/ 0 h 271"/>
                  <a:gd name="T2" fmla="*/ 0 w 228"/>
                  <a:gd name="T3" fmla="*/ 0 h 271"/>
                  <a:gd name="T4" fmla="*/ 0 w 228"/>
                  <a:gd name="T5" fmla="*/ 0 h 271"/>
                  <a:gd name="T6" fmla="*/ 0 w 228"/>
                  <a:gd name="T7" fmla="*/ 0 h 271"/>
                  <a:gd name="T8" fmla="*/ 0 w 228"/>
                  <a:gd name="T9" fmla="*/ 0 h 271"/>
                  <a:gd name="T10" fmla="*/ 0 w 228"/>
                  <a:gd name="T11" fmla="*/ 0 h 271"/>
                  <a:gd name="T12" fmla="*/ 0 w 228"/>
                  <a:gd name="T13" fmla="*/ 0 h 271"/>
                  <a:gd name="T14" fmla="*/ 0 w 228"/>
                  <a:gd name="T15" fmla="*/ 0 h 271"/>
                  <a:gd name="T16" fmla="*/ 0 w 228"/>
                  <a:gd name="T17" fmla="*/ 0 h 271"/>
                  <a:gd name="T18" fmla="*/ 0 w 228"/>
                  <a:gd name="T19" fmla="*/ 0 h 271"/>
                  <a:gd name="T20" fmla="*/ 0 w 228"/>
                  <a:gd name="T21" fmla="*/ 0 h 271"/>
                  <a:gd name="T22" fmla="*/ 0 w 228"/>
                  <a:gd name="T23" fmla="*/ 0 h 271"/>
                  <a:gd name="T24" fmla="*/ 0 w 228"/>
                  <a:gd name="T25" fmla="*/ 0 h 271"/>
                  <a:gd name="T26" fmla="*/ 0 w 228"/>
                  <a:gd name="T27" fmla="*/ 0 h 271"/>
                  <a:gd name="T28" fmla="*/ 0 w 228"/>
                  <a:gd name="T29" fmla="*/ 0 h 271"/>
                  <a:gd name="T30" fmla="*/ 0 w 228"/>
                  <a:gd name="T31" fmla="*/ 0 h 271"/>
                  <a:gd name="T32" fmla="*/ 0 w 228"/>
                  <a:gd name="T33" fmla="*/ 0 h 271"/>
                  <a:gd name="T34" fmla="*/ 0 w 228"/>
                  <a:gd name="T35" fmla="*/ 0 h 271"/>
                  <a:gd name="T36" fmla="*/ 0 w 228"/>
                  <a:gd name="T37" fmla="*/ 0 h 271"/>
                  <a:gd name="T38" fmla="*/ 0 w 228"/>
                  <a:gd name="T39" fmla="*/ 0 h 271"/>
                  <a:gd name="T40" fmla="*/ 0 w 228"/>
                  <a:gd name="T41" fmla="*/ 0 h 271"/>
                  <a:gd name="T42" fmla="*/ 0 w 228"/>
                  <a:gd name="T43" fmla="*/ 0 h 271"/>
                  <a:gd name="T44" fmla="*/ 0 w 228"/>
                  <a:gd name="T45" fmla="*/ 0 h 271"/>
                  <a:gd name="T46" fmla="*/ 0 w 228"/>
                  <a:gd name="T47" fmla="*/ 0 h 271"/>
                  <a:gd name="T48" fmla="*/ 0 w 228"/>
                  <a:gd name="T49" fmla="*/ 0 h 271"/>
                  <a:gd name="T50" fmla="*/ 0 w 228"/>
                  <a:gd name="T51" fmla="*/ 0 h 271"/>
                  <a:gd name="T52" fmla="*/ 0 w 228"/>
                  <a:gd name="T53" fmla="*/ 0 h 271"/>
                  <a:gd name="T54" fmla="*/ 0 w 228"/>
                  <a:gd name="T55" fmla="*/ 0 h 271"/>
                  <a:gd name="T56" fmla="*/ 0 w 228"/>
                  <a:gd name="T57" fmla="*/ 0 h 271"/>
                  <a:gd name="T58" fmla="*/ 0 w 228"/>
                  <a:gd name="T59" fmla="*/ 0 h 271"/>
                  <a:gd name="T60" fmla="*/ 0 w 228"/>
                  <a:gd name="T61" fmla="*/ 0 h 271"/>
                  <a:gd name="T62" fmla="*/ 0 w 228"/>
                  <a:gd name="T63" fmla="*/ 0 h 271"/>
                  <a:gd name="T64" fmla="*/ 0 w 228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8" h="271">
                    <a:moveTo>
                      <a:pt x="228" y="271"/>
                    </a:moveTo>
                    <a:lnTo>
                      <a:pt x="216" y="268"/>
                    </a:lnTo>
                    <a:lnTo>
                      <a:pt x="205" y="266"/>
                    </a:lnTo>
                    <a:lnTo>
                      <a:pt x="194" y="263"/>
                    </a:lnTo>
                    <a:lnTo>
                      <a:pt x="184" y="259"/>
                    </a:lnTo>
                    <a:lnTo>
                      <a:pt x="173" y="255"/>
                    </a:lnTo>
                    <a:lnTo>
                      <a:pt x="162" y="250"/>
                    </a:lnTo>
                    <a:lnTo>
                      <a:pt x="151" y="244"/>
                    </a:lnTo>
                    <a:lnTo>
                      <a:pt x="141" y="239"/>
                    </a:lnTo>
                    <a:lnTo>
                      <a:pt x="131" y="233"/>
                    </a:lnTo>
                    <a:lnTo>
                      <a:pt x="121" y="226"/>
                    </a:lnTo>
                    <a:lnTo>
                      <a:pt x="112" y="219"/>
                    </a:lnTo>
                    <a:lnTo>
                      <a:pt x="103" y="211"/>
                    </a:lnTo>
                    <a:lnTo>
                      <a:pt x="93" y="203"/>
                    </a:lnTo>
                    <a:lnTo>
                      <a:pt x="84" y="195"/>
                    </a:lnTo>
                    <a:lnTo>
                      <a:pt x="77" y="186"/>
                    </a:lnTo>
                    <a:lnTo>
                      <a:pt x="69" y="177"/>
                    </a:lnTo>
                    <a:lnTo>
                      <a:pt x="61" y="168"/>
                    </a:lnTo>
                    <a:lnTo>
                      <a:pt x="54" y="159"/>
                    </a:lnTo>
                    <a:lnTo>
                      <a:pt x="47" y="148"/>
                    </a:lnTo>
                    <a:lnTo>
                      <a:pt x="41" y="138"/>
                    </a:lnTo>
                    <a:lnTo>
                      <a:pt x="34" y="128"/>
                    </a:lnTo>
                    <a:lnTo>
                      <a:pt x="29" y="116"/>
                    </a:lnTo>
                    <a:lnTo>
                      <a:pt x="24" y="106"/>
                    </a:lnTo>
                    <a:lnTo>
                      <a:pt x="19" y="95"/>
                    </a:lnTo>
                    <a:lnTo>
                      <a:pt x="15" y="83"/>
                    </a:lnTo>
                    <a:lnTo>
                      <a:pt x="11" y="72"/>
                    </a:lnTo>
                    <a:lnTo>
                      <a:pt x="8" y="60"/>
                    </a:lnTo>
                    <a:lnTo>
                      <a:pt x="6" y="48"/>
                    </a:lnTo>
                    <a:lnTo>
                      <a:pt x="4" y="36"/>
                    </a:lnTo>
                    <a:lnTo>
                      <a:pt x="2" y="2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34" name="Line 1832"/>
              <p:cNvSpPr>
                <a:spLocks noChangeShapeType="1"/>
              </p:cNvSpPr>
              <p:nvPr/>
            </p:nvSpPr>
            <p:spPr bwMode="auto">
              <a:xfrm flipV="1">
                <a:off x="3018" y="3361"/>
                <a:ext cx="0" cy="18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35" name="Line 1833"/>
              <p:cNvSpPr>
                <a:spLocks noChangeShapeType="1"/>
              </p:cNvSpPr>
              <p:nvPr/>
            </p:nvSpPr>
            <p:spPr bwMode="auto">
              <a:xfrm flipV="1">
                <a:off x="3007" y="3361"/>
                <a:ext cx="0" cy="18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36" name="Line 1834"/>
              <p:cNvSpPr>
                <a:spLocks noChangeShapeType="1"/>
              </p:cNvSpPr>
              <p:nvPr/>
            </p:nvSpPr>
            <p:spPr bwMode="auto">
              <a:xfrm flipV="1">
                <a:off x="3018" y="3000"/>
                <a:ext cx="0" cy="18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37" name="Line 1835"/>
              <p:cNvSpPr>
                <a:spLocks noChangeShapeType="1"/>
              </p:cNvSpPr>
              <p:nvPr/>
            </p:nvSpPr>
            <p:spPr bwMode="auto">
              <a:xfrm flipV="1">
                <a:off x="3007" y="3000"/>
                <a:ext cx="0" cy="18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38" name="Line 1836"/>
              <p:cNvSpPr>
                <a:spLocks noChangeShapeType="1"/>
              </p:cNvSpPr>
              <p:nvPr/>
            </p:nvSpPr>
            <p:spPr bwMode="auto">
              <a:xfrm flipV="1">
                <a:off x="2984" y="3361"/>
                <a:ext cx="0" cy="18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39" name="Line 1837"/>
              <p:cNvSpPr>
                <a:spLocks noChangeShapeType="1"/>
              </p:cNvSpPr>
              <p:nvPr/>
            </p:nvSpPr>
            <p:spPr bwMode="auto">
              <a:xfrm flipV="1">
                <a:off x="3041" y="3361"/>
                <a:ext cx="0" cy="18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40" name="Line 1838"/>
              <p:cNvSpPr>
                <a:spLocks noChangeShapeType="1"/>
              </p:cNvSpPr>
              <p:nvPr/>
            </p:nvSpPr>
            <p:spPr bwMode="auto">
              <a:xfrm flipV="1">
                <a:off x="2984" y="3000"/>
                <a:ext cx="0" cy="18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41" name="Line 1839"/>
              <p:cNvSpPr>
                <a:spLocks noChangeShapeType="1"/>
              </p:cNvSpPr>
              <p:nvPr/>
            </p:nvSpPr>
            <p:spPr bwMode="auto">
              <a:xfrm flipV="1">
                <a:off x="3041" y="3000"/>
                <a:ext cx="0" cy="18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42" name="Line 1840"/>
              <p:cNvSpPr>
                <a:spLocks noChangeShapeType="1"/>
              </p:cNvSpPr>
              <p:nvPr/>
            </p:nvSpPr>
            <p:spPr bwMode="auto">
              <a:xfrm>
                <a:off x="2756" y="3550"/>
                <a:ext cx="0" cy="9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43" name="Freeform 1841"/>
              <p:cNvSpPr>
                <a:spLocks/>
              </p:cNvSpPr>
              <p:nvPr/>
            </p:nvSpPr>
            <p:spPr bwMode="auto">
              <a:xfrm>
                <a:off x="2699" y="3550"/>
                <a:ext cx="57" cy="90"/>
              </a:xfrm>
              <a:custGeom>
                <a:avLst/>
                <a:gdLst>
                  <a:gd name="T0" fmla="*/ 0 w 228"/>
                  <a:gd name="T1" fmla="*/ 0 h 271"/>
                  <a:gd name="T2" fmla="*/ 0 w 228"/>
                  <a:gd name="T3" fmla="*/ 0 h 271"/>
                  <a:gd name="T4" fmla="*/ 0 w 228"/>
                  <a:gd name="T5" fmla="*/ 0 h 271"/>
                  <a:gd name="T6" fmla="*/ 0 w 228"/>
                  <a:gd name="T7" fmla="*/ 0 h 271"/>
                  <a:gd name="T8" fmla="*/ 0 w 228"/>
                  <a:gd name="T9" fmla="*/ 0 h 271"/>
                  <a:gd name="T10" fmla="*/ 0 w 228"/>
                  <a:gd name="T11" fmla="*/ 0 h 271"/>
                  <a:gd name="T12" fmla="*/ 0 w 228"/>
                  <a:gd name="T13" fmla="*/ 0 h 271"/>
                  <a:gd name="T14" fmla="*/ 0 w 228"/>
                  <a:gd name="T15" fmla="*/ 0 h 271"/>
                  <a:gd name="T16" fmla="*/ 0 w 228"/>
                  <a:gd name="T17" fmla="*/ 0 h 271"/>
                  <a:gd name="T18" fmla="*/ 0 w 228"/>
                  <a:gd name="T19" fmla="*/ 0 h 271"/>
                  <a:gd name="T20" fmla="*/ 0 w 228"/>
                  <a:gd name="T21" fmla="*/ 0 h 271"/>
                  <a:gd name="T22" fmla="*/ 0 w 228"/>
                  <a:gd name="T23" fmla="*/ 0 h 271"/>
                  <a:gd name="T24" fmla="*/ 0 w 228"/>
                  <a:gd name="T25" fmla="*/ 0 h 271"/>
                  <a:gd name="T26" fmla="*/ 0 w 228"/>
                  <a:gd name="T27" fmla="*/ 0 h 271"/>
                  <a:gd name="T28" fmla="*/ 0 w 228"/>
                  <a:gd name="T29" fmla="*/ 0 h 271"/>
                  <a:gd name="T30" fmla="*/ 0 w 228"/>
                  <a:gd name="T31" fmla="*/ 0 h 271"/>
                  <a:gd name="T32" fmla="*/ 0 w 228"/>
                  <a:gd name="T33" fmla="*/ 0 h 271"/>
                  <a:gd name="T34" fmla="*/ 0 w 228"/>
                  <a:gd name="T35" fmla="*/ 0 h 271"/>
                  <a:gd name="T36" fmla="*/ 0 w 228"/>
                  <a:gd name="T37" fmla="*/ 0 h 271"/>
                  <a:gd name="T38" fmla="*/ 0 w 228"/>
                  <a:gd name="T39" fmla="*/ 0 h 271"/>
                  <a:gd name="T40" fmla="*/ 0 w 228"/>
                  <a:gd name="T41" fmla="*/ 0 h 271"/>
                  <a:gd name="T42" fmla="*/ 0 w 228"/>
                  <a:gd name="T43" fmla="*/ 0 h 271"/>
                  <a:gd name="T44" fmla="*/ 0 w 228"/>
                  <a:gd name="T45" fmla="*/ 0 h 271"/>
                  <a:gd name="T46" fmla="*/ 0 w 228"/>
                  <a:gd name="T47" fmla="*/ 0 h 271"/>
                  <a:gd name="T48" fmla="*/ 0 w 228"/>
                  <a:gd name="T49" fmla="*/ 0 h 271"/>
                  <a:gd name="T50" fmla="*/ 0 w 228"/>
                  <a:gd name="T51" fmla="*/ 0 h 271"/>
                  <a:gd name="T52" fmla="*/ 0 w 228"/>
                  <a:gd name="T53" fmla="*/ 0 h 271"/>
                  <a:gd name="T54" fmla="*/ 0 w 228"/>
                  <a:gd name="T55" fmla="*/ 0 h 271"/>
                  <a:gd name="T56" fmla="*/ 0 w 228"/>
                  <a:gd name="T57" fmla="*/ 0 h 271"/>
                  <a:gd name="T58" fmla="*/ 0 w 228"/>
                  <a:gd name="T59" fmla="*/ 0 h 271"/>
                  <a:gd name="T60" fmla="*/ 0 w 228"/>
                  <a:gd name="T61" fmla="*/ 0 h 271"/>
                  <a:gd name="T62" fmla="*/ 0 w 228"/>
                  <a:gd name="T63" fmla="*/ 0 h 271"/>
                  <a:gd name="T64" fmla="*/ 0 w 228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8" h="271">
                    <a:moveTo>
                      <a:pt x="228" y="271"/>
                    </a:moveTo>
                    <a:lnTo>
                      <a:pt x="216" y="269"/>
                    </a:lnTo>
                    <a:lnTo>
                      <a:pt x="205" y="267"/>
                    </a:lnTo>
                    <a:lnTo>
                      <a:pt x="194" y="263"/>
                    </a:lnTo>
                    <a:lnTo>
                      <a:pt x="184" y="260"/>
                    </a:lnTo>
                    <a:lnTo>
                      <a:pt x="173" y="255"/>
                    </a:lnTo>
                    <a:lnTo>
                      <a:pt x="162" y="251"/>
                    </a:lnTo>
                    <a:lnTo>
                      <a:pt x="151" y="245"/>
                    </a:lnTo>
                    <a:lnTo>
                      <a:pt x="141" y="239"/>
                    </a:lnTo>
                    <a:lnTo>
                      <a:pt x="131" y="233"/>
                    </a:lnTo>
                    <a:lnTo>
                      <a:pt x="121" y="227"/>
                    </a:lnTo>
                    <a:lnTo>
                      <a:pt x="112" y="220"/>
                    </a:lnTo>
                    <a:lnTo>
                      <a:pt x="103" y="212"/>
                    </a:lnTo>
                    <a:lnTo>
                      <a:pt x="93" y="204"/>
                    </a:lnTo>
                    <a:lnTo>
                      <a:pt x="84" y="196"/>
                    </a:lnTo>
                    <a:lnTo>
                      <a:pt x="77" y="187"/>
                    </a:lnTo>
                    <a:lnTo>
                      <a:pt x="69" y="177"/>
                    </a:lnTo>
                    <a:lnTo>
                      <a:pt x="61" y="168"/>
                    </a:lnTo>
                    <a:lnTo>
                      <a:pt x="54" y="159"/>
                    </a:lnTo>
                    <a:lnTo>
                      <a:pt x="47" y="149"/>
                    </a:lnTo>
                    <a:lnTo>
                      <a:pt x="41" y="139"/>
                    </a:lnTo>
                    <a:lnTo>
                      <a:pt x="34" y="128"/>
                    </a:lnTo>
                    <a:lnTo>
                      <a:pt x="29" y="117"/>
                    </a:lnTo>
                    <a:lnTo>
                      <a:pt x="24" y="107"/>
                    </a:lnTo>
                    <a:lnTo>
                      <a:pt x="19" y="95"/>
                    </a:lnTo>
                    <a:lnTo>
                      <a:pt x="15" y="84"/>
                    </a:lnTo>
                    <a:lnTo>
                      <a:pt x="11" y="72"/>
                    </a:lnTo>
                    <a:lnTo>
                      <a:pt x="8" y="61"/>
                    </a:lnTo>
                    <a:lnTo>
                      <a:pt x="6" y="48"/>
                    </a:lnTo>
                    <a:lnTo>
                      <a:pt x="4" y="37"/>
                    </a:lnTo>
                    <a:lnTo>
                      <a:pt x="2" y="24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44" name="Rectangle 1842"/>
              <p:cNvSpPr>
                <a:spLocks noChangeArrowheads="1"/>
              </p:cNvSpPr>
              <p:nvPr/>
            </p:nvSpPr>
            <p:spPr bwMode="auto">
              <a:xfrm>
                <a:off x="2756" y="3496"/>
                <a:ext cx="17" cy="5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45" name="Rectangle 1843"/>
              <p:cNvSpPr>
                <a:spLocks noChangeArrowheads="1"/>
              </p:cNvSpPr>
              <p:nvPr/>
            </p:nvSpPr>
            <p:spPr bwMode="auto">
              <a:xfrm>
                <a:off x="2756" y="3496"/>
                <a:ext cx="17" cy="5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46" name="Rectangle 1844"/>
              <p:cNvSpPr>
                <a:spLocks noChangeArrowheads="1"/>
              </p:cNvSpPr>
              <p:nvPr/>
            </p:nvSpPr>
            <p:spPr bwMode="auto">
              <a:xfrm>
                <a:off x="2676" y="3498"/>
                <a:ext cx="23" cy="5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47" name="Rectangle 1845"/>
              <p:cNvSpPr>
                <a:spLocks noChangeArrowheads="1"/>
              </p:cNvSpPr>
              <p:nvPr/>
            </p:nvSpPr>
            <p:spPr bwMode="auto">
              <a:xfrm>
                <a:off x="2676" y="3498"/>
                <a:ext cx="23" cy="5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48" name="Line 1846"/>
              <p:cNvSpPr>
                <a:spLocks noChangeShapeType="1"/>
              </p:cNvSpPr>
              <p:nvPr/>
            </p:nvSpPr>
            <p:spPr bwMode="auto">
              <a:xfrm>
                <a:off x="2527" y="3307"/>
                <a:ext cx="0" cy="28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49" name="Line 1847"/>
              <p:cNvSpPr>
                <a:spLocks noChangeShapeType="1"/>
              </p:cNvSpPr>
              <p:nvPr/>
            </p:nvSpPr>
            <p:spPr bwMode="auto">
              <a:xfrm>
                <a:off x="2619" y="3307"/>
                <a:ext cx="0" cy="28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50" name="Line 1848"/>
              <p:cNvSpPr>
                <a:spLocks noChangeShapeType="1"/>
              </p:cNvSpPr>
              <p:nvPr/>
            </p:nvSpPr>
            <p:spPr bwMode="auto">
              <a:xfrm>
                <a:off x="2527" y="3579"/>
                <a:ext cx="9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51" name="Line 1849"/>
              <p:cNvSpPr>
                <a:spLocks noChangeShapeType="1"/>
              </p:cNvSpPr>
              <p:nvPr/>
            </p:nvSpPr>
            <p:spPr bwMode="auto">
              <a:xfrm>
                <a:off x="2527" y="3547"/>
                <a:ext cx="9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52" name="Line 1850"/>
              <p:cNvSpPr>
                <a:spLocks noChangeShapeType="1"/>
              </p:cNvSpPr>
              <p:nvPr/>
            </p:nvSpPr>
            <p:spPr bwMode="auto">
              <a:xfrm>
                <a:off x="2527" y="3515"/>
                <a:ext cx="9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53" name="Line 1851"/>
              <p:cNvSpPr>
                <a:spLocks noChangeShapeType="1"/>
              </p:cNvSpPr>
              <p:nvPr/>
            </p:nvSpPr>
            <p:spPr bwMode="auto">
              <a:xfrm>
                <a:off x="2527" y="3483"/>
                <a:ext cx="9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54" name="Line 1852"/>
              <p:cNvSpPr>
                <a:spLocks noChangeShapeType="1"/>
              </p:cNvSpPr>
              <p:nvPr/>
            </p:nvSpPr>
            <p:spPr bwMode="auto">
              <a:xfrm>
                <a:off x="2527" y="3451"/>
                <a:ext cx="9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55" name="Line 1853"/>
              <p:cNvSpPr>
                <a:spLocks noChangeShapeType="1"/>
              </p:cNvSpPr>
              <p:nvPr/>
            </p:nvSpPr>
            <p:spPr bwMode="auto">
              <a:xfrm>
                <a:off x="2527" y="3419"/>
                <a:ext cx="9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56" name="Line 1854"/>
              <p:cNvSpPr>
                <a:spLocks noChangeShapeType="1"/>
              </p:cNvSpPr>
              <p:nvPr/>
            </p:nvSpPr>
            <p:spPr bwMode="auto">
              <a:xfrm>
                <a:off x="2527" y="3387"/>
                <a:ext cx="9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57" name="Line 1855"/>
              <p:cNvSpPr>
                <a:spLocks noChangeShapeType="1"/>
              </p:cNvSpPr>
              <p:nvPr/>
            </p:nvSpPr>
            <p:spPr bwMode="auto">
              <a:xfrm>
                <a:off x="2527" y="3355"/>
                <a:ext cx="9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58" name="Line 1856"/>
              <p:cNvSpPr>
                <a:spLocks noChangeShapeType="1"/>
              </p:cNvSpPr>
              <p:nvPr/>
            </p:nvSpPr>
            <p:spPr bwMode="auto">
              <a:xfrm>
                <a:off x="2527" y="3323"/>
                <a:ext cx="92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59" name="Line 1857"/>
              <p:cNvSpPr>
                <a:spLocks noChangeShapeType="1"/>
              </p:cNvSpPr>
              <p:nvPr/>
            </p:nvSpPr>
            <p:spPr bwMode="auto">
              <a:xfrm flipV="1">
                <a:off x="2551" y="3339"/>
                <a:ext cx="0" cy="22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60" name="Freeform 1858"/>
              <p:cNvSpPr>
                <a:spLocks/>
              </p:cNvSpPr>
              <p:nvPr/>
            </p:nvSpPr>
            <p:spPr bwMode="auto">
              <a:xfrm>
                <a:off x="2545" y="3515"/>
                <a:ext cx="10" cy="48"/>
              </a:xfrm>
              <a:custGeom>
                <a:avLst/>
                <a:gdLst>
                  <a:gd name="T0" fmla="*/ 0 w 37"/>
                  <a:gd name="T1" fmla="*/ 0 h 145"/>
                  <a:gd name="T2" fmla="*/ 0 w 37"/>
                  <a:gd name="T3" fmla="*/ 0 h 145"/>
                  <a:gd name="T4" fmla="*/ 0 w 37"/>
                  <a:gd name="T5" fmla="*/ 0 h 145"/>
                  <a:gd name="T6" fmla="*/ 0 w 37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145">
                    <a:moveTo>
                      <a:pt x="18" y="145"/>
                    </a:moveTo>
                    <a:lnTo>
                      <a:pt x="0" y="0"/>
                    </a:lnTo>
                    <a:lnTo>
                      <a:pt x="37" y="0"/>
                    </a:lnTo>
                    <a:lnTo>
                      <a:pt x="18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61" name="Freeform 1859"/>
              <p:cNvSpPr>
                <a:spLocks/>
              </p:cNvSpPr>
              <p:nvPr/>
            </p:nvSpPr>
            <p:spPr bwMode="auto">
              <a:xfrm>
                <a:off x="2545" y="3515"/>
                <a:ext cx="10" cy="48"/>
              </a:xfrm>
              <a:custGeom>
                <a:avLst/>
                <a:gdLst>
                  <a:gd name="T0" fmla="*/ 0 w 37"/>
                  <a:gd name="T1" fmla="*/ 0 h 145"/>
                  <a:gd name="T2" fmla="*/ 0 w 37"/>
                  <a:gd name="T3" fmla="*/ 0 h 145"/>
                  <a:gd name="T4" fmla="*/ 0 w 37"/>
                  <a:gd name="T5" fmla="*/ 0 h 145"/>
                  <a:gd name="T6" fmla="*/ 0 w 37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145">
                    <a:moveTo>
                      <a:pt x="18" y="145"/>
                    </a:moveTo>
                    <a:lnTo>
                      <a:pt x="0" y="0"/>
                    </a:lnTo>
                    <a:lnTo>
                      <a:pt x="37" y="0"/>
                    </a:lnTo>
                    <a:lnTo>
                      <a:pt x="18" y="145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62" name="Line 1860"/>
              <p:cNvSpPr>
                <a:spLocks noChangeShapeType="1"/>
              </p:cNvSpPr>
              <p:nvPr/>
            </p:nvSpPr>
            <p:spPr bwMode="auto">
              <a:xfrm flipV="1">
                <a:off x="2596" y="3339"/>
                <a:ext cx="0" cy="22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63" name="Freeform 1861"/>
              <p:cNvSpPr>
                <a:spLocks/>
              </p:cNvSpPr>
              <p:nvPr/>
            </p:nvSpPr>
            <p:spPr bwMode="auto">
              <a:xfrm>
                <a:off x="2591" y="3339"/>
                <a:ext cx="9" cy="48"/>
              </a:xfrm>
              <a:custGeom>
                <a:avLst/>
                <a:gdLst>
                  <a:gd name="T0" fmla="*/ 0 w 36"/>
                  <a:gd name="T1" fmla="*/ 0 h 145"/>
                  <a:gd name="T2" fmla="*/ 0 w 36"/>
                  <a:gd name="T3" fmla="*/ 0 h 145"/>
                  <a:gd name="T4" fmla="*/ 0 w 36"/>
                  <a:gd name="T5" fmla="*/ 0 h 145"/>
                  <a:gd name="T6" fmla="*/ 0 w 36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145">
                    <a:moveTo>
                      <a:pt x="17" y="0"/>
                    </a:moveTo>
                    <a:lnTo>
                      <a:pt x="36" y="145"/>
                    </a:lnTo>
                    <a:lnTo>
                      <a:pt x="0" y="14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64" name="Freeform 1862"/>
              <p:cNvSpPr>
                <a:spLocks/>
              </p:cNvSpPr>
              <p:nvPr/>
            </p:nvSpPr>
            <p:spPr bwMode="auto">
              <a:xfrm>
                <a:off x="2591" y="3339"/>
                <a:ext cx="9" cy="48"/>
              </a:xfrm>
              <a:custGeom>
                <a:avLst/>
                <a:gdLst>
                  <a:gd name="T0" fmla="*/ 0 w 36"/>
                  <a:gd name="T1" fmla="*/ 0 h 145"/>
                  <a:gd name="T2" fmla="*/ 0 w 36"/>
                  <a:gd name="T3" fmla="*/ 0 h 145"/>
                  <a:gd name="T4" fmla="*/ 0 w 36"/>
                  <a:gd name="T5" fmla="*/ 0 h 145"/>
                  <a:gd name="T6" fmla="*/ 0 w 36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145">
                    <a:moveTo>
                      <a:pt x="17" y="0"/>
                    </a:moveTo>
                    <a:lnTo>
                      <a:pt x="36" y="145"/>
                    </a:lnTo>
                    <a:lnTo>
                      <a:pt x="0" y="145"/>
                    </a:lnTo>
                    <a:lnTo>
                      <a:pt x="17" y="0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65" name="Rectangle 1863"/>
              <p:cNvSpPr>
                <a:spLocks noChangeArrowheads="1"/>
              </p:cNvSpPr>
              <p:nvPr/>
            </p:nvSpPr>
            <p:spPr bwMode="auto">
              <a:xfrm>
                <a:off x="2568" y="3307"/>
                <a:ext cx="9" cy="28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66" name="Rectangle 1864"/>
              <p:cNvSpPr>
                <a:spLocks noChangeArrowheads="1"/>
              </p:cNvSpPr>
              <p:nvPr/>
            </p:nvSpPr>
            <p:spPr bwMode="auto">
              <a:xfrm>
                <a:off x="2847" y="2874"/>
                <a:ext cx="114" cy="21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67" name="Rectangle 1865"/>
              <p:cNvSpPr>
                <a:spLocks noChangeArrowheads="1"/>
              </p:cNvSpPr>
              <p:nvPr/>
            </p:nvSpPr>
            <p:spPr bwMode="auto">
              <a:xfrm>
                <a:off x="2915" y="3397"/>
                <a:ext cx="35" cy="28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68" name="Rectangle 1866"/>
              <p:cNvSpPr>
                <a:spLocks noChangeArrowheads="1"/>
              </p:cNvSpPr>
              <p:nvPr/>
            </p:nvSpPr>
            <p:spPr bwMode="auto">
              <a:xfrm>
                <a:off x="2853" y="3397"/>
                <a:ext cx="34" cy="28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69" name="Rectangle 1867"/>
              <p:cNvSpPr>
                <a:spLocks noChangeArrowheads="1"/>
              </p:cNvSpPr>
              <p:nvPr/>
            </p:nvSpPr>
            <p:spPr bwMode="auto">
              <a:xfrm>
                <a:off x="2447" y="3767"/>
                <a:ext cx="252" cy="9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0" name="Rectangle 1868"/>
              <p:cNvSpPr>
                <a:spLocks noChangeArrowheads="1"/>
              </p:cNvSpPr>
              <p:nvPr/>
            </p:nvSpPr>
            <p:spPr bwMode="auto">
              <a:xfrm>
                <a:off x="2447" y="3767"/>
                <a:ext cx="252" cy="90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1" name="Rectangle 1869"/>
              <p:cNvSpPr>
                <a:spLocks noChangeArrowheads="1"/>
              </p:cNvSpPr>
              <p:nvPr/>
            </p:nvSpPr>
            <p:spPr bwMode="auto">
              <a:xfrm>
                <a:off x="501" y="3550"/>
                <a:ext cx="285" cy="36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2" name="Rectangle 1870"/>
              <p:cNvSpPr>
                <a:spLocks noChangeArrowheads="1"/>
              </p:cNvSpPr>
              <p:nvPr/>
            </p:nvSpPr>
            <p:spPr bwMode="auto">
              <a:xfrm>
                <a:off x="501" y="3550"/>
                <a:ext cx="285" cy="3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3" name="Line 1871"/>
              <p:cNvSpPr>
                <a:spLocks noChangeShapeType="1"/>
              </p:cNvSpPr>
              <p:nvPr/>
            </p:nvSpPr>
            <p:spPr bwMode="auto">
              <a:xfrm>
                <a:off x="232" y="4110"/>
                <a:ext cx="2763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74" name="Freeform 1872"/>
              <p:cNvSpPr>
                <a:spLocks/>
              </p:cNvSpPr>
              <p:nvPr/>
            </p:nvSpPr>
            <p:spPr bwMode="auto">
              <a:xfrm>
                <a:off x="210" y="4101"/>
                <a:ext cx="29" cy="18"/>
              </a:xfrm>
              <a:custGeom>
                <a:avLst/>
                <a:gdLst>
                  <a:gd name="T0" fmla="*/ 0 w 116"/>
                  <a:gd name="T1" fmla="*/ 0 h 54"/>
                  <a:gd name="T2" fmla="*/ 0 w 116"/>
                  <a:gd name="T3" fmla="*/ 0 h 54"/>
                  <a:gd name="T4" fmla="*/ 0 w 116"/>
                  <a:gd name="T5" fmla="*/ 0 h 54"/>
                  <a:gd name="T6" fmla="*/ 0 w 116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6" h="54">
                    <a:moveTo>
                      <a:pt x="0" y="27"/>
                    </a:moveTo>
                    <a:lnTo>
                      <a:pt x="116" y="0"/>
                    </a:lnTo>
                    <a:lnTo>
                      <a:pt x="116" y="5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75" name="Freeform 1873"/>
              <p:cNvSpPr>
                <a:spLocks/>
              </p:cNvSpPr>
              <p:nvPr/>
            </p:nvSpPr>
            <p:spPr bwMode="auto">
              <a:xfrm>
                <a:off x="210" y="4101"/>
                <a:ext cx="29" cy="18"/>
              </a:xfrm>
              <a:custGeom>
                <a:avLst/>
                <a:gdLst>
                  <a:gd name="T0" fmla="*/ 0 w 116"/>
                  <a:gd name="T1" fmla="*/ 0 h 54"/>
                  <a:gd name="T2" fmla="*/ 0 w 116"/>
                  <a:gd name="T3" fmla="*/ 0 h 54"/>
                  <a:gd name="T4" fmla="*/ 0 w 116"/>
                  <a:gd name="T5" fmla="*/ 0 h 54"/>
                  <a:gd name="T6" fmla="*/ 0 w 116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6" h="54">
                    <a:moveTo>
                      <a:pt x="0" y="27"/>
                    </a:moveTo>
                    <a:lnTo>
                      <a:pt x="116" y="0"/>
                    </a:lnTo>
                    <a:lnTo>
                      <a:pt x="116" y="54"/>
                    </a:lnTo>
                    <a:lnTo>
                      <a:pt x="0" y="27"/>
                    </a:lnTo>
                    <a:close/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76" name="Freeform 1874"/>
              <p:cNvSpPr>
                <a:spLocks/>
              </p:cNvSpPr>
              <p:nvPr/>
            </p:nvSpPr>
            <p:spPr bwMode="auto">
              <a:xfrm>
                <a:off x="3007" y="4101"/>
                <a:ext cx="29" cy="18"/>
              </a:xfrm>
              <a:custGeom>
                <a:avLst/>
                <a:gdLst>
                  <a:gd name="T0" fmla="*/ 0 w 117"/>
                  <a:gd name="T1" fmla="*/ 0 h 54"/>
                  <a:gd name="T2" fmla="*/ 0 w 117"/>
                  <a:gd name="T3" fmla="*/ 0 h 54"/>
                  <a:gd name="T4" fmla="*/ 0 w 117"/>
                  <a:gd name="T5" fmla="*/ 0 h 54"/>
                  <a:gd name="T6" fmla="*/ 0 w 117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54">
                    <a:moveTo>
                      <a:pt x="117" y="27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17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77" name="Freeform 1875"/>
              <p:cNvSpPr>
                <a:spLocks/>
              </p:cNvSpPr>
              <p:nvPr/>
            </p:nvSpPr>
            <p:spPr bwMode="auto">
              <a:xfrm>
                <a:off x="3007" y="4101"/>
                <a:ext cx="29" cy="18"/>
              </a:xfrm>
              <a:custGeom>
                <a:avLst/>
                <a:gdLst>
                  <a:gd name="T0" fmla="*/ 0 w 117"/>
                  <a:gd name="T1" fmla="*/ 0 h 54"/>
                  <a:gd name="T2" fmla="*/ 0 w 117"/>
                  <a:gd name="T3" fmla="*/ 0 h 54"/>
                  <a:gd name="T4" fmla="*/ 0 w 117"/>
                  <a:gd name="T5" fmla="*/ 0 h 54"/>
                  <a:gd name="T6" fmla="*/ 0 w 117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54">
                    <a:moveTo>
                      <a:pt x="117" y="27"/>
                    </a:moveTo>
                    <a:lnTo>
                      <a:pt x="0" y="54"/>
                    </a:lnTo>
                    <a:lnTo>
                      <a:pt x="0" y="0"/>
                    </a:lnTo>
                    <a:lnTo>
                      <a:pt x="117" y="27"/>
                    </a:lnTo>
                    <a:close/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78" name="Rectangle 1876"/>
              <p:cNvSpPr>
                <a:spLocks noChangeArrowheads="1"/>
              </p:cNvSpPr>
              <p:nvPr/>
            </p:nvSpPr>
            <p:spPr bwMode="auto">
              <a:xfrm>
                <a:off x="1575" y="4053"/>
                <a:ext cx="12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51000</a:t>
                </a:r>
                <a:endParaRPr lang="ru-RU"/>
              </a:p>
            </p:txBody>
          </p:sp>
          <p:sp>
            <p:nvSpPr>
              <p:cNvPr id="33279" name="Rectangle 1877"/>
              <p:cNvSpPr>
                <a:spLocks noChangeArrowheads="1"/>
              </p:cNvSpPr>
              <p:nvPr/>
            </p:nvSpPr>
            <p:spPr bwMode="auto">
              <a:xfrm>
                <a:off x="3538" y="3239"/>
                <a:ext cx="388" cy="54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0" name="Rectangle 1878"/>
              <p:cNvSpPr>
                <a:spLocks noChangeArrowheads="1"/>
              </p:cNvSpPr>
              <p:nvPr/>
            </p:nvSpPr>
            <p:spPr bwMode="auto">
              <a:xfrm>
                <a:off x="3538" y="3239"/>
                <a:ext cx="388" cy="5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1" name="Rectangle 1879"/>
              <p:cNvSpPr>
                <a:spLocks noChangeArrowheads="1"/>
              </p:cNvSpPr>
              <p:nvPr/>
            </p:nvSpPr>
            <p:spPr bwMode="auto">
              <a:xfrm>
                <a:off x="3423" y="3428"/>
                <a:ext cx="35" cy="334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2" name="Rectangle 1880"/>
              <p:cNvSpPr>
                <a:spLocks noChangeArrowheads="1"/>
              </p:cNvSpPr>
              <p:nvPr/>
            </p:nvSpPr>
            <p:spPr bwMode="auto">
              <a:xfrm>
                <a:off x="3423" y="3428"/>
                <a:ext cx="35" cy="33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3" name="Rectangle 1881"/>
              <p:cNvSpPr>
                <a:spLocks noChangeArrowheads="1"/>
              </p:cNvSpPr>
              <p:nvPr/>
            </p:nvSpPr>
            <p:spPr bwMode="auto">
              <a:xfrm>
                <a:off x="3538" y="1885"/>
                <a:ext cx="388" cy="54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4" name="Rectangle 1882"/>
              <p:cNvSpPr>
                <a:spLocks noChangeArrowheads="1"/>
              </p:cNvSpPr>
              <p:nvPr/>
            </p:nvSpPr>
            <p:spPr bwMode="auto">
              <a:xfrm>
                <a:off x="3538" y="1885"/>
                <a:ext cx="388" cy="5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46" name="Group 2084"/>
            <p:cNvGrpSpPr>
              <a:grpSpLocks/>
            </p:cNvGrpSpPr>
            <p:nvPr/>
          </p:nvGrpSpPr>
          <p:grpSpPr bwMode="auto">
            <a:xfrm>
              <a:off x="3338" y="442"/>
              <a:ext cx="645" cy="3726"/>
              <a:chOff x="3338" y="442"/>
              <a:chExt cx="645" cy="3726"/>
            </a:xfrm>
          </p:grpSpPr>
          <p:sp>
            <p:nvSpPr>
              <p:cNvPr id="32892" name="Rectangle 1884"/>
              <p:cNvSpPr>
                <a:spLocks noChangeArrowheads="1"/>
              </p:cNvSpPr>
              <p:nvPr/>
            </p:nvSpPr>
            <p:spPr bwMode="auto">
              <a:xfrm>
                <a:off x="3423" y="604"/>
                <a:ext cx="35" cy="2734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3" name="Rectangle 1885"/>
              <p:cNvSpPr>
                <a:spLocks noChangeArrowheads="1"/>
              </p:cNvSpPr>
              <p:nvPr/>
            </p:nvSpPr>
            <p:spPr bwMode="auto">
              <a:xfrm>
                <a:off x="3423" y="604"/>
                <a:ext cx="35" cy="273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4" name="Rectangle 1886"/>
              <p:cNvSpPr>
                <a:spLocks noChangeArrowheads="1"/>
              </p:cNvSpPr>
              <p:nvPr/>
            </p:nvSpPr>
            <p:spPr bwMode="auto">
              <a:xfrm>
                <a:off x="3538" y="1074"/>
                <a:ext cx="103" cy="54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5" name="Rectangle 1887"/>
              <p:cNvSpPr>
                <a:spLocks noChangeArrowheads="1"/>
              </p:cNvSpPr>
              <p:nvPr/>
            </p:nvSpPr>
            <p:spPr bwMode="auto">
              <a:xfrm>
                <a:off x="3538" y="1074"/>
                <a:ext cx="103" cy="5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6" name="Rectangle 1888"/>
              <p:cNvSpPr>
                <a:spLocks noChangeArrowheads="1"/>
              </p:cNvSpPr>
              <p:nvPr/>
            </p:nvSpPr>
            <p:spPr bwMode="auto">
              <a:xfrm>
                <a:off x="3549" y="1290"/>
                <a:ext cx="34" cy="442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7" name="Rectangle 1889"/>
              <p:cNvSpPr>
                <a:spLocks noChangeArrowheads="1"/>
              </p:cNvSpPr>
              <p:nvPr/>
            </p:nvSpPr>
            <p:spPr bwMode="auto">
              <a:xfrm>
                <a:off x="3549" y="1290"/>
                <a:ext cx="34" cy="44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8" name="Rectangle 1890"/>
              <p:cNvSpPr>
                <a:spLocks noChangeArrowheads="1"/>
              </p:cNvSpPr>
              <p:nvPr/>
            </p:nvSpPr>
            <p:spPr bwMode="auto">
              <a:xfrm>
                <a:off x="3926" y="1033"/>
                <a:ext cx="57" cy="135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9" name="Rectangle 1891"/>
              <p:cNvSpPr>
                <a:spLocks noChangeArrowheads="1"/>
              </p:cNvSpPr>
              <p:nvPr/>
            </p:nvSpPr>
            <p:spPr bwMode="auto">
              <a:xfrm>
                <a:off x="3926" y="1033"/>
                <a:ext cx="57" cy="13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0" name="Freeform 1892"/>
              <p:cNvSpPr>
                <a:spLocks/>
              </p:cNvSpPr>
              <p:nvPr/>
            </p:nvSpPr>
            <p:spPr bwMode="auto">
              <a:xfrm>
                <a:off x="3697" y="514"/>
                <a:ext cx="286" cy="316"/>
              </a:xfrm>
              <a:custGeom>
                <a:avLst/>
                <a:gdLst>
                  <a:gd name="T0" fmla="*/ 0 w 1142"/>
                  <a:gd name="T1" fmla="*/ 0 h 947"/>
                  <a:gd name="T2" fmla="*/ 0 w 1142"/>
                  <a:gd name="T3" fmla="*/ 0 h 947"/>
                  <a:gd name="T4" fmla="*/ 0 w 1142"/>
                  <a:gd name="T5" fmla="*/ 0 h 947"/>
                  <a:gd name="T6" fmla="*/ 0 w 1142"/>
                  <a:gd name="T7" fmla="*/ 0 h 947"/>
                  <a:gd name="T8" fmla="*/ 0 w 1142"/>
                  <a:gd name="T9" fmla="*/ 0 h 947"/>
                  <a:gd name="T10" fmla="*/ 0 w 1142"/>
                  <a:gd name="T11" fmla="*/ 0 h 947"/>
                  <a:gd name="T12" fmla="*/ 0 w 1142"/>
                  <a:gd name="T13" fmla="*/ 0 h 9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42" h="947">
                    <a:moveTo>
                      <a:pt x="1142" y="947"/>
                    </a:moveTo>
                    <a:lnTo>
                      <a:pt x="913" y="947"/>
                    </a:lnTo>
                    <a:lnTo>
                      <a:pt x="913" y="270"/>
                    </a:lnTo>
                    <a:lnTo>
                      <a:pt x="0" y="270"/>
                    </a:lnTo>
                    <a:lnTo>
                      <a:pt x="0" y="0"/>
                    </a:lnTo>
                    <a:lnTo>
                      <a:pt x="1142" y="0"/>
                    </a:lnTo>
                    <a:lnTo>
                      <a:pt x="1142" y="94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01" name="Freeform 1893"/>
              <p:cNvSpPr>
                <a:spLocks/>
              </p:cNvSpPr>
              <p:nvPr/>
            </p:nvSpPr>
            <p:spPr bwMode="auto">
              <a:xfrm>
                <a:off x="3697" y="514"/>
                <a:ext cx="286" cy="316"/>
              </a:xfrm>
              <a:custGeom>
                <a:avLst/>
                <a:gdLst>
                  <a:gd name="T0" fmla="*/ 0 w 1142"/>
                  <a:gd name="T1" fmla="*/ 0 h 947"/>
                  <a:gd name="T2" fmla="*/ 0 w 1142"/>
                  <a:gd name="T3" fmla="*/ 0 h 947"/>
                  <a:gd name="T4" fmla="*/ 0 w 1142"/>
                  <a:gd name="T5" fmla="*/ 0 h 947"/>
                  <a:gd name="T6" fmla="*/ 0 w 1142"/>
                  <a:gd name="T7" fmla="*/ 0 h 947"/>
                  <a:gd name="T8" fmla="*/ 0 w 1142"/>
                  <a:gd name="T9" fmla="*/ 0 h 947"/>
                  <a:gd name="T10" fmla="*/ 0 w 1142"/>
                  <a:gd name="T11" fmla="*/ 0 h 947"/>
                  <a:gd name="T12" fmla="*/ 0 w 1142"/>
                  <a:gd name="T13" fmla="*/ 0 h 9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42" h="947">
                    <a:moveTo>
                      <a:pt x="1142" y="947"/>
                    </a:moveTo>
                    <a:lnTo>
                      <a:pt x="913" y="947"/>
                    </a:lnTo>
                    <a:lnTo>
                      <a:pt x="913" y="270"/>
                    </a:lnTo>
                    <a:lnTo>
                      <a:pt x="0" y="270"/>
                    </a:lnTo>
                    <a:lnTo>
                      <a:pt x="0" y="0"/>
                    </a:lnTo>
                    <a:lnTo>
                      <a:pt x="1142" y="0"/>
                    </a:lnTo>
                    <a:lnTo>
                      <a:pt x="1142" y="947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02" name="Rectangle 1894"/>
              <p:cNvSpPr>
                <a:spLocks noChangeArrowheads="1"/>
              </p:cNvSpPr>
              <p:nvPr/>
            </p:nvSpPr>
            <p:spPr bwMode="auto">
              <a:xfrm>
                <a:off x="3926" y="1574"/>
                <a:ext cx="57" cy="1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3" name="Rectangle 1895"/>
              <p:cNvSpPr>
                <a:spLocks noChangeArrowheads="1"/>
              </p:cNvSpPr>
              <p:nvPr/>
            </p:nvSpPr>
            <p:spPr bwMode="auto">
              <a:xfrm>
                <a:off x="3926" y="1574"/>
                <a:ext cx="57" cy="13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4" name="Freeform 1896"/>
              <p:cNvSpPr>
                <a:spLocks/>
              </p:cNvSpPr>
              <p:nvPr/>
            </p:nvSpPr>
            <p:spPr bwMode="auto">
              <a:xfrm>
                <a:off x="3926" y="3537"/>
                <a:ext cx="57" cy="227"/>
              </a:xfrm>
              <a:custGeom>
                <a:avLst/>
                <a:gdLst>
                  <a:gd name="T0" fmla="*/ 0 w 229"/>
                  <a:gd name="T1" fmla="*/ 0 h 682"/>
                  <a:gd name="T2" fmla="*/ 0 w 229"/>
                  <a:gd name="T3" fmla="*/ 0 h 682"/>
                  <a:gd name="T4" fmla="*/ 0 w 229"/>
                  <a:gd name="T5" fmla="*/ 0 h 6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9" h="682">
                    <a:moveTo>
                      <a:pt x="229" y="0"/>
                    </a:moveTo>
                    <a:lnTo>
                      <a:pt x="0" y="0"/>
                    </a:lnTo>
                    <a:lnTo>
                      <a:pt x="0" y="682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05" name="Line 1897"/>
              <p:cNvSpPr>
                <a:spLocks noChangeShapeType="1"/>
              </p:cNvSpPr>
              <p:nvPr/>
            </p:nvSpPr>
            <p:spPr bwMode="auto">
              <a:xfrm>
                <a:off x="3481" y="1128"/>
                <a:ext cx="0" cy="9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06" name="Freeform 1898"/>
              <p:cNvSpPr>
                <a:spLocks/>
              </p:cNvSpPr>
              <p:nvPr/>
            </p:nvSpPr>
            <p:spPr bwMode="auto">
              <a:xfrm>
                <a:off x="3481" y="1128"/>
                <a:ext cx="57" cy="90"/>
              </a:xfrm>
              <a:custGeom>
                <a:avLst/>
                <a:gdLst>
                  <a:gd name="T0" fmla="*/ 0 w 228"/>
                  <a:gd name="T1" fmla="*/ 0 h 270"/>
                  <a:gd name="T2" fmla="*/ 0 w 228"/>
                  <a:gd name="T3" fmla="*/ 0 h 270"/>
                  <a:gd name="T4" fmla="*/ 0 w 228"/>
                  <a:gd name="T5" fmla="*/ 0 h 270"/>
                  <a:gd name="T6" fmla="*/ 0 w 228"/>
                  <a:gd name="T7" fmla="*/ 0 h 270"/>
                  <a:gd name="T8" fmla="*/ 0 w 228"/>
                  <a:gd name="T9" fmla="*/ 0 h 270"/>
                  <a:gd name="T10" fmla="*/ 0 w 228"/>
                  <a:gd name="T11" fmla="*/ 0 h 270"/>
                  <a:gd name="T12" fmla="*/ 0 w 228"/>
                  <a:gd name="T13" fmla="*/ 0 h 270"/>
                  <a:gd name="T14" fmla="*/ 0 w 228"/>
                  <a:gd name="T15" fmla="*/ 0 h 270"/>
                  <a:gd name="T16" fmla="*/ 0 w 228"/>
                  <a:gd name="T17" fmla="*/ 0 h 270"/>
                  <a:gd name="T18" fmla="*/ 0 w 228"/>
                  <a:gd name="T19" fmla="*/ 0 h 270"/>
                  <a:gd name="T20" fmla="*/ 0 w 228"/>
                  <a:gd name="T21" fmla="*/ 0 h 270"/>
                  <a:gd name="T22" fmla="*/ 0 w 228"/>
                  <a:gd name="T23" fmla="*/ 0 h 270"/>
                  <a:gd name="T24" fmla="*/ 0 w 228"/>
                  <a:gd name="T25" fmla="*/ 0 h 270"/>
                  <a:gd name="T26" fmla="*/ 0 w 228"/>
                  <a:gd name="T27" fmla="*/ 0 h 270"/>
                  <a:gd name="T28" fmla="*/ 0 w 228"/>
                  <a:gd name="T29" fmla="*/ 0 h 270"/>
                  <a:gd name="T30" fmla="*/ 0 w 228"/>
                  <a:gd name="T31" fmla="*/ 0 h 270"/>
                  <a:gd name="T32" fmla="*/ 0 w 228"/>
                  <a:gd name="T33" fmla="*/ 0 h 270"/>
                  <a:gd name="T34" fmla="*/ 0 w 228"/>
                  <a:gd name="T35" fmla="*/ 0 h 270"/>
                  <a:gd name="T36" fmla="*/ 0 w 228"/>
                  <a:gd name="T37" fmla="*/ 0 h 270"/>
                  <a:gd name="T38" fmla="*/ 0 w 228"/>
                  <a:gd name="T39" fmla="*/ 0 h 270"/>
                  <a:gd name="T40" fmla="*/ 0 w 228"/>
                  <a:gd name="T41" fmla="*/ 0 h 270"/>
                  <a:gd name="T42" fmla="*/ 0 w 228"/>
                  <a:gd name="T43" fmla="*/ 0 h 270"/>
                  <a:gd name="T44" fmla="*/ 0 w 228"/>
                  <a:gd name="T45" fmla="*/ 0 h 270"/>
                  <a:gd name="T46" fmla="*/ 0 w 228"/>
                  <a:gd name="T47" fmla="*/ 0 h 270"/>
                  <a:gd name="T48" fmla="*/ 0 w 228"/>
                  <a:gd name="T49" fmla="*/ 0 h 270"/>
                  <a:gd name="T50" fmla="*/ 0 w 228"/>
                  <a:gd name="T51" fmla="*/ 0 h 270"/>
                  <a:gd name="T52" fmla="*/ 0 w 228"/>
                  <a:gd name="T53" fmla="*/ 0 h 270"/>
                  <a:gd name="T54" fmla="*/ 0 w 228"/>
                  <a:gd name="T55" fmla="*/ 0 h 270"/>
                  <a:gd name="T56" fmla="*/ 0 w 228"/>
                  <a:gd name="T57" fmla="*/ 0 h 270"/>
                  <a:gd name="T58" fmla="*/ 0 w 228"/>
                  <a:gd name="T59" fmla="*/ 0 h 270"/>
                  <a:gd name="T60" fmla="*/ 0 w 228"/>
                  <a:gd name="T61" fmla="*/ 0 h 270"/>
                  <a:gd name="T62" fmla="*/ 0 w 228"/>
                  <a:gd name="T63" fmla="*/ 0 h 270"/>
                  <a:gd name="T64" fmla="*/ 0 w 228"/>
                  <a:gd name="T65" fmla="*/ 0 h 2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8" h="270">
                    <a:moveTo>
                      <a:pt x="0" y="270"/>
                    </a:moveTo>
                    <a:lnTo>
                      <a:pt x="11" y="267"/>
                    </a:lnTo>
                    <a:lnTo>
                      <a:pt x="23" y="265"/>
                    </a:lnTo>
                    <a:lnTo>
                      <a:pt x="34" y="262"/>
                    </a:lnTo>
                    <a:lnTo>
                      <a:pt x="45" y="258"/>
                    </a:lnTo>
                    <a:lnTo>
                      <a:pt x="56" y="254"/>
                    </a:lnTo>
                    <a:lnTo>
                      <a:pt x="67" y="249"/>
                    </a:lnTo>
                    <a:lnTo>
                      <a:pt x="77" y="243"/>
                    </a:lnTo>
                    <a:lnTo>
                      <a:pt x="88" y="238"/>
                    </a:lnTo>
                    <a:lnTo>
                      <a:pt x="97" y="232"/>
                    </a:lnTo>
                    <a:lnTo>
                      <a:pt x="107" y="225"/>
                    </a:lnTo>
                    <a:lnTo>
                      <a:pt x="117" y="218"/>
                    </a:lnTo>
                    <a:lnTo>
                      <a:pt x="126" y="210"/>
                    </a:lnTo>
                    <a:lnTo>
                      <a:pt x="134" y="202"/>
                    </a:lnTo>
                    <a:lnTo>
                      <a:pt x="143" y="194"/>
                    </a:lnTo>
                    <a:lnTo>
                      <a:pt x="152" y="185"/>
                    </a:lnTo>
                    <a:lnTo>
                      <a:pt x="159" y="176"/>
                    </a:lnTo>
                    <a:lnTo>
                      <a:pt x="167" y="167"/>
                    </a:lnTo>
                    <a:lnTo>
                      <a:pt x="174" y="158"/>
                    </a:lnTo>
                    <a:lnTo>
                      <a:pt x="181" y="147"/>
                    </a:lnTo>
                    <a:lnTo>
                      <a:pt x="188" y="137"/>
                    </a:lnTo>
                    <a:lnTo>
                      <a:pt x="193" y="127"/>
                    </a:lnTo>
                    <a:lnTo>
                      <a:pt x="199" y="117"/>
                    </a:lnTo>
                    <a:lnTo>
                      <a:pt x="204" y="105"/>
                    </a:lnTo>
                    <a:lnTo>
                      <a:pt x="208" y="94"/>
                    </a:lnTo>
                    <a:lnTo>
                      <a:pt x="213" y="82"/>
                    </a:lnTo>
                    <a:lnTo>
                      <a:pt x="216" y="71"/>
                    </a:lnTo>
                    <a:lnTo>
                      <a:pt x="219" y="59"/>
                    </a:lnTo>
                    <a:lnTo>
                      <a:pt x="223" y="48"/>
                    </a:lnTo>
                    <a:lnTo>
                      <a:pt x="225" y="35"/>
                    </a:lnTo>
                    <a:lnTo>
                      <a:pt x="227" y="24"/>
                    </a:lnTo>
                    <a:lnTo>
                      <a:pt x="228" y="11"/>
                    </a:lnTo>
                    <a:lnTo>
                      <a:pt x="228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07" name="Freeform 1899"/>
              <p:cNvSpPr>
                <a:spLocks/>
              </p:cNvSpPr>
              <p:nvPr/>
            </p:nvSpPr>
            <p:spPr bwMode="auto">
              <a:xfrm>
                <a:off x="3732" y="3537"/>
                <a:ext cx="251" cy="317"/>
              </a:xfrm>
              <a:custGeom>
                <a:avLst/>
                <a:gdLst>
                  <a:gd name="T0" fmla="*/ 0 w 1005"/>
                  <a:gd name="T1" fmla="*/ 0 h 953"/>
                  <a:gd name="T2" fmla="*/ 0 w 1005"/>
                  <a:gd name="T3" fmla="*/ 0 h 953"/>
                  <a:gd name="T4" fmla="*/ 0 w 1005"/>
                  <a:gd name="T5" fmla="*/ 0 h 953"/>
                  <a:gd name="T6" fmla="*/ 0 w 1005"/>
                  <a:gd name="T7" fmla="*/ 0 h 953"/>
                  <a:gd name="T8" fmla="*/ 0 w 1005"/>
                  <a:gd name="T9" fmla="*/ 0 h 953"/>
                  <a:gd name="T10" fmla="*/ 0 w 1005"/>
                  <a:gd name="T11" fmla="*/ 0 h 953"/>
                  <a:gd name="T12" fmla="*/ 0 w 1005"/>
                  <a:gd name="T13" fmla="*/ 0 h 9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5" h="953">
                    <a:moveTo>
                      <a:pt x="1005" y="0"/>
                    </a:moveTo>
                    <a:lnTo>
                      <a:pt x="776" y="0"/>
                    </a:lnTo>
                    <a:lnTo>
                      <a:pt x="776" y="682"/>
                    </a:lnTo>
                    <a:lnTo>
                      <a:pt x="0" y="682"/>
                    </a:lnTo>
                    <a:lnTo>
                      <a:pt x="0" y="953"/>
                    </a:lnTo>
                    <a:lnTo>
                      <a:pt x="1005" y="953"/>
                    </a:lnTo>
                    <a:lnTo>
                      <a:pt x="1005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08" name="Freeform 1900"/>
              <p:cNvSpPr>
                <a:spLocks/>
              </p:cNvSpPr>
              <p:nvPr/>
            </p:nvSpPr>
            <p:spPr bwMode="auto">
              <a:xfrm>
                <a:off x="3732" y="3537"/>
                <a:ext cx="251" cy="317"/>
              </a:xfrm>
              <a:custGeom>
                <a:avLst/>
                <a:gdLst>
                  <a:gd name="T0" fmla="*/ 0 w 1005"/>
                  <a:gd name="T1" fmla="*/ 0 h 953"/>
                  <a:gd name="T2" fmla="*/ 0 w 1005"/>
                  <a:gd name="T3" fmla="*/ 0 h 953"/>
                  <a:gd name="T4" fmla="*/ 0 w 1005"/>
                  <a:gd name="T5" fmla="*/ 0 h 953"/>
                  <a:gd name="T6" fmla="*/ 0 w 1005"/>
                  <a:gd name="T7" fmla="*/ 0 h 953"/>
                  <a:gd name="T8" fmla="*/ 0 w 1005"/>
                  <a:gd name="T9" fmla="*/ 0 h 953"/>
                  <a:gd name="T10" fmla="*/ 0 w 1005"/>
                  <a:gd name="T11" fmla="*/ 0 h 953"/>
                  <a:gd name="T12" fmla="*/ 0 w 1005"/>
                  <a:gd name="T13" fmla="*/ 0 h 9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5" h="953">
                    <a:moveTo>
                      <a:pt x="1005" y="0"/>
                    </a:moveTo>
                    <a:lnTo>
                      <a:pt x="776" y="0"/>
                    </a:lnTo>
                    <a:lnTo>
                      <a:pt x="776" y="682"/>
                    </a:lnTo>
                    <a:lnTo>
                      <a:pt x="0" y="682"/>
                    </a:lnTo>
                    <a:lnTo>
                      <a:pt x="0" y="953"/>
                    </a:lnTo>
                    <a:lnTo>
                      <a:pt x="1005" y="953"/>
                    </a:lnTo>
                    <a:lnTo>
                      <a:pt x="1005" y="0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09" name="Line 1901"/>
              <p:cNvSpPr>
                <a:spLocks noChangeShapeType="1"/>
              </p:cNvSpPr>
              <p:nvPr/>
            </p:nvSpPr>
            <p:spPr bwMode="auto">
              <a:xfrm flipV="1">
                <a:off x="3538" y="3149"/>
                <a:ext cx="0" cy="9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0" name="Freeform 1902"/>
              <p:cNvSpPr>
                <a:spLocks/>
              </p:cNvSpPr>
              <p:nvPr/>
            </p:nvSpPr>
            <p:spPr bwMode="auto">
              <a:xfrm>
                <a:off x="3481" y="3149"/>
                <a:ext cx="57" cy="90"/>
              </a:xfrm>
              <a:custGeom>
                <a:avLst/>
                <a:gdLst>
                  <a:gd name="T0" fmla="*/ 0 w 228"/>
                  <a:gd name="T1" fmla="*/ 0 h 271"/>
                  <a:gd name="T2" fmla="*/ 0 w 228"/>
                  <a:gd name="T3" fmla="*/ 0 h 271"/>
                  <a:gd name="T4" fmla="*/ 0 w 228"/>
                  <a:gd name="T5" fmla="*/ 0 h 271"/>
                  <a:gd name="T6" fmla="*/ 0 w 228"/>
                  <a:gd name="T7" fmla="*/ 0 h 271"/>
                  <a:gd name="T8" fmla="*/ 0 w 228"/>
                  <a:gd name="T9" fmla="*/ 0 h 271"/>
                  <a:gd name="T10" fmla="*/ 0 w 228"/>
                  <a:gd name="T11" fmla="*/ 0 h 271"/>
                  <a:gd name="T12" fmla="*/ 0 w 228"/>
                  <a:gd name="T13" fmla="*/ 0 h 271"/>
                  <a:gd name="T14" fmla="*/ 0 w 228"/>
                  <a:gd name="T15" fmla="*/ 0 h 271"/>
                  <a:gd name="T16" fmla="*/ 0 w 228"/>
                  <a:gd name="T17" fmla="*/ 0 h 271"/>
                  <a:gd name="T18" fmla="*/ 0 w 228"/>
                  <a:gd name="T19" fmla="*/ 0 h 271"/>
                  <a:gd name="T20" fmla="*/ 0 w 228"/>
                  <a:gd name="T21" fmla="*/ 0 h 271"/>
                  <a:gd name="T22" fmla="*/ 0 w 228"/>
                  <a:gd name="T23" fmla="*/ 0 h 271"/>
                  <a:gd name="T24" fmla="*/ 0 w 228"/>
                  <a:gd name="T25" fmla="*/ 0 h 271"/>
                  <a:gd name="T26" fmla="*/ 0 w 228"/>
                  <a:gd name="T27" fmla="*/ 0 h 271"/>
                  <a:gd name="T28" fmla="*/ 0 w 228"/>
                  <a:gd name="T29" fmla="*/ 0 h 271"/>
                  <a:gd name="T30" fmla="*/ 0 w 228"/>
                  <a:gd name="T31" fmla="*/ 0 h 271"/>
                  <a:gd name="T32" fmla="*/ 0 w 228"/>
                  <a:gd name="T33" fmla="*/ 0 h 271"/>
                  <a:gd name="T34" fmla="*/ 0 w 228"/>
                  <a:gd name="T35" fmla="*/ 0 h 271"/>
                  <a:gd name="T36" fmla="*/ 0 w 228"/>
                  <a:gd name="T37" fmla="*/ 0 h 271"/>
                  <a:gd name="T38" fmla="*/ 0 w 228"/>
                  <a:gd name="T39" fmla="*/ 0 h 271"/>
                  <a:gd name="T40" fmla="*/ 0 w 228"/>
                  <a:gd name="T41" fmla="*/ 0 h 271"/>
                  <a:gd name="T42" fmla="*/ 0 w 228"/>
                  <a:gd name="T43" fmla="*/ 0 h 271"/>
                  <a:gd name="T44" fmla="*/ 0 w 228"/>
                  <a:gd name="T45" fmla="*/ 0 h 271"/>
                  <a:gd name="T46" fmla="*/ 0 w 228"/>
                  <a:gd name="T47" fmla="*/ 0 h 271"/>
                  <a:gd name="T48" fmla="*/ 0 w 228"/>
                  <a:gd name="T49" fmla="*/ 0 h 271"/>
                  <a:gd name="T50" fmla="*/ 0 w 228"/>
                  <a:gd name="T51" fmla="*/ 0 h 271"/>
                  <a:gd name="T52" fmla="*/ 0 w 228"/>
                  <a:gd name="T53" fmla="*/ 0 h 271"/>
                  <a:gd name="T54" fmla="*/ 0 w 228"/>
                  <a:gd name="T55" fmla="*/ 0 h 271"/>
                  <a:gd name="T56" fmla="*/ 0 w 228"/>
                  <a:gd name="T57" fmla="*/ 0 h 271"/>
                  <a:gd name="T58" fmla="*/ 0 w 228"/>
                  <a:gd name="T59" fmla="*/ 0 h 271"/>
                  <a:gd name="T60" fmla="*/ 0 w 228"/>
                  <a:gd name="T61" fmla="*/ 0 h 271"/>
                  <a:gd name="T62" fmla="*/ 0 w 228"/>
                  <a:gd name="T63" fmla="*/ 0 h 271"/>
                  <a:gd name="T64" fmla="*/ 0 w 228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8" h="271">
                    <a:moveTo>
                      <a:pt x="228" y="0"/>
                    </a:moveTo>
                    <a:lnTo>
                      <a:pt x="216" y="1"/>
                    </a:lnTo>
                    <a:lnTo>
                      <a:pt x="205" y="5"/>
                    </a:lnTo>
                    <a:lnTo>
                      <a:pt x="194" y="7"/>
                    </a:lnTo>
                    <a:lnTo>
                      <a:pt x="183" y="12"/>
                    </a:lnTo>
                    <a:lnTo>
                      <a:pt x="173" y="16"/>
                    </a:lnTo>
                    <a:lnTo>
                      <a:pt x="162" y="21"/>
                    </a:lnTo>
                    <a:lnTo>
                      <a:pt x="151" y="25"/>
                    </a:lnTo>
                    <a:lnTo>
                      <a:pt x="141" y="31"/>
                    </a:lnTo>
                    <a:lnTo>
                      <a:pt x="131" y="38"/>
                    </a:lnTo>
                    <a:lnTo>
                      <a:pt x="121" y="45"/>
                    </a:lnTo>
                    <a:lnTo>
                      <a:pt x="111" y="52"/>
                    </a:lnTo>
                    <a:lnTo>
                      <a:pt x="103" y="60"/>
                    </a:lnTo>
                    <a:lnTo>
                      <a:pt x="94" y="68"/>
                    </a:lnTo>
                    <a:lnTo>
                      <a:pt x="85" y="76"/>
                    </a:lnTo>
                    <a:lnTo>
                      <a:pt x="77" y="84"/>
                    </a:lnTo>
                    <a:lnTo>
                      <a:pt x="69" y="93"/>
                    </a:lnTo>
                    <a:lnTo>
                      <a:pt x="61" y="102"/>
                    </a:lnTo>
                    <a:lnTo>
                      <a:pt x="54" y="112"/>
                    </a:lnTo>
                    <a:lnTo>
                      <a:pt x="47" y="123"/>
                    </a:lnTo>
                    <a:lnTo>
                      <a:pt x="41" y="133"/>
                    </a:lnTo>
                    <a:lnTo>
                      <a:pt x="35" y="143"/>
                    </a:lnTo>
                    <a:lnTo>
                      <a:pt x="30" y="153"/>
                    </a:lnTo>
                    <a:lnTo>
                      <a:pt x="24" y="165"/>
                    </a:lnTo>
                    <a:lnTo>
                      <a:pt x="20" y="176"/>
                    </a:lnTo>
                    <a:lnTo>
                      <a:pt x="16" y="187"/>
                    </a:lnTo>
                    <a:lnTo>
                      <a:pt x="11" y="199"/>
                    </a:lnTo>
                    <a:lnTo>
                      <a:pt x="8" y="211"/>
                    </a:lnTo>
                    <a:lnTo>
                      <a:pt x="6" y="222"/>
                    </a:lnTo>
                    <a:lnTo>
                      <a:pt x="4" y="235"/>
                    </a:lnTo>
                    <a:lnTo>
                      <a:pt x="1" y="246"/>
                    </a:lnTo>
                    <a:lnTo>
                      <a:pt x="0" y="259"/>
                    </a:lnTo>
                    <a:lnTo>
                      <a:pt x="0" y="271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1" name="Line 1903"/>
              <p:cNvSpPr>
                <a:spLocks noChangeShapeType="1"/>
              </p:cNvSpPr>
              <p:nvPr/>
            </p:nvSpPr>
            <p:spPr bwMode="auto">
              <a:xfrm flipV="1">
                <a:off x="3467" y="3456"/>
                <a:ext cx="0" cy="28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2" name="Line 1904"/>
              <p:cNvSpPr>
                <a:spLocks noChangeShapeType="1"/>
              </p:cNvSpPr>
              <p:nvPr/>
            </p:nvSpPr>
            <p:spPr bwMode="auto">
              <a:xfrm flipV="1">
                <a:off x="3558" y="3456"/>
                <a:ext cx="0" cy="28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3" name="Line 1905"/>
              <p:cNvSpPr>
                <a:spLocks noChangeShapeType="1"/>
              </p:cNvSpPr>
              <p:nvPr/>
            </p:nvSpPr>
            <p:spPr bwMode="auto">
              <a:xfrm>
                <a:off x="3467" y="3472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4" name="Line 1906"/>
              <p:cNvSpPr>
                <a:spLocks noChangeShapeType="1"/>
              </p:cNvSpPr>
              <p:nvPr/>
            </p:nvSpPr>
            <p:spPr bwMode="auto">
              <a:xfrm>
                <a:off x="3467" y="3504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5" name="Line 1907"/>
              <p:cNvSpPr>
                <a:spLocks noChangeShapeType="1"/>
              </p:cNvSpPr>
              <p:nvPr/>
            </p:nvSpPr>
            <p:spPr bwMode="auto">
              <a:xfrm>
                <a:off x="3467" y="3536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6" name="Line 1908"/>
              <p:cNvSpPr>
                <a:spLocks noChangeShapeType="1"/>
              </p:cNvSpPr>
              <p:nvPr/>
            </p:nvSpPr>
            <p:spPr bwMode="auto">
              <a:xfrm>
                <a:off x="3467" y="3568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7" name="Line 1909"/>
              <p:cNvSpPr>
                <a:spLocks noChangeShapeType="1"/>
              </p:cNvSpPr>
              <p:nvPr/>
            </p:nvSpPr>
            <p:spPr bwMode="auto">
              <a:xfrm>
                <a:off x="3467" y="3600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8" name="Line 1910"/>
              <p:cNvSpPr>
                <a:spLocks noChangeShapeType="1"/>
              </p:cNvSpPr>
              <p:nvPr/>
            </p:nvSpPr>
            <p:spPr bwMode="auto">
              <a:xfrm>
                <a:off x="3467" y="3632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9" name="Line 1911"/>
              <p:cNvSpPr>
                <a:spLocks noChangeShapeType="1"/>
              </p:cNvSpPr>
              <p:nvPr/>
            </p:nvSpPr>
            <p:spPr bwMode="auto">
              <a:xfrm>
                <a:off x="3467" y="3664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20" name="Line 1912"/>
              <p:cNvSpPr>
                <a:spLocks noChangeShapeType="1"/>
              </p:cNvSpPr>
              <p:nvPr/>
            </p:nvSpPr>
            <p:spPr bwMode="auto">
              <a:xfrm>
                <a:off x="3467" y="3696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21" name="Line 1913"/>
              <p:cNvSpPr>
                <a:spLocks noChangeShapeType="1"/>
              </p:cNvSpPr>
              <p:nvPr/>
            </p:nvSpPr>
            <p:spPr bwMode="auto">
              <a:xfrm>
                <a:off x="3467" y="3728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22" name="Line 1914"/>
              <p:cNvSpPr>
                <a:spLocks noChangeShapeType="1"/>
              </p:cNvSpPr>
              <p:nvPr/>
            </p:nvSpPr>
            <p:spPr bwMode="auto">
              <a:xfrm>
                <a:off x="3491" y="3488"/>
                <a:ext cx="0" cy="22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23" name="Freeform 1915"/>
              <p:cNvSpPr>
                <a:spLocks/>
              </p:cNvSpPr>
              <p:nvPr/>
            </p:nvSpPr>
            <p:spPr bwMode="auto">
              <a:xfrm>
                <a:off x="3485" y="3488"/>
                <a:ext cx="9" cy="48"/>
              </a:xfrm>
              <a:custGeom>
                <a:avLst/>
                <a:gdLst>
                  <a:gd name="T0" fmla="*/ 0 w 36"/>
                  <a:gd name="T1" fmla="*/ 0 h 144"/>
                  <a:gd name="T2" fmla="*/ 0 w 36"/>
                  <a:gd name="T3" fmla="*/ 0 h 144"/>
                  <a:gd name="T4" fmla="*/ 0 w 36"/>
                  <a:gd name="T5" fmla="*/ 0 h 144"/>
                  <a:gd name="T6" fmla="*/ 0 w 36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144">
                    <a:moveTo>
                      <a:pt x="17" y="0"/>
                    </a:moveTo>
                    <a:lnTo>
                      <a:pt x="0" y="144"/>
                    </a:lnTo>
                    <a:lnTo>
                      <a:pt x="36" y="14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24" name="Freeform 1916"/>
              <p:cNvSpPr>
                <a:spLocks/>
              </p:cNvSpPr>
              <p:nvPr/>
            </p:nvSpPr>
            <p:spPr bwMode="auto">
              <a:xfrm>
                <a:off x="3485" y="3488"/>
                <a:ext cx="9" cy="48"/>
              </a:xfrm>
              <a:custGeom>
                <a:avLst/>
                <a:gdLst>
                  <a:gd name="T0" fmla="*/ 0 w 36"/>
                  <a:gd name="T1" fmla="*/ 0 h 144"/>
                  <a:gd name="T2" fmla="*/ 0 w 36"/>
                  <a:gd name="T3" fmla="*/ 0 h 144"/>
                  <a:gd name="T4" fmla="*/ 0 w 36"/>
                  <a:gd name="T5" fmla="*/ 0 h 144"/>
                  <a:gd name="T6" fmla="*/ 0 w 36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144">
                    <a:moveTo>
                      <a:pt x="17" y="0"/>
                    </a:moveTo>
                    <a:lnTo>
                      <a:pt x="0" y="144"/>
                    </a:lnTo>
                    <a:lnTo>
                      <a:pt x="36" y="144"/>
                    </a:lnTo>
                    <a:lnTo>
                      <a:pt x="17" y="0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25" name="Line 1917"/>
              <p:cNvSpPr>
                <a:spLocks noChangeShapeType="1"/>
              </p:cNvSpPr>
              <p:nvPr/>
            </p:nvSpPr>
            <p:spPr bwMode="auto">
              <a:xfrm>
                <a:off x="3535" y="3488"/>
                <a:ext cx="0" cy="22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26" name="Freeform 1918"/>
              <p:cNvSpPr>
                <a:spLocks/>
              </p:cNvSpPr>
              <p:nvPr/>
            </p:nvSpPr>
            <p:spPr bwMode="auto">
              <a:xfrm>
                <a:off x="3531" y="3664"/>
                <a:ext cx="9" cy="48"/>
              </a:xfrm>
              <a:custGeom>
                <a:avLst/>
                <a:gdLst>
                  <a:gd name="T0" fmla="*/ 0 w 37"/>
                  <a:gd name="T1" fmla="*/ 0 h 144"/>
                  <a:gd name="T2" fmla="*/ 0 w 37"/>
                  <a:gd name="T3" fmla="*/ 0 h 144"/>
                  <a:gd name="T4" fmla="*/ 0 w 37"/>
                  <a:gd name="T5" fmla="*/ 0 h 144"/>
                  <a:gd name="T6" fmla="*/ 0 w 37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144">
                    <a:moveTo>
                      <a:pt x="18" y="144"/>
                    </a:moveTo>
                    <a:lnTo>
                      <a:pt x="37" y="0"/>
                    </a:lnTo>
                    <a:lnTo>
                      <a:pt x="0" y="0"/>
                    </a:lnTo>
                    <a:lnTo>
                      <a:pt x="18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27" name="Freeform 1919"/>
              <p:cNvSpPr>
                <a:spLocks/>
              </p:cNvSpPr>
              <p:nvPr/>
            </p:nvSpPr>
            <p:spPr bwMode="auto">
              <a:xfrm>
                <a:off x="3531" y="3664"/>
                <a:ext cx="9" cy="48"/>
              </a:xfrm>
              <a:custGeom>
                <a:avLst/>
                <a:gdLst>
                  <a:gd name="T0" fmla="*/ 0 w 37"/>
                  <a:gd name="T1" fmla="*/ 0 h 144"/>
                  <a:gd name="T2" fmla="*/ 0 w 37"/>
                  <a:gd name="T3" fmla="*/ 0 h 144"/>
                  <a:gd name="T4" fmla="*/ 0 w 37"/>
                  <a:gd name="T5" fmla="*/ 0 h 144"/>
                  <a:gd name="T6" fmla="*/ 0 w 37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144">
                    <a:moveTo>
                      <a:pt x="18" y="144"/>
                    </a:moveTo>
                    <a:lnTo>
                      <a:pt x="37" y="0"/>
                    </a:lnTo>
                    <a:lnTo>
                      <a:pt x="0" y="0"/>
                    </a:lnTo>
                    <a:lnTo>
                      <a:pt x="18" y="144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28" name="Rectangle 1920"/>
              <p:cNvSpPr>
                <a:spLocks noChangeArrowheads="1"/>
              </p:cNvSpPr>
              <p:nvPr/>
            </p:nvSpPr>
            <p:spPr bwMode="auto">
              <a:xfrm>
                <a:off x="3508" y="3456"/>
                <a:ext cx="9" cy="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9" name="Rectangle 1921"/>
              <p:cNvSpPr>
                <a:spLocks noChangeArrowheads="1"/>
              </p:cNvSpPr>
              <p:nvPr/>
            </p:nvSpPr>
            <p:spPr bwMode="auto">
              <a:xfrm>
                <a:off x="3508" y="3456"/>
                <a:ext cx="9" cy="28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0" name="Line 1922"/>
              <p:cNvSpPr>
                <a:spLocks noChangeShapeType="1"/>
              </p:cNvSpPr>
              <p:nvPr/>
            </p:nvSpPr>
            <p:spPr bwMode="auto">
              <a:xfrm flipV="1">
                <a:off x="3469" y="775"/>
                <a:ext cx="0" cy="289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31" name="Line 1923"/>
              <p:cNvSpPr>
                <a:spLocks noChangeShapeType="1"/>
              </p:cNvSpPr>
              <p:nvPr/>
            </p:nvSpPr>
            <p:spPr bwMode="auto">
              <a:xfrm flipV="1">
                <a:off x="3560" y="775"/>
                <a:ext cx="0" cy="289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32" name="Line 1924"/>
              <p:cNvSpPr>
                <a:spLocks noChangeShapeType="1"/>
              </p:cNvSpPr>
              <p:nvPr/>
            </p:nvSpPr>
            <p:spPr bwMode="auto">
              <a:xfrm>
                <a:off x="3469" y="791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33" name="Line 1925"/>
              <p:cNvSpPr>
                <a:spLocks noChangeShapeType="1"/>
              </p:cNvSpPr>
              <p:nvPr/>
            </p:nvSpPr>
            <p:spPr bwMode="auto">
              <a:xfrm>
                <a:off x="3469" y="824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34" name="Line 1926"/>
              <p:cNvSpPr>
                <a:spLocks noChangeShapeType="1"/>
              </p:cNvSpPr>
              <p:nvPr/>
            </p:nvSpPr>
            <p:spPr bwMode="auto">
              <a:xfrm>
                <a:off x="3469" y="856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35" name="Line 1927"/>
              <p:cNvSpPr>
                <a:spLocks noChangeShapeType="1"/>
              </p:cNvSpPr>
              <p:nvPr/>
            </p:nvSpPr>
            <p:spPr bwMode="auto">
              <a:xfrm>
                <a:off x="3469" y="888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36" name="Line 1928"/>
              <p:cNvSpPr>
                <a:spLocks noChangeShapeType="1"/>
              </p:cNvSpPr>
              <p:nvPr/>
            </p:nvSpPr>
            <p:spPr bwMode="auto">
              <a:xfrm>
                <a:off x="3469" y="920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37" name="Line 1929"/>
              <p:cNvSpPr>
                <a:spLocks noChangeShapeType="1"/>
              </p:cNvSpPr>
              <p:nvPr/>
            </p:nvSpPr>
            <p:spPr bwMode="auto">
              <a:xfrm>
                <a:off x="3469" y="952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38" name="Line 1930"/>
              <p:cNvSpPr>
                <a:spLocks noChangeShapeType="1"/>
              </p:cNvSpPr>
              <p:nvPr/>
            </p:nvSpPr>
            <p:spPr bwMode="auto">
              <a:xfrm>
                <a:off x="3469" y="984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39" name="Line 1931"/>
              <p:cNvSpPr>
                <a:spLocks noChangeShapeType="1"/>
              </p:cNvSpPr>
              <p:nvPr/>
            </p:nvSpPr>
            <p:spPr bwMode="auto">
              <a:xfrm>
                <a:off x="3469" y="1016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40" name="Line 1932"/>
              <p:cNvSpPr>
                <a:spLocks noChangeShapeType="1"/>
              </p:cNvSpPr>
              <p:nvPr/>
            </p:nvSpPr>
            <p:spPr bwMode="auto">
              <a:xfrm>
                <a:off x="3469" y="1048"/>
                <a:ext cx="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41" name="Line 1933"/>
              <p:cNvSpPr>
                <a:spLocks noChangeShapeType="1"/>
              </p:cNvSpPr>
              <p:nvPr/>
            </p:nvSpPr>
            <p:spPr bwMode="auto">
              <a:xfrm>
                <a:off x="3493" y="808"/>
                <a:ext cx="0" cy="22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42" name="Freeform 1934"/>
              <p:cNvSpPr>
                <a:spLocks/>
              </p:cNvSpPr>
              <p:nvPr/>
            </p:nvSpPr>
            <p:spPr bwMode="auto">
              <a:xfrm>
                <a:off x="3487" y="808"/>
                <a:ext cx="10" cy="48"/>
              </a:xfrm>
              <a:custGeom>
                <a:avLst/>
                <a:gdLst>
                  <a:gd name="T0" fmla="*/ 0 w 37"/>
                  <a:gd name="T1" fmla="*/ 0 h 144"/>
                  <a:gd name="T2" fmla="*/ 0 w 37"/>
                  <a:gd name="T3" fmla="*/ 0 h 144"/>
                  <a:gd name="T4" fmla="*/ 0 w 37"/>
                  <a:gd name="T5" fmla="*/ 0 h 144"/>
                  <a:gd name="T6" fmla="*/ 0 w 37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144">
                    <a:moveTo>
                      <a:pt x="18" y="0"/>
                    </a:moveTo>
                    <a:lnTo>
                      <a:pt x="0" y="144"/>
                    </a:lnTo>
                    <a:lnTo>
                      <a:pt x="37" y="14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43" name="Freeform 1935"/>
              <p:cNvSpPr>
                <a:spLocks/>
              </p:cNvSpPr>
              <p:nvPr/>
            </p:nvSpPr>
            <p:spPr bwMode="auto">
              <a:xfrm>
                <a:off x="3487" y="808"/>
                <a:ext cx="10" cy="48"/>
              </a:xfrm>
              <a:custGeom>
                <a:avLst/>
                <a:gdLst>
                  <a:gd name="T0" fmla="*/ 0 w 37"/>
                  <a:gd name="T1" fmla="*/ 0 h 144"/>
                  <a:gd name="T2" fmla="*/ 0 w 37"/>
                  <a:gd name="T3" fmla="*/ 0 h 144"/>
                  <a:gd name="T4" fmla="*/ 0 w 37"/>
                  <a:gd name="T5" fmla="*/ 0 h 144"/>
                  <a:gd name="T6" fmla="*/ 0 w 37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144">
                    <a:moveTo>
                      <a:pt x="18" y="0"/>
                    </a:moveTo>
                    <a:lnTo>
                      <a:pt x="0" y="144"/>
                    </a:lnTo>
                    <a:lnTo>
                      <a:pt x="37" y="144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44" name="Line 1936"/>
              <p:cNvSpPr>
                <a:spLocks noChangeShapeType="1"/>
              </p:cNvSpPr>
              <p:nvPr/>
            </p:nvSpPr>
            <p:spPr bwMode="auto">
              <a:xfrm>
                <a:off x="3538" y="808"/>
                <a:ext cx="0" cy="22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45" name="Freeform 1937"/>
              <p:cNvSpPr>
                <a:spLocks/>
              </p:cNvSpPr>
              <p:nvPr/>
            </p:nvSpPr>
            <p:spPr bwMode="auto">
              <a:xfrm>
                <a:off x="3533" y="984"/>
                <a:ext cx="9" cy="48"/>
              </a:xfrm>
              <a:custGeom>
                <a:avLst/>
                <a:gdLst>
                  <a:gd name="T0" fmla="*/ 0 w 36"/>
                  <a:gd name="T1" fmla="*/ 0 h 145"/>
                  <a:gd name="T2" fmla="*/ 0 w 36"/>
                  <a:gd name="T3" fmla="*/ 0 h 145"/>
                  <a:gd name="T4" fmla="*/ 0 w 36"/>
                  <a:gd name="T5" fmla="*/ 0 h 145"/>
                  <a:gd name="T6" fmla="*/ 0 w 36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145">
                    <a:moveTo>
                      <a:pt x="17" y="145"/>
                    </a:moveTo>
                    <a:lnTo>
                      <a:pt x="36" y="0"/>
                    </a:lnTo>
                    <a:lnTo>
                      <a:pt x="0" y="0"/>
                    </a:lnTo>
                    <a:lnTo>
                      <a:pt x="17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46" name="Freeform 1938"/>
              <p:cNvSpPr>
                <a:spLocks/>
              </p:cNvSpPr>
              <p:nvPr/>
            </p:nvSpPr>
            <p:spPr bwMode="auto">
              <a:xfrm>
                <a:off x="3533" y="984"/>
                <a:ext cx="9" cy="48"/>
              </a:xfrm>
              <a:custGeom>
                <a:avLst/>
                <a:gdLst>
                  <a:gd name="T0" fmla="*/ 0 w 36"/>
                  <a:gd name="T1" fmla="*/ 0 h 145"/>
                  <a:gd name="T2" fmla="*/ 0 w 36"/>
                  <a:gd name="T3" fmla="*/ 0 h 145"/>
                  <a:gd name="T4" fmla="*/ 0 w 36"/>
                  <a:gd name="T5" fmla="*/ 0 h 145"/>
                  <a:gd name="T6" fmla="*/ 0 w 36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145">
                    <a:moveTo>
                      <a:pt x="17" y="145"/>
                    </a:moveTo>
                    <a:lnTo>
                      <a:pt x="36" y="0"/>
                    </a:lnTo>
                    <a:lnTo>
                      <a:pt x="0" y="0"/>
                    </a:lnTo>
                    <a:lnTo>
                      <a:pt x="17" y="145"/>
                    </a:lnTo>
                    <a:close/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47" name="Rectangle 1939"/>
              <p:cNvSpPr>
                <a:spLocks noChangeArrowheads="1"/>
              </p:cNvSpPr>
              <p:nvPr/>
            </p:nvSpPr>
            <p:spPr bwMode="auto">
              <a:xfrm>
                <a:off x="3510" y="775"/>
                <a:ext cx="9" cy="2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8" name="Rectangle 1940"/>
              <p:cNvSpPr>
                <a:spLocks noChangeArrowheads="1"/>
              </p:cNvSpPr>
              <p:nvPr/>
            </p:nvSpPr>
            <p:spPr bwMode="auto">
              <a:xfrm>
                <a:off x="3510" y="775"/>
                <a:ext cx="9" cy="289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9" name="Rectangle 1941"/>
              <p:cNvSpPr>
                <a:spLocks noChangeArrowheads="1"/>
              </p:cNvSpPr>
              <p:nvPr/>
            </p:nvSpPr>
            <p:spPr bwMode="auto">
              <a:xfrm>
                <a:off x="3566" y="514"/>
                <a:ext cx="131" cy="9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0" name="Rectangle 1942"/>
              <p:cNvSpPr>
                <a:spLocks noChangeArrowheads="1"/>
              </p:cNvSpPr>
              <p:nvPr/>
            </p:nvSpPr>
            <p:spPr bwMode="auto">
              <a:xfrm>
                <a:off x="3566" y="514"/>
                <a:ext cx="131" cy="90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1" name="Line 1943"/>
              <p:cNvSpPr>
                <a:spLocks noChangeShapeType="1"/>
              </p:cNvSpPr>
              <p:nvPr/>
            </p:nvSpPr>
            <p:spPr bwMode="auto">
              <a:xfrm>
                <a:off x="3960" y="897"/>
                <a:ext cx="0" cy="13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52" name="Line 1944"/>
              <p:cNvSpPr>
                <a:spLocks noChangeShapeType="1"/>
              </p:cNvSpPr>
              <p:nvPr/>
            </p:nvSpPr>
            <p:spPr bwMode="auto">
              <a:xfrm>
                <a:off x="3949" y="897"/>
                <a:ext cx="0" cy="13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53" name="Line 1945"/>
              <p:cNvSpPr>
                <a:spLocks noChangeShapeType="1"/>
              </p:cNvSpPr>
              <p:nvPr/>
            </p:nvSpPr>
            <p:spPr bwMode="auto">
              <a:xfrm>
                <a:off x="3926" y="897"/>
                <a:ext cx="0" cy="13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54" name="Line 1946"/>
              <p:cNvSpPr>
                <a:spLocks noChangeShapeType="1"/>
              </p:cNvSpPr>
              <p:nvPr/>
            </p:nvSpPr>
            <p:spPr bwMode="auto">
              <a:xfrm>
                <a:off x="3983" y="897"/>
                <a:ext cx="0" cy="13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55" name="Rectangle 1947"/>
              <p:cNvSpPr>
                <a:spLocks noChangeArrowheads="1"/>
              </p:cNvSpPr>
              <p:nvPr/>
            </p:nvSpPr>
            <p:spPr bwMode="auto">
              <a:xfrm>
                <a:off x="3926" y="830"/>
                <a:ext cx="57" cy="6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6" name="Rectangle 1948"/>
              <p:cNvSpPr>
                <a:spLocks noChangeArrowheads="1"/>
              </p:cNvSpPr>
              <p:nvPr/>
            </p:nvSpPr>
            <p:spPr bwMode="auto">
              <a:xfrm>
                <a:off x="3926" y="830"/>
                <a:ext cx="57" cy="63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7" name="Line 1949"/>
              <p:cNvSpPr>
                <a:spLocks noChangeShapeType="1"/>
              </p:cNvSpPr>
              <p:nvPr/>
            </p:nvSpPr>
            <p:spPr bwMode="auto">
              <a:xfrm>
                <a:off x="3960" y="1168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58" name="Line 1950"/>
              <p:cNvSpPr>
                <a:spLocks noChangeShapeType="1"/>
              </p:cNvSpPr>
              <p:nvPr/>
            </p:nvSpPr>
            <p:spPr bwMode="auto">
              <a:xfrm>
                <a:off x="3949" y="1168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59" name="Line 1951"/>
              <p:cNvSpPr>
                <a:spLocks noChangeShapeType="1"/>
              </p:cNvSpPr>
              <p:nvPr/>
            </p:nvSpPr>
            <p:spPr bwMode="auto">
              <a:xfrm>
                <a:off x="3926" y="1168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60" name="Line 1952"/>
              <p:cNvSpPr>
                <a:spLocks noChangeShapeType="1"/>
              </p:cNvSpPr>
              <p:nvPr/>
            </p:nvSpPr>
            <p:spPr bwMode="auto">
              <a:xfrm>
                <a:off x="3983" y="1168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61" name="Line 1953"/>
              <p:cNvSpPr>
                <a:spLocks noChangeShapeType="1"/>
              </p:cNvSpPr>
              <p:nvPr/>
            </p:nvSpPr>
            <p:spPr bwMode="auto">
              <a:xfrm>
                <a:off x="3960" y="1439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62" name="Line 1954"/>
              <p:cNvSpPr>
                <a:spLocks noChangeShapeType="1"/>
              </p:cNvSpPr>
              <p:nvPr/>
            </p:nvSpPr>
            <p:spPr bwMode="auto">
              <a:xfrm>
                <a:off x="3949" y="1439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63" name="Line 1955"/>
              <p:cNvSpPr>
                <a:spLocks noChangeShapeType="1"/>
              </p:cNvSpPr>
              <p:nvPr/>
            </p:nvSpPr>
            <p:spPr bwMode="auto">
              <a:xfrm>
                <a:off x="3926" y="1439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64" name="Line 1956"/>
              <p:cNvSpPr>
                <a:spLocks noChangeShapeType="1"/>
              </p:cNvSpPr>
              <p:nvPr/>
            </p:nvSpPr>
            <p:spPr bwMode="auto">
              <a:xfrm>
                <a:off x="3983" y="1439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65" name="Rectangle 1957"/>
              <p:cNvSpPr>
                <a:spLocks noChangeArrowheads="1"/>
              </p:cNvSpPr>
              <p:nvPr/>
            </p:nvSpPr>
            <p:spPr bwMode="auto">
              <a:xfrm>
                <a:off x="3926" y="1303"/>
                <a:ext cx="57" cy="1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6" name="Rectangle 1958"/>
              <p:cNvSpPr>
                <a:spLocks noChangeArrowheads="1"/>
              </p:cNvSpPr>
              <p:nvPr/>
            </p:nvSpPr>
            <p:spPr bwMode="auto">
              <a:xfrm>
                <a:off x="3926" y="1303"/>
                <a:ext cx="57" cy="13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7" name="Line 1959"/>
              <p:cNvSpPr>
                <a:spLocks noChangeShapeType="1"/>
              </p:cNvSpPr>
              <p:nvPr/>
            </p:nvSpPr>
            <p:spPr bwMode="auto">
              <a:xfrm>
                <a:off x="3960" y="1710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68" name="Line 1960"/>
              <p:cNvSpPr>
                <a:spLocks noChangeShapeType="1"/>
              </p:cNvSpPr>
              <p:nvPr/>
            </p:nvSpPr>
            <p:spPr bwMode="auto">
              <a:xfrm>
                <a:off x="3949" y="1710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69" name="Line 1961"/>
              <p:cNvSpPr>
                <a:spLocks noChangeShapeType="1"/>
              </p:cNvSpPr>
              <p:nvPr/>
            </p:nvSpPr>
            <p:spPr bwMode="auto">
              <a:xfrm>
                <a:off x="3926" y="1710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70" name="Line 1962"/>
              <p:cNvSpPr>
                <a:spLocks noChangeShapeType="1"/>
              </p:cNvSpPr>
              <p:nvPr/>
            </p:nvSpPr>
            <p:spPr bwMode="auto">
              <a:xfrm>
                <a:off x="3983" y="1710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71" name="Rectangle 1963"/>
              <p:cNvSpPr>
                <a:spLocks noChangeArrowheads="1"/>
              </p:cNvSpPr>
              <p:nvPr/>
            </p:nvSpPr>
            <p:spPr bwMode="auto">
              <a:xfrm>
                <a:off x="3926" y="1845"/>
                <a:ext cx="57" cy="135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2" name="Rectangle 1964"/>
              <p:cNvSpPr>
                <a:spLocks noChangeArrowheads="1"/>
              </p:cNvSpPr>
              <p:nvPr/>
            </p:nvSpPr>
            <p:spPr bwMode="auto">
              <a:xfrm>
                <a:off x="3926" y="1845"/>
                <a:ext cx="57" cy="13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3" name="Line 1965"/>
              <p:cNvSpPr>
                <a:spLocks noChangeShapeType="1"/>
              </p:cNvSpPr>
              <p:nvPr/>
            </p:nvSpPr>
            <p:spPr bwMode="auto">
              <a:xfrm>
                <a:off x="3960" y="1980"/>
                <a:ext cx="0" cy="13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74" name="Line 1966"/>
              <p:cNvSpPr>
                <a:spLocks noChangeShapeType="1"/>
              </p:cNvSpPr>
              <p:nvPr/>
            </p:nvSpPr>
            <p:spPr bwMode="auto">
              <a:xfrm>
                <a:off x="3949" y="1980"/>
                <a:ext cx="0" cy="13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75" name="Line 1967"/>
              <p:cNvSpPr>
                <a:spLocks noChangeShapeType="1"/>
              </p:cNvSpPr>
              <p:nvPr/>
            </p:nvSpPr>
            <p:spPr bwMode="auto">
              <a:xfrm>
                <a:off x="3926" y="1980"/>
                <a:ext cx="0" cy="13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76" name="Line 1968"/>
              <p:cNvSpPr>
                <a:spLocks noChangeShapeType="1"/>
              </p:cNvSpPr>
              <p:nvPr/>
            </p:nvSpPr>
            <p:spPr bwMode="auto">
              <a:xfrm>
                <a:off x="3983" y="1980"/>
                <a:ext cx="0" cy="13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77" name="Rectangle 1969"/>
              <p:cNvSpPr>
                <a:spLocks noChangeArrowheads="1"/>
              </p:cNvSpPr>
              <p:nvPr/>
            </p:nvSpPr>
            <p:spPr bwMode="auto">
              <a:xfrm>
                <a:off x="3926" y="2116"/>
                <a:ext cx="57" cy="135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8" name="Rectangle 1970"/>
              <p:cNvSpPr>
                <a:spLocks noChangeArrowheads="1"/>
              </p:cNvSpPr>
              <p:nvPr/>
            </p:nvSpPr>
            <p:spPr bwMode="auto">
              <a:xfrm>
                <a:off x="3926" y="2116"/>
                <a:ext cx="57" cy="13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" name="Rectangle 1971"/>
              <p:cNvSpPr>
                <a:spLocks noChangeArrowheads="1"/>
              </p:cNvSpPr>
              <p:nvPr/>
            </p:nvSpPr>
            <p:spPr bwMode="auto">
              <a:xfrm>
                <a:off x="3926" y="2391"/>
                <a:ext cx="57" cy="135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" name="Rectangle 1972"/>
              <p:cNvSpPr>
                <a:spLocks noChangeArrowheads="1"/>
              </p:cNvSpPr>
              <p:nvPr/>
            </p:nvSpPr>
            <p:spPr bwMode="auto">
              <a:xfrm>
                <a:off x="3926" y="2391"/>
                <a:ext cx="57" cy="13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" name="Line 1973"/>
              <p:cNvSpPr>
                <a:spLocks noChangeShapeType="1"/>
              </p:cNvSpPr>
              <p:nvPr/>
            </p:nvSpPr>
            <p:spPr bwMode="auto">
              <a:xfrm>
                <a:off x="3960" y="2255"/>
                <a:ext cx="0" cy="13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82" name="Line 1974"/>
              <p:cNvSpPr>
                <a:spLocks noChangeShapeType="1"/>
              </p:cNvSpPr>
              <p:nvPr/>
            </p:nvSpPr>
            <p:spPr bwMode="auto">
              <a:xfrm>
                <a:off x="3949" y="2255"/>
                <a:ext cx="0" cy="13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83" name="Line 1975"/>
              <p:cNvSpPr>
                <a:spLocks noChangeShapeType="1"/>
              </p:cNvSpPr>
              <p:nvPr/>
            </p:nvSpPr>
            <p:spPr bwMode="auto">
              <a:xfrm>
                <a:off x="3926" y="2255"/>
                <a:ext cx="0" cy="13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84" name="Line 1976"/>
              <p:cNvSpPr>
                <a:spLocks noChangeShapeType="1"/>
              </p:cNvSpPr>
              <p:nvPr/>
            </p:nvSpPr>
            <p:spPr bwMode="auto">
              <a:xfrm>
                <a:off x="3983" y="2255"/>
                <a:ext cx="0" cy="13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85" name="Line 1977"/>
              <p:cNvSpPr>
                <a:spLocks noChangeShapeType="1"/>
              </p:cNvSpPr>
              <p:nvPr/>
            </p:nvSpPr>
            <p:spPr bwMode="auto">
              <a:xfrm>
                <a:off x="3960" y="2526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86" name="Line 1978"/>
              <p:cNvSpPr>
                <a:spLocks noChangeShapeType="1"/>
              </p:cNvSpPr>
              <p:nvPr/>
            </p:nvSpPr>
            <p:spPr bwMode="auto">
              <a:xfrm>
                <a:off x="3949" y="2526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87" name="Line 1979"/>
              <p:cNvSpPr>
                <a:spLocks noChangeShapeType="1"/>
              </p:cNvSpPr>
              <p:nvPr/>
            </p:nvSpPr>
            <p:spPr bwMode="auto">
              <a:xfrm>
                <a:off x="3926" y="2526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88" name="Line 1980"/>
              <p:cNvSpPr>
                <a:spLocks noChangeShapeType="1"/>
              </p:cNvSpPr>
              <p:nvPr/>
            </p:nvSpPr>
            <p:spPr bwMode="auto">
              <a:xfrm>
                <a:off x="3983" y="2526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89" name="Rectangle 1981"/>
              <p:cNvSpPr>
                <a:spLocks noChangeArrowheads="1"/>
              </p:cNvSpPr>
              <p:nvPr/>
            </p:nvSpPr>
            <p:spPr bwMode="auto">
              <a:xfrm>
                <a:off x="3926" y="2661"/>
                <a:ext cx="57" cy="1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0" name="Rectangle 1982"/>
              <p:cNvSpPr>
                <a:spLocks noChangeArrowheads="1"/>
              </p:cNvSpPr>
              <p:nvPr/>
            </p:nvSpPr>
            <p:spPr bwMode="auto">
              <a:xfrm>
                <a:off x="3926" y="2661"/>
                <a:ext cx="57" cy="13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1" name="Line 1983"/>
              <p:cNvSpPr>
                <a:spLocks noChangeShapeType="1"/>
              </p:cNvSpPr>
              <p:nvPr/>
            </p:nvSpPr>
            <p:spPr bwMode="auto">
              <a:xfrm>
                <a:off x="3960" y="2797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92" name="Line 1984"/>
              <p:cNvSpPr>
                <a:spLocks noChangeShapeType="1"/>
              </p:cNvSpPr>
              <p:nvPr/>
            </p:nvSpPr>
            <p:spPr bwMode="auto">
              <a:xfrm>
                <a:off x="3949" y="2797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93" name="Line 1985"/>
              <p:cNvSpPr>
                <a:spLocks noChangeShapeType="1"/>
              </p:cNvSpPr>
              <p:nvPr/>
            </p:nvSpPr>
            <p:spPr bwMode="auto">
              <a:xfrm>
                <a:off x="3926" y="2797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94" name="Line 1986"/>
              <p:cNvSpPr>
                <a:spLocks noChangeShapeType="1"/>
              </p:cNvSpPr>
              <p:nvPr/>
            </p:nvSpPr>
            <p:spPr bwMode="auto">
              <a:xfrm>
                <a:off x="3983" y="2797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95" name="Rectangle 1987"/>
              <p:cNvSpPr>
                <a:spLocks noChangeArrowheads="1"/>
              </p:cNvSpPr>
              <p:nvPr/>
            </p:nvSpPr>
            <p:spPr bwMode="auto">
              <a:xfrm>
                <a:off x="3926" y="2932"/>
                <a:ext cx="57" cy="1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6" name="Rectangle 1988"/>
              <p:cNvSpPr>
                <a:spLocks noChangeArrowheads="1"/>
              </p:cNvSpPr>
              <p:nvPr/>
            </p:nvSpPr>
            <p:spPr bwMode="auto">
              <a:xfrm>
                <a:off x="3926" y="2932"/>
                <a:ext cx="57" cy="136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7" name="Line 1989"/>
              <p:cNvSpPr>
                <a:spLocks noChangeShapeType="1"/>
              </p:cNvSpPr>
              <p:nvPr/>
            </p:nvSpPr>
            <p:spPr bwMode="auto">
              <a:xfrm>
                <a:off x="3960" y="3068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98" name="Line 1990"/>
              <p:cNvSpPr>
                <a:spLocks noChangeShapeType="1"/>
              </p:cNvSpPr>
              <p:nvPr/>
            </p:nvSpPr>
            <p:spPr bwMode="auto">
              <a:xfrm>
                <a:off x="3949" y="3068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99" name="Line 1991"/>
              <p:cNvSpPr>
                <a:spLocks noChangeShapeType="1"/>
              </p:cNvSpPr>
              <p:nvPr/>
            </p:nvSpPr>
            <p:spPr bwMode="auto">
              <a:xfrm>
                <a:off x="3926" y="3068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00" name="Line 1992"/>
              <p:cNvSpPr>
                <a:spLocks noChangeShapeType="1"/>
              </p:cNvSpPr>
              <p:nvPr/>
            </p:nvSpPr>
            <p:spPr bwMode="auto">
              <a:xfrm>
                <a:off x="3983" y="3068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01" name="Rectangle 1993"/>
              <p:cNvSpPr>
                <a:spLocks noChangeArrowheads="1"/>
              </p:cNvSpPr>
              <p:nvPr/>
            </p:nvSpPr>
            <p:spPr bwMode="auto">
              <a:xfrm>
                <a:off x="3926" y="3203"/>
                <a:ext cx="57" cy="135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2" name="Rectangle 1994"/>
              <p:cNvSpPr>
                <a:spLocks noChangeArrowheads="1"/>
              </p:cNvSpPr>
              <p:nvPr/>
            </p:nvSpPr>
            <p:spPr bwMode="auto">
              <a:xfrm>
                <a:off x="3926" y="3203"/>
                <a:ext cx="57" cy="13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3" name="Line 1995"/>
              <p:cNvSpPr>
                <a:spLocks noChangeShapeType="1"/>
              </p:cNvSpPr>
              <p:nvPr/>
            </p:nvSpPr>
            <p:spPr bwMode="auto">
              <a:xfrm>
                <a:off x="3960" y="3338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04" name="Line 1996"/>
              <p:cNvSpPr>
                <a:spLocks noChangeShapeType="1"/>
              </p:cNvSpPr>
              <p:nvPr/>
            </p:nvSpPr>
            <p:spPr bwMode="auto">
              <a:xfrm>
                <a:off x="3949" y="3338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05" name="Line 1997"/>
              <p:cNvSpPr>
                <a:spLocks noChangeShapeType="1"/>
              </p:cNvSpPr>
              <p:nvPr/>
            </p:nvSpPr>
            <p:spPr bwMode="auto">
              <a:xfrm>
                <a:off x="3926" y="3338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06" name="Line 1998"/>
              <p:cNvSpPr>
                <a:spLocks noChangeShapeType="1"/>
              </p:cNvSpPr>
              <p:nvPr/>
            </p:nvSpPr>
            <p:spPr bwMode="auto">
              <a:xfrm>
                <a:off x="3983" y="3338"/>
                <a:ext cx="0" cy="1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07" name="Rectangle 1999"/>
              <p:cNvSpPr>
                <a:spLocks noChangeArrowheads="1"/>
              </p:cNvSpPr>
              <p:nvPr/>
            </p:nvSpPr>
            <p:spPr bwMode="auto">
              <a:xfrm>
                <a:off x="3926" y="3469"/>
                <a:ext cx="57" cy="68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8" name="Rectangle 2000"/>
              <p:cNvSpPr>
                <a:spLocks noChangeArrowheads="1"/>
              </p:cNvSpPr>
              <p:nvPr/>
            </p:nvSpPr>
            <p:spPr bwMode="auto">
              <a:xfrm>
                <a:off x="3926" y="3469"/>
                <a:ext cx="57" cy="68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9" name="Line 2001"/>
              <p:cNvSpPr>
                <a:spLocks noChangeShapeType="1"/>
              </p:cNvSpPr>
              <p:nvPr/>
            </p:nvSpPr>
            <p:spPr bwMode="auto">
              <a:xfrm flipH="1">
                <a:off x="3646" y="3818"/>
                <a:ext cx="86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10" name="Line 2002"/>
              <p:cNvSpPr>
                <a:spLocks noChangeShapeType="1"/>
              </p:cNvSpPr>
              <p:nvPr/>
            </p:nvSpPr>
            <p:spPr bwMode="auto">
              <a:xfrm flipH="1">
                <a:off x="3646" y="3800"/>
                <a:ext cx="86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11" name="Line 2003"/>
              <p:cNvSpPr>
                <a:spLocks noChangeShapeType="1"/>
              </p:cNvSpPr>
              <p:nvPr/>
            </p:nvSpPr>
            <p:spPr bwMode="auto">
              <a:xfrm flipH="1">
                <a:off x="3646" y="3764"/>
                <a:ext cx="86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12" name="Line 2004"/>
              <p:cNvSpPr>
                <a:spLocks noChangeShapeType="1"/>
              </p:cNvSpPr>
              <p:nvPr/>
            </p:nvSpPr>
            <p:spPr bwMode="auto">
              <a:xfrm flipH="1">
                <a:off x="3646" y="3854"/>
                <a:ext cx="86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13" name="Rectangle 2005"/>
              <p:cNvSpPr>
                <a:spLocks noChangeArrowheads="1"/>
              </p:cNvSpPr>
              <p:nvPr/>
            </p:nvSpPr>
            <p:spPr bwMode="auto">
              <a:xfrm>
                <a:off x="3395" y="3762"/>
                <a:ext cx="74" cy="9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4" name="Rectangle 2006"/>
              <p:cNvSpPr>
                <a:spLocks noChangeArrowheads="1"/>
              </p:cNvSpPr>
              <p:nvPr/>
            </p:nvSpPr>
            <p:spPr bwMode="auto">
              <a:xfrm>
                <a:off x="3395" y="3762"/>
                <a:ext cx="74" cy="90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5" name="Rectangle 2007"/>
              <p:cNvSpPr>
                <a:spLocks noChangeArrowheads="1"/>
              </p:cNvSpPr>
              <p:nvPr/>
            </p:nvSpPr>
            <p:spPr bwMode="auto">
              <a:xfrm>
                <a:off x="3566" y="3428"/>
                <a:ext cx="34" cy="332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6" name="Rectangle 2008"/>
              <p:cNvSpPr>
                <a:spLocks noChangeArrowheads="1"/>
              </p:cNvSpPr>
              <p:nvPr/>
            </p:nvSpPr>
            <p:spPr bwMode="auto">
              <a:xfrm>
                <a:off x="3566" y="3428"/>
                <a:ext cx="34" cy="33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7" name="Rectangle 2009"/>
              <p:cNvSpPr>
                <a:spLocks noChangeArrowheads="1"/>
              </p:cNvSpPr>
              <p:nvPr/>
            </p:nvSpPr>
            <p:spPr bwMode="auto">
              <a:xfrm>
                <a:off x="3566" y="3293"/>
                <a:ext cx="34" cy="45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8" name="Rectangle 2010"/>
              <p:cNvSpPr>
                <a:spLocks noChangeArrowheads="1"/>
              </p:cNvSpPr>
              <p:nvPr/>
            </p:nvSpPr>
            <p:spPr bwMode="auto">
              <a:xfrm>
                <a:off x="3566" y="3293"/>
                <a:ext cx="34" cy="4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9" name="Rectangle 2011"/>
              <p:cNvSpPr>
                <a:spLocks noChangeArrowheads="1"/>
              </p:cNvSpPr>
              <p:nvPr/>
            </p:nvSpPr>
            <p:spPr bwMode="auto">
              <a:xfrm>
                <a:off x="3755" y="3293"/>
                <a:ext cx="34" cy="45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0" name="Rectangle 2012"/>
              <p:cNvSpPr>
                <a:spLocks noChangeArrowheads="1"/>
              </p:cNvSpPr>
              <p:nvPr/>
            </p:nvSpPr>
            <p:spPr bwMode="auto">
              <a:xfrm>
                <a:off x="3755" y="3293"/>
                <a:ext cx="34" cy="45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1" name="Rectangle 2013"/>
              <p:cNvSpPr>
                <a:spLocks noChangeArrowheads="1"/>
              </p:cNvSpPr>
              <p:nvPr/>
            </p:nvSpPr>
            <p:spPr bwMode="auto">
              <a:xfrm>
                <a:off x="3755" y="3428"/>
                <a:ext cx="34" cy="334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2" name="Rectangle 2014"/>
              <p:cNvSpPr>
                <a:spLocks noChangeArrowheads="1"/>
              </p:cNvSpPr>
              <p:nvPr/>
            </p:nvSpPr>
            <p:spPr bwMode="auto">
              <a:xfrm>
                <a:off x="3755" y="3428"/>
                <a:ext cx="34" cy="33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3" name="Line 2015"/>
              <p:cNvSpPr>
                <a:spLocks noChangeShapeType="1"/>
              </p:cNvSpPr>
              <p:nvPr/>
            </p:nvSpPr>
            <p:spPr bwMode="auto">
              <a:xfrm flipH="1">
                <a:off x="3469" y="3816"/>
                <a:ext cx="86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24" name="Line 2016"/>
              <p:cNvSpPr>
                <a:spLocks noChangeShapeType="1"/>
              </p:cNvSpPr>
              <p:nvPr/>
            </p:nvSpPr>
            <p:spPr bwMode="auto">
              <a:xfrm flipH="1">
                <a:off x="3469" y="3798"/>
                <a:ext cx="86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25" name="Line 2017"/>
              <p:cNvSpPr>
                <a:spLocks noChangeShapeType="1"/>
              </p:cNvSpPr>
              <p:nvPr/>
            </p:nvSpPr>
            <p:spPr bwMode="auto">
              <a:xfrm flipH="1">
                <a:off x="3469" y="3762"/>
                <a:ext cx="86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26" name="Line 2018"/>
              <p:cNvSpPr>
                <a:spLocks noChangeShapeType="1"/>
              </p:cNvSpPr>
              <p:nvPr/>
            </p:nvSpPr>
            <p:spPr bwMode="auto">
              <a:xfrm flipH="1">
                <a:off x="3469" y="3852"/>
                <a:ext cx="86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27" name="Rectangle 2019"/>
              <p:cNvSpPr>
                <a:spLocks noChangeArrowheads="1"/>
              </p:cNvSpPr>
              <p:nvPr/>
            </p:nvSpPr>
            <p:spPr bwMode="auto">
              <a:xfrm>
                <a:off x="3555" y="3762"/>
                <a:ext cx="91" cy="9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8" name="Rectangle 2020"/>
              <p:cNvSpPr>
                <a:spLocks noChangeArrowheads="1"/>
              </p:cNvSpPr>
              <p:nvPr/>
            </p:nvSpPr>
            <p:spPr bwMode="auto">
              <a:xfrm>
                <a:off x="3555" y="3762"/>
                <a:ext cx="91" cy="90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9" name="Line 2021"/>
              <p:cNvSpPr>
                <a:spLocks noChangeShapeType="1"/>
              </p:cNvSpPr>
              <p:nvPr/>
            </p:nvSpPr>
            <p:spPr bwMode="auto">
              <a:xfrm flipH="1">
                <a:off x="3697" y="3338"/>
                <a:ext cx="58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30" name="Freeform 2022"/>
              <p:cNvSpPr>
                <a:spLocks/>
              </p:cNvSpPr>
              <p:nvPr/>
            </p:nvSpPr>
            <p:spPr bwMode="auto">
              <a:xfrm>
                <a:off x="3697" y="3338"/>
                <a:ext cx="58" cy="90"/>
              </a:xfrm>
              <a:custGeom>
                <a:avLst/>
                <a:gdLst>
                  <a:gd name="T0" fmla="*/ 0 w 229"/>
                  <a:gd name="T1" fmla="*/ 0 h 271"/>
                  <a:gd name="T2" fmla="*/ 0 w 229"/>
                  <a:gd name="T3" fmla="*/ 0 h 271"/>
                  <a:gd name="T4" fmla="*/ 0 w 229"/>
                  <a:gd name="T5" fmla="*/ 0 h 271"/>
                  <a:gd name="T6" fmla="*/ 0 w 229"/>
                  <a:gd name="T7" fmla="*/ 0 h 271"/>
                  <a:gd name="T8" fmla="*/ 0 w 229"/>
                  <a:gd name="T9" fmla="*/ 0 h 271"/>
                  <a:gd name="T10" fmla="*/ 0 w 229"/>
                  <a:gd name="T11" fmla="*/ 0 h 271"/>
                  <a:gd name="T12" fmla="*/ 0 w 229"/>
                  <a:gd name="T13" fmla="*/ 0 h 271"/>
                  <a:gd name="T14" fmla="*/ 0 w 229"/>
                  <a:gd name="T15" fmla="*/ 0 h 271"/>
                  <a:gd name="T16" fmla="*/ 0 w 229"/>
                  <a:gd name="T17" fmla="*/ 0 h 271"/>
                  <a:gd name="T18" fmla="*/ 0 w 229"/>
                  <a:gd name="T19" fmla="*/ 0 h 271"/>
                  <a:gd name="T20" fmla="*/ 0 w 229"/>
                  <a:gd name="T21" fmla="*/ 0 h 271"/>
                  <a:gd name="T22" fmla="*/ 0 w 229"/>
                  <a:gd name="T23" fmla="*/ 0 h 271"/>
                  <a:gd name="T24" fmla="*/ 0 w 229"/>
                  <a:gd name="T25" fmla="*/ 0 h 271"/>
                  <a:gd name="T26" fmla="*/ 0 w 229"/>
                  <a:gd name="T27" fmla="*/ 0 h 271"/>
                  <a:gd name="T28" fmla="*/ 0 w 229"/>
                  <a:gd name="T29" fmla="*/ 0 h 271"/>
                  <a:gd name="T30" fmla="*/ 0 w 229"/>
                  <a:gd name="T31" fmla="*/ 0 h 271"/>
                  <a:gd name="T32" fmla="*/ 0 w 229"/>
                  <a:gd name="T33" fmla="*/ 0 h 271"/>
                  <a:gd name="T34" fmla="*/ 0 w 229"/>
                  <a:gd name="T35" fmla="*/ 0 h 271"/>
                  <a:gd name="T36" fmla="*/ 0 w 229"/>
                  <a:gd name="T37" fmla="*/ 0 h 271"/>
                  <a:gd name="T38" fmla="*/ 0 w 229"/>
                  <a:gd name="T39" fmla="*/ 0 h 271"/>
                  <a:gd name="T40" fmla="*/ 0 w 229"/>
                  <a:gd name="T41" fmla="*/ 0 h 271"/>
                  <a:gd name="T42" fmla="*/ 0 w 229"/>
                  <a:gd name="T43" fmla="*/ 0 h 271"/>
                  <a:gd name="T44" fmla="*/ 0 w 229"/>
                  <a:gd name="T45" fmla="*/ 0 h 271"/>
                  <a:gd name="T46" fmla="*/ 0 w 229"/>
                  <a:gd name="T47" fmla="*/ 0 h 271"/>
                  <a:gd name="T48" fmla="*/ 0 w 229"/>
                  <a:gd name="T49" fmla="*/ 0 h 271"/>
                  <a:gd name="T50" fmla="*/ 0 w 229"/>
                  <a:gd name="T51" fmla="*/ 0 h 271"/>
                  <a:gd name="T52" fmla="*/ 0 w 229"/>
                  <a:gd name="T53" fmla="*/ 0 h 271"/>
                  <a:gd name="T54" fmla="*/ 0 w 229"/>
                  <a:gd name="T55" fmla="*/ 0 h 271"/>
                  <a:gd name="T56" fmla="*/ 0 w 229"/>
                  <a:gd name="T57" fmla="*/ 0 h 271"/>
                  <a:gd name="T58" fmla="*/ 0 w 229"/>
                  <a:gd name="T59" fmla="*/ 0 h 271"/>
                  <a:gd name="T60" fmla="*/ 0 w 229"/>
                  <a:gd name="T61" fmla="*/ 0 h 271"/>
                  <a:gd name="T62" fmla="*/ 0 w 229"/>
                  <a:gd name="T63" fmla="*/ 0 h 271"/>
                  <a:gd name="T64" fmla="*/ 0 w 229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9" h="271">
                    <a:moveTo>
                      <a:pt x="0" y="0"/>
                    </a:moveTo>
                    <a:lnTo>
                      <a:pt x="1" y="12"/>
                    </a:lnTo>
                    <a:lnTo>
                      <a:pt x="2" y="24"/>
                    </a:lnTo>
                    <a:lnTo>
                      <a:pt x="3" y="36"/>
                    </a:lnTo>
                    <a:lnTo>
                      <a:pt x="5" y="48"/>
                    </a:lnTo>
                    <a:lnTo>
                      <a:pt x="9" y="60"/>
                    </a:lnTo>
                    <a:lnTo>
                      <a:pt x="12" y="71"/>
                    </a:lnTo>
                    <a:lnTo>
                      <a:pt x="15" y="84"/>
                    </a:lnTo>
                    <a:lnTo>
                      <a:pt x="19" y="95"/>
                    </a:lnTo>
                    <a:lnTo>
                      <a:pt x="24" y="106"/>
                    </a:lnTo>
                    <a:lnTo>
                      <a:pt x="29" y="117"/>
                    </a:lnTo>
                    <a:lnTo>
                      <a:pt x="35" y="127"/>
                    </a:lnTo>
                    <a:lnTo>
                      <a:pt x="41" y="138"/>
                    </a:lnTo>
                    <a:lnTo>
                      <a:pt x="48" y="148"/>
                    </a:lnTo>
                    <a:lnTo>
                      <a:pt x="54" y="158"/>
                    </a:lnTo>
                    <a:lnTo>
                      <a:pt x="61" y="169"/>
                    </a:lnTo>
                    <a:lnTo>
                      <a:pt x="69" y="178"/>
                    </a:lnTo>
                    <a:lnTo>
                      <a:pt x="77" y="187"/>
                    </a:lnTo>
                    <a:lnTo>
                      <a:pt x="85" y="195"/>
                    </a:lnTo>
                    <a:lnTo>
                      <a:pt x="94" y="204"/>
                    </a:lnTo>
                    <a:lnTo>
                      <a:pt x="102" y="211"/>
                    </a:lnTo>
                    <a:lnTo>
                      <a:pt x="112" y="219"/>
                    </a:lnTo>
                    <a:lnTo>
                      <a:pt x="121" y="226"/>
                    </a:lnTo>
                    <a:lnTo>
                      <a:pt x="131" y="233"/>
                    </a:lnTo>
                    <a:lnTo>
                      <a:pt x="140" y="239"/>
                    </a:lnTo>
                    <a:lnTo>
                      <a:pt x="151" y="245"/>
                    </a:lnTo>
                    <a:lnTo>
                      <a:pt x="161" y="250"/>
                    </a:lnTo>
                    <a:lnTo>
                      <a:pt x="172" y="255"/>
                    </a:lnTo>
                    <a:lnTo>
                      <a:pt x="183" y="259"/>
                    </a:lnTo>
                    <a:lnTo>
                      <a:pt x="194" y="263"/>
                    </a:lnTo>
                    <a:lnTo>
                      <a:pt x="206" y="266"/>
                    </a:lnTo>
                    <a:lnTo>
                      <a:pt x="217" y="269"/>
                    </a:lnTo>
                    <a:lnTo>
                      <a:pt x="229" y="271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31" name="Line 2023"/>
              <p:cNvSpPr>
                <a:spLocks noChangeShapeType="1"/>
              </p:cNvSpPr>
              <p:nvPr/>
            </p:nvSpPr>
            <p:spPr bwMode="auto">
              <a:xfrm>
                <a:off x="3600" y="3338"/>
                <a:ext cx="5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32" name="Freeform 2024"/>
              <p:cNvSpPr>
                <a:spLocks/>
              </p:cNvSpPr>
              <p:nvPr/>
            </p:nvSpPr>
            <p:spPr bwMode="auto">
              <a:xfrm>
                <a:off x="3600" y="3338"/>
                <a:ext cx="57" cy="90"/>
              </a:xfrm>
              <a:custGeom>
                <a:avLst/>
                <a:gdLst>
                  <a:gd name="T0" fmla="*/ 0 w 228"/>
                  <a:gd name="T1" fmla="*/ 0 h 271"/>
                  <a:gd name="T2" fmla="*/ 0 w 228"/>
                  <a:gd name="T3" fmla="*/ 0 h 271"/>
                  <a:gd name="T4" fmla="*/ 0 w 228"/>
                  <a:gd name="T5" fmla="*/ 0 h 271"/>
                  <a:gd name="T6" fmla="*/ 0 w 228"/>
                  <a:gd name="T7" fmla="*/ 0 h 271"/>
                  <a:gd name="T8" fmla="*/ 0 w 228"/>
                  <a:gd name="T9" fmla="*/ 0 h 271"/>
                  <a:gd name="T10" fmla="*/ 0 w 228"/>
                  <a:gd name="T11" fmla="*/ 0 h 271"/>
                  <a:gd name="T12" fmla="*/ 0 w 228"/>
                  <a:gd name="T13" fmla="*/ 0 h 271"/>
                  <a:gd name="T14" fmla="*/ 0 w 228"/>
                  <a:gd name="T15" fmla="*/ 0 h 271"/>
                  <a:gd name="T16" fmla="*/ 0 w 228"/>
                  <a:gd name="T17" fmla="*/ 0 h 271"/>
                  <a:gd name="T18" fmla="*/ 0 w 228"/>
                  <a:gd name="T19" fmla="*/ 0 h 271"/>
                  <a:gd name="T20" fmla="*/ 0 w 228"/>
                  <a:gd name="T21" fmla="*/ 0 h 271"/>
                  <a:gd name="T22" fmla="*/ 0 w 228"/>
                  <a:gd name="T23" fmla="*/ 0 h 271"/>
                  <a:gd name="T24" fmla="*/ 0 w 228"/>
                  <a:gd name="T25" fmla="*/ 0 h 271"/>
                  <a:gd name="T26" fmla="*/ 0 w 228"/>
                  <a:gd name="T27" fmla="*/ 0 h 271"/>
                  <a:gd name="T28" fmla="*/ 0 w 228"/>
                  <a:gd name="T29" fmla="*/ 0 h 271"/>
                  <a:gd name="T30" fmla="*/ 0 w 228"/>
                  <a:gd name="T31" fmla="*/ 0 h 271"/>
                  <a:gd name="T32" fmla="*/ 0 w 228"/>
                  <a:gd name="T33" fmla="*/ 0 h 271"/>
                  <a:gd name="T34" fmla="*/ 0 w 228"/>
                  <a:gd name="T35" fmla="*/ 0 h 271"/>
                  <a:gd name="T36" fmla="*/ 0 w 228"/>
                  <a:gd name="T37" fmla="*/ 0 h 271"/>
                  <a:gd name="T38" fmla="*/ 0 w 228"/>
                  <a:gd name="T39" fmla="*/ 0 h 271"/>
                  <a:gd name="T40" fmla="*/ 0 w 228"/>
                  <a:gd name="T41" fmla="*/ 0 h 271"/>
                  <a:gd name="T42" fmla="*/ 0 w 228"/>
                  <a:gd name="T43" fmla="*/ 0 h 271"/>
                  <a:gd name="T44" fmla="*/ 0 w 228"/>
                  <a:gd name="T45" fmla="*/ 0 h 271"/>
                  <a:gd name="T46" fmla="*/ 0 w 228"/>
                  <a:gd name="T47" fmla="*/ 0 h 271"/>
                  <a:gd name="T48" fmla="*/ 0 w 228"/>
                  <a:gd name="T49" fmla="*/ 0 h 271"/>
                  <a:gd name="T50" fmla="*/ 0 w 228"/>
                  <a:gd name="T51" fmla="*/ 0 h 271"/>
                  <a:gd name="T52" fmla="*/ 0 w 228"/>
                  <a:gd name="T53" fmla="*/ 0 h 271"/>
                  <a:gd name="T54" fmla="*/ 0 w 228"/>
                  <a:gd name="T55" fmla="*/ 0 h 271"/>
                  <a:gd name="T56" fmla="*/ 0 w 228"/>
                  <a:gd name="T57" fmla="*/ 0 h 271"/>
                  <a:gd name="T58" fmla="*/ 0 w 228"/>
                  <a:gd name="T59" fmla="*/ 0 h 271"/>
                  <a:gd name="T60" fmla="*/ 0 w 228"/>
                  <a:gd name="T61" fmla="*/ 0 h 271"/>
                  <a:gd name="T62" fmla="*/ 0 w 228"/>
                  <a:gd name="T63" fmla="*/ 0 h 271"/>
                  <a:gd name="T64" fmla="*/ 0 w 228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8" h="271">
                    <a:moveTo>
                      <a:pt x="228" y="0"/>
                    </a:moveTo>
                    <a:lnTo>
                      <a:pt x="228" y="12"/>
                    </a:lnTo>
                    <a:lnTo>
                      <a:pt x="227" y="24"/>
                    </a:lnTo>
                    <a:lnTo>
                      <a:pt x="224" y="36"/>
                    </a:lnTo>
                    <a:lnTo>
                      <a:pt x="222" y="48"/>
                    </a:lnTo>
                    <a:lnTo>
                      <a:pt x="219" y="60"/>
                    </a:lnTo>
                    <a:lnTo>
                      <a:pt x="216" y="71"/>
                    </a:lnTo>
                    <a:lnTo>
                      <a:pt x="212" y="84"/>
                    </a:lnTo>
                    <a:lnTo>
                      <a:pt x="208" y="95"/>
                    </a:lnTo>
                    <a:lnTo>
                      <a:pt x="204" y="106"/>
                    </a:lnTo>
                    <a:lnTo>
                      <a:pt x="198" y="117"/>
                    </a:lnTo>
                    <a:lnTo>
                      <a:pt x="193" y="127"/>
                    </a:lnTo>
                    <a:lnTo>
                      <a:pt x="187" y="138"/>
                    </a:lnTo>
                    <a:lnTo>
                      <a:pt x="181" y="148"/>
                    </a:lnTo>
                    <a:lnTo>
                      <a:pt x="173" y="158"/>
                    </a:lnTo>
                    <a:lnTo>
                      <a:pt x="167" y="169"/>
                    </a:lnTo>
                    <a:lnTo>
                      <a:pt x="159" y="178"/>
                    </a:lnTo>
                    <a:lnTo>
                      <a:pt x="151" y="187"/>
                    </a:lnTo>
                    <a:lnTo>
                      <a:pt x="143" y="195"/>
                    </a:lnTo>
                    <a:lnTo>
                      <a:pt x="134" y="204"/>
                    </a:lnTo>
                    <a:lnTo>
                      <a:pt x="125" y="211"/>
                    </a:lnTo>
                    <a:lnTo>
                      <a:pt x="116" y="219"/>
                    </a:lnTo>
                    <a:lnTo>
                      <a:pt x="107" y="226"/>
                    </a:lnTo>
                    <a:lnTo>
                      <a:pt x="97" y="233"/>
                    </a:lnTo>
                    <a:lnTo>
                      <a:pt x="87" y="239"/>
                    </a:lnTo>
                    <a:lnTo>
                      <a:pt x="76" y="245"/>
                    </a:lnTo>
                    <a:lnTo>
                      <a:pt x="66" y="250"/>
                    </a:lnTo>
                    <a:lnTo>
                      <a:pt x="55" y="255"/>
                    </a:lnTo>
                    <a:lnTo>
                      <a:pt x="45" y="259"/>
                    </a:lnTo>
                    <a:lnTo>
                      <a:pt x="34" y="263"/>
                    </a:lnTo>
                    <a:lnTo>
                      <a:pt x="23" y="266"/>
                    </a:lnTo>
                    <a:lnTo>
                      <a:pt x="11" y="269"/>
                    </a:lnTo>
                    <a:lnTo>
                      <a:pt x="0" y="271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33" name="Line 2025"/>
              <p:cNvSpPr>
                <a:spLocks noChangeShapeType="1"/>
              </p:cNvSpPr>
              <p:nvPr/>
            </p:nvSpPr>
            <p:spPr bwMode="auto">
              <a:xfrm>
                <a:off x="3458" y="3428"/>
                <a:ext cx="5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34" name="Freeform 2026"/>
              <p:cNvSpPr>
                <a:spLocks/>
              </p:cNvSpPr>
              <p:nvPr/>
            </p:nvSpPr>
            <p:spPr bwMode="auto">
              <a:xfrm>
                <a:off x="3458" y="3338"/>
                <a:ext cx="57" cy="90"/>
              </a:xfrm>
              <a:custGeom>
                <a:avLst/>
                <a:gdLst>
                  <a:gd name="T0" fmla="*/ 0 w 229"/>
                  <a:gd name="T1" fmla="*/ 0 h 271"/>
                  <a:gd name="T2" fmla="*/ 0 w 229"/>
                  <a:gd name="T3" fmla="*/ 0 h 271"/>
                  <a:gd name="T4" fmla="*/ 0 w 229"/>
                  <a:gd name="T5" fmla="*/ 0 h 271"/>
                  <a:gd name="T6" fmla="*/ 0 w 229"/>
                  <a:gd name="T7" fmla="*/ 0 h 271"/>
                  <a:gd name="T8" fmla="*/ 0 w 229"/>
                  <a:gd name="T9" fmla="*/ 0 h 271"/>
                  <a:gd name="T10" fmla="*/ 0 w 229"/>
                  <a:gd name="T11" fmla="*/ 0 h 271"/>
                  <a:gd name="T12" fmla="*/ 0 w 229"/>
                  <a:gd name="T13" fmla="*/ 0 h 271"/>
                  <a:gd name="T14" fmla="*/ 0 w 229"/>
                  <a:gd name="T15" fmla="*/ 0 h 271"/>
                  <a:gd name="T16" fmla="*/ 0 w 229"/>
                  <a:gd name="T17" fmla="*/ 0 h 271"/>
                  <a:gd name="T18" fmla="*/ 0 w 229"/>
                  <a:gd name="T19" fmla="*/ 0 h 271"/>
                  <a:gd name="T20" fmla="*/ 0 w 229"/>
                  <a:gd name="T21" fmla="*/ 0 h 271"/>
                  <a:gd name="T22" fmla="*/ 0 w 229"/>
                  <a:gd name="T23" fmla="*/ 0 h 271"/>
                  <a:gd name="T24" fmla="*/ 0 w 229"/>
                  <a:gd name="T25" fmla="*/ 0 h 271"/>
                  <a:gd name="T26" fmla="*/ 0 w 229"/>
                  <a:gd name="T27" fmla="*/ 0 h 271"/>
                  <a:gd name="T28" fmla="*/ 0 w 229"/>
                  <a:gd name="T29" fmla="*/ 0 h 271"/>
                  <a:gd name="T30" fmla="*/ 0 w 229"/>
                  <a:gd name="T31" fmla="*/ 0 h 271"/>
                  <a:gd name="T32" fmla="*/ 0 w 229"/>
                  <a:gd name="T33" fmla="*/ 0 h 271"/>
                  <a:gd name="T34" fmla="*/ 0 w 229"/>
                  <a:gd name="T35" fmla="*/ 0 h 271"/>
                  <a:gd name="T36" fmla="*/ 0 w 229"/>
                  <a:gd name="T37" fmla="*/ 0 h 271"/>
                  <a:gd name="T38" fmla="*/ 0 w 229"/>
                  <a:gd name="T39" fmla="*/ 0 h 271"/>
                  <a:gd name="T40" fmla="*/ 0 w 229"/>
                  <a:gd name="T41" fmla="*/ 0 h 271"/>
                  <a:gd name="T42" fmla="*/ 0 w 229"/>
                  <a:gd name="T43" fmla="*/ 0 h 271"/>
                  <a:gd name="T44" fmla="*/ 0 w 229"/>
                  <a:gd name="T45" fmla="*/ 0 h 271"/>
                  <a:gd name="T46" fmla="*/ 0 w 229"/>
                  <a:gd name="T47" fmla="*/ 0 h 271"/>
                  <a:gd name="T48" fmla="*/ 0 w 229"/>
                  <a:gd name="T49" fmla="*/ 0 h 271"/>
                  <a:gd name="T50" fmla="*/ 0 w 229"/>
                  <a:gd name="T51" fmla="*/ 0 h 271"/>
                  <a:gd name="T52" fmla="*/ 0 w 229"/>
                  <a:gd name="T53" fmla="*/ 0 h 271"/>
                  <a:gd name="T54" fmla="*/ 0 w 229"/>
                  <a:gd name="T55" fmla="*/ 0 h 271"/>
                  <a:gd name="T56" fmla="*/ 0 w 229"/>
                  <a:gd name="T57" fmla="*/ 0 h 271"/>
                  <a:gd name="T58" fmla="*/ 0 w 229"/>
                  <a:gd name="T59" fmla="*/ 0 h 271"/>
                  <a:gd name="T60" fmla="*/ 0 w 229"/>
                  <a:gd name="T61" fmla="*/ 0 h 271"/>
                  <a:gd name="T62" fmla="*/ 0 w 229"/>
                  <a:gd name="T63" fmla="*/ 0 h 271"/>
                  <a:gd name="T64" fmla="*/ 0 w 229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9" h="271">
                    <a:moveTo>
                      <a:pt x="229" y="271"/>
                    </a:moveTo>
                    <a:lnTo>
                      <a:pt x="228" y="259"/>
                    </a:lnTo>
                    <a:lnTo>
                      <a:pt x="226" y="246"/>
                    </a:lnTo>
                    <a:lnTo>
                      <a:pt x="224" y="235"/>
                    </a:lnTo>
                    <a:lnTo>
                      <a:pt x="222" y="222"/>
                    </a:lnTo>
                    <a:lnTo>
                      <a:pt x="220" y="211"/>
                    </a:lnTo>
                    <a:lnTo>
                      <a:pt x="217" y="199"/>
                    </a:lnTo>
                    <a:lnTo>
                      <a:pt x="213" y="187"/>
                    </a:lnTo>
                    <a:lnTo>
                      <a:pt x="209" y="177"/>
                    </a:lnTo>
                    <a:lnTo>
                      <a:pt x="204" y="165"/>
                    </a:lnTo>
                    <a:lnTo>
                      <a:pt x="199" y="154"/>
                    </a:lnTo>
                    <a:lnTo>
                      <a:pt x="193" y="143"/>
                    </a:lnTo>
                    <a:lnTo>
                      <a:pt x="187" y="133"/>
                    </a:lnTo>
                    <a:lnTo>
                      <a:pt x="181" y="123"/>
                    </a:lnTo>
                    <a:lnTo>
                      <a:pt x="174" y="113"/>
                    </a:lnTo>
                    <a:lnTo>
                      <a:pt x="167" y="102"/>
                    </a:lnTo>
                    <a:lnTo>
                      <a:pt x="159" y="93"/>
                    </a:lnTo>
                    <a:lnTo>
                      <a:pt x="151" y="84"/>
                    </a:lnTo>
                    <a:lnTo>
                      <a:pt x="143" y="76"/>
                    </a:lnTo>
                    <a:lnTo>
                      <a:pt x="134" y="68"/>
                    </a:lnTo>
                    <a:lnTo>
                      <a:pt x="125" y="60"/>
                    </a:lnTo>
                    <a:lnTo>
                      <a:pt x="116" y="52"/>
                    </a:lnTo>
                    <a:lnTo>
                      <a:pt x="107" y="45"/>
                    </a:lnTo>
                    <a:lnTo>
                      <a:pt x="97" y="38"/>
                    </a:lnTo>
                    <a:lnTo>
                      <a:pt x="87" y="31"/>
                    </a:lnTo>
                    <a:lnTo>
                      <a:pt x="77" y="26"/>
                    </a:lnTo>
                    <a:lnTo>
                      <a:pt x="66" y="21"/>
                    </a:lnTo>
                    <a:lnTo>
                      <a:pt x="55" y="16"/>
                    </a:lnTo>
                    <a:lnTo>
                      <a:pt x="44" y="12"/>
                    </a:lnTo>
                    <a:lnTo>
                      <a:pt x="34" y="7"/>
                    </a:lnTo>
                    <a:lnTo>
                      <a:pt x="23" y="5"/>
                    </a:lnTo>
                    <a:lnTo>
                      <a:pt x="12" y="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35" name="Rectangle 2027"/>
              <p:cNvSpPr>
                <a:spLocks noChangeArrowheads="1"/>
              </p:cNvSpPr>
              <p:nvPr/>
            </p:nvSpPr>
            <p:spPr bwMode="auto">
              <a:xfrm>
                <a:off x="3458" y="3241"/>
                <a:ext cx="23" cy="5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6" name="Rectangle 2028"/>
              <p:cNvSpPr>
                <a:spLocks noChangeArrowheads="1"/>
              </p:cNvSpPr>
              <p:nvPr/>
            </p:nvSpPr>
            <p:spPr bwMode="auto">
              <a:xfrm>
                <a:off x="3458" y="3241"/>
                <a:ext cx="23" cy="50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7" name="Rectangle 2029"/>
              <p:cNvSpPr>
                <a:spLocks noChangeArrowheads="1"/>
              </p:cNvSpPr>
              <p:nvPr/>
            </p:nvSpPr>
            <p:spPr bwMode="auto">
              <a:xfrm>
                <a:off x="3423" y="2815"/>
                <a:ext cx="35" cy="3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8" name="Rectangle 2030"/>
              <p:cNvSpPr>
                <a:spLocks noChangeArrowheads="1"/>
              </p:cNvSpPr>
              <p:nvPr/>
            </p:nvSpPr>
            <p:spPr bwMode="auto">
              <a:xfrm>
                <a:off x="3423" y="2815"/>
                <a:ext cx="35" cy="361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9" name="Line 2031"/>
              <p:cNvSpPr>
                <a:spLocks noChangeShapeType="1"/>
              </p:cNvSpPr>
              <p:nvPr/>
            </p:nvSpPr>
            <p:spPr bwMode="auto">
              <a:xfrm>
                <a:off x="3446" y="2815"/>
                <a:ext cx="0" cy="36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40" name="Line 2032"/>
              <p:cNvSpPr>
                <a:spLocks noChangeShapeType="1"/>
              </p:cNvSpPr>
              <p:nvPr/>
            </p:nvSpPr>
            <p:spPr bwMode="auto">
              <a:xfrm>
                <a:off x="3435" y="2815"/>
                <a:ext cx="0" cy="36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41" name="Line 2033"/>
              <p:cNvSpPr>
                <a:spLocks noChangeShapeType="1"/>
              </p:cNvSpPr>
              <p:nvPr/>
            </p:nvSpPr>
            <p:spPr bwMode="auto">
              <a:xfrm flipH="1">
                <a:off x="3481" y="568"/>
                <a:ext cx="8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42" name="Line 2034"/>
              <p:cNvSpPr>
                <a:spLocks noChangeShapeType="1"/>
              </p:cNvSpPr>
              <p:nvPr/>
            </p:nvSpPr>
            <p:spPr bwMode="auto">
              <a:xfrm flipH="1">
                <a:off x="3481" y="550"/>
                <a:ext cx="8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43" name="Line 2035"/>
              <p:cNvSpPr>
                <a:spLocks noChangeShapeType="1"/>
              </p:cNvSpPr>
              <p:nvPr/>
            </p:nvSpPr>
            <p:spPr bwMode="auto">
              <a:xfrm flipH="1">
                <a:off x="3481" y="514"/>
                <a:ext cx="8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44" name="Line 2036"/>
              <p:cNvSpPr>
                <a:spLocks noChangeShapeType="1"/>
              </p:cNvSpPr>
              <p:nvPr/>
            </p:nvSpPr>
            <p:spPr bwMode="auto">
              <a:xfrm flipH="1">
                <a:off x="3481" y="604"/>
                <a:ext cx="85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45" name="Rectangle 2037"/>
              <p:cNvSpPr>
                <a:spLocks noChangeArrowheads="1"/>
              </p:cNvSpPr>
              <p:nvPr/>
            </p:nvSpPr>
            <p:spPr bwMode="auto">
              <a:xfrm>
                <a:off x="3395" y="514"/>
                <a:ext cx="86" cy="9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6" name="Rectangle 2038"/>
              <p:cNvSpPr>
                <a:spLocks noChangeArrowheads="1"/>
              </p:cNvSpPr>
              <p:nvPr/>
            </p:nvSpPr>
            <p:spPr bwMode="auto">
              <a:xfrm>
                <a:off x="3395" y="514"/>
                <a:ext cx="86" cy="90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7" name="Rectangle 2039"/>
              <p:cNvSpPr>
                <a:spLocks noChangeArrowheads="1"/>
              </p:cNvSpPr>
              <p:nvPr/>
            </p:nvSpPr>
            <p:spPr bwMode="auto">
              <a:xfrm>
                <a:off x="3458" y="1074"/>
                <a:ext cx="23" cy="54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8" name="Rectangle 2040"/>
              <p:cNvSpPr>
                <a:spLocks noChangeArrowheads="1"/>
              </p:cNvSpPr>
              <p:nvPr/>
            </p:nvSpPr>
            <p:spPr bwMode="auto">
              <a:xfrm>
                <a:off x="3458" y="1074"/>
                <a:ext cx="23" cy="5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9" name="Line 2041"/>
              <p:cNvSpPr>
                <a:spLocks noChangeShapeType="1"/>
              </p:cNvSpPr>
              <p:nvPr/>
            </p:nvSpPr>
            <p:spPr bwMode="auto">
              <a:xfrm>
                <a:off x="3583" y="1290"/>
                <a:ext cx="58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50" name="Freeform 2042"/>
              <p:cNvSpPr>
                <a:spLocks/>
              </p:cNvSpPr>
              <p:nvPr/>
            </p:nvSpPr>
            <p:spPr bwMode="auto">
              <a:xfrm>
                <a:off x="3583" y="1200"/>
                <a:ext cx="58" cy="90"/>
              </a:xfrm>
              <a:custGeom>
                <a:avLst/>
                <a:gdLst>
                  <a:gd name="T0" fmla="*/ 0 w 229"/>
                  <a:gd name="T1" fmla="*/ 0 h 271"/>
                  <a:gd name="T2" fmla="*/ 0 w 229"/>
                  <a:gd name="T3" fmla="*/ 0 h 271"/>
                  <a:gd name="T4" fmla="*/ 0 w 229"/>
                  <a:gd name="T5" fmla="*/ 0 h 271"/>
                  <a:gd name="T6" fmla="*/ 0 w 229"/>
                  <a:gd name="T7" fmla="*/ 0 h 271"/>
                  <a:gd name="T8" fmla="*/ 0 w 229"/>
                  <a:gd name="T9" fmla="*/ 0 h 271"/>
                  <a:gd name="T10" fmla="*/ 0 w 229"/>
                  <a:gd name="T11" fmla="*/ 0 h 271"/>
                  <a:gd name="T12" fmla="*/ 0 w 229"/>
                  <a:gd name="T13" fmla="*/ 0 h 271"/>
                  <a:gd name="T14" fmla="*/ 0 w 229"/>
                  <a:gd name="T15" fmla="*/ 0 h 271"/>
                  <a:gd name="T16" fmla="*/ 0 w 229"/>
                  <a:gd name="T17" fmla="*/ 0 h 271"/>
                  <a:gd name="T18" fmla="*/ 0 w 229"/>
                  <a:gd name="T19" fmla="*/ 0 h 271"/>
                  <a:gd name="T20" fmla="*/ 0 w 229"/>
                  <a:gd name="T21" fmla="*/ 0 h 271"/>
                  <a:gd name="T22" fmla="*/ 0 w 229"/>
                  <a:gd name="T23" fmla="*/ 0 h 271"/>
                  <a:gd name="T24" fmla="*/ 0 w 229"/>
                  <a:gd name="T25" fmla="*/ 0 h 271"/>
                  <a:gd name="T26" fmla="*/ 0 w 229"/>
                  <a:gd name="T27" fmla="*/ 0 h 271"/>
                  <a:gd name="T28" fmla="*/ 0 w 229"/>
                  <a:gd name="T29" fmla="*/ 0 h 271"/>
                  <a:gd name="T30" fmla="*/ 0 w 229"/>
                  <a:gd name="T31" fmla="*/ 0 h 271"/>
                  <a:gd name="T32" fmla="*/ 0 w 229"/>
                  <a:gd name="T33" fmla="*/ 0 h 271"/>
                  <a:gd name="T34" fmla="*/ 0 w 229"/>
                  <a:gd name="T35" fmla="*/ 0 h 271"/>
                  <a:gd name="T36" fmla="*/ 0 w 229"/>
                  <a:gd name="T37" fmla="*/ 0 h 271"/>
                  <a:gd name="T38" fmla="*/ 0 w 229"/>
                  <a:gd name="T39" fmla="*/ 0 h 271"/>
                  <a:gd name="T40" fmla="*/ 0 w 229"/>
                  <a:gd name="T41" fmla="*/ 0 h 271"/>
                  <a:gd name="T42" fmla="*/ 0 w 229"/>
                  <a:gd name="T43" fmla="*/ 0 h 271"/>
                  <a:gd name="T44" fmla="*/ 0 w 229"/>
                  <a:gd name="T45" fmla="*/ 0 h 271"/>
                  <a:gd name="T46" fmla="*/ 0 w 229"/>
                  <a:gd name="T47" fmla="*/ 0 h 271"/>
                  <a:gd name="T48" fmla="*/ 0 w 229"/>
                  <a:gd name="T49" fmla="*/ 0 h 271"/>
                  <a:gd name="T50" fmla="*/ 0 w 229"/>
                  <a:gd name="T51" fmla="*/ 0 h 271"/>
                  <a:gd name="T52" fmla="*/ 0 w 229"/>
                  <a:gd name="T53" fmla="*/ 0 h 271"/>
                  <a:gd name="T54" fmla="*/ 0 w 229"/>
                  <a:gd name="T55" fmla="*/ 0 h 271"/>
                  <a:gd name="T56" fmla="*/ 0 w 229"/>
                  <a:gd name="T57" fmla="*/ 0 h 271"/>
                  <a:gd name="T58" fmla="*/ 0 w 229"/>
                  <a:gd name="T59" fmla="*/ 0 h 271"/>
                  <a:gd name="T60" fmla="*/ 0 w 229"/>
                  <a:gd name="T61" fmla="*/ 0 h 271"/>
                  <a:gd name="T62" fmla="*/ 0 w 229"/>
                  <a:gd name="T63" fmla="*/ 0 h 271"/>
                  <a:gd name="T64" fmla="*/ 0 w 229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9" h="271">
                    <a:moveTo>
                      <a:pt x="229" y="271"/>
                    </a:moveTo>
                    <a:lnTo>
                      <a:pt x="228" y="258"/>
                    </a:lnTo>
                    <a:lnTo>
                      <a:pt x="227" y="246"/>
                    </a:lnTo>
                    <a:lnTo>
                      <a:pt x="225" y="234"/>
                    </a:lnTo>
                    <a:lnTo>
                      <a:pt x="223" y="222"/>
                    </a:lnTo>
                    <a:lnTo>
                      <a:pt x="220" y="210"/>
                    </a:lnTo>
                    <a:lnTo>
                      <a:pt x="217" y="199"/>
                    </a:lnTo>
                    <a:lnTo>
                      <a:pt x="214" y="188"/>
                    </a:lnTo>
                    <a:lnTo>
                      <a:pt x="209" y="176"/>
                    </a:lnTo>
                    <a:lnTo>
                      <a:pt x="204" y="165"/>
                    </a:lnTo>
                    <a:lnTo>
                      <a:pt x="200" y="153"/>
                    </a:lnTo>
                    <a:lnTo>
                      <a:pt x="193" y="143"/>
                    </a:lnTo>
                    <a:lnTo>
                      <a:pt x="188" y="133"/>
                    </a:lnTo>
                    <a:lnTo>
                      <a:pt x="181" y="122"/>
                    </a:lnTo>
                    <a:lnTo>
                      <a:pt x="175" y="112"/>
                    </a:lnTo>
                    <a:lnTo>
                      <a:pt x="167" y="103"/>
                    </a:lnTo>
                    <a:lnTo>
                      <a:pt x="159" y="94"/>
                    </a:lnTo>
                    <a:lnTo>
                      <a:pt x="152" y="85"/>
                    </a:lnTo>
                    <a:lnTo>
                      <a:pt x="143" y="75"/>
                    </a:lnTo>
                    <a:lnTo>
                      <a:pt x="134" y="67"/>
                    </a:lnTo>
                    <a:lnTo>
                      <a:pt x="126" y="59"/>
                    </a:lnTo>
                    <a:lnTo>
                      <a:pt x="117" y="51"/>
                    </a:lnTo>
                    <a:lnTo>
                      <a:pt x="107" y="45"/>
                    </a:lnTo>
                    <a:lnTo>
                      <a:pt x="97" y="38"/>
                    </a:lnTo>
                    <a:lnTo>
                      <a:pt x="87" y="32"/>
                    </a:lnTo>
                    <a:lnTo>
                      <a:pt x="78" y="26"/>
                    </a:lnTo>
                    <a:lnTo>
                      <a:pt x="67" y="21"/>
                    </a:lnTo>
                    <a:lnTo>
                      <a:pt x="56" y="16"/>
                    </a:lnTo>
                    <a:lnTo>
                      <a:pt x="45" y="11"/>
                    </a:lnTo>
                    <a:lnTo>
                      <a:pt x="34" y="8"/>
                    </a:lnTo>
                    <a:lnTo>
                      <a:pt x="23" y="5"/>
                    </a:lnTo>
                    <a:lnTo>
                      <a:pt x="12" y="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51" name="Line 2043"/>
              <p:cNvSpPr>
                <a:spLocks noChangeShapeType="1"/>
              </p:cNvSpPr>
              <p:nvPr/>
            </p:nvSpPr>
            <p:spPr bwMode="auto">
              <a:xfrm>
                <a:off x="3583" y="1822"/>
                <a:ext cx="58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52" name="Freeform 2044"/>
              <p:cNvSpPr>
                <a:spLocks/>
              </p:cNvSpPr>
              <p:nvPr/>
            </p:nvSpPr>
            <p:spPr bwMode="auto">
              <a:xfrm>
                <a:off x="3583" y="1732"/>
                <a:ext cx="58" cy="90"/>
              </a:xfrm>
              <a:custGeom>
                <a:avLst/>
                <a:gdLst>
                  <a:gd name="T0" fmla="*/ 0 w 229"/>
                  <a:gd name="T1" fmla="*/ 0 h 271"/>
                  <a:gd name="T2" fmla="*/ 0 w 229"/>
                  <a:gd name="T3" fmla="*/ 0 h 271"/>
                  <a:gd name="T4" fmla="*/ 0 w 229"/>
                  <a:gd name="T5" fmla="*/ 0 h 271"/>
                  <a:gd name="T6" fmla="*/ 0 w 229"/>
                  <a:gd name="T7" fmla="*/ 0 h 271"/>
                  <a:gd name="T8" fmla="*/ 0 w 229"/>
                  <a:gd name="T9" fmla="*/ 0 h 271"/>
                  <a:gd name="T10" fmla="*/ 0 w 229"/>
                  <a:gd name="T11" fmla="*/ 0 h 271"/>
                  <a:gd name="T12" fmla="*/ 0 w 229"/>
                  <a:gd name="T13" fmla="*/ 0 h 271"/>
                  <a:gd name="T14" fmla="*/ 0 w 229"/>
                  <a:gd name="T15" fmla="*/ 0 h 271"/>
                  <a:gd name="T16" fmla="*/ 0 w 229"/>
                  <a:gd name="T17" fmla="*/ 0 h 271"/>
                  <a:gd name="T18" fmla="*/ 0 w 229"/>
                  <a:gd name="T19" fmla="*/ 0 h 271"/>
                  <a:gd name="T20" fmla="*/ 0 w 229"/>
                  <a:gd name="T21" fmla="*/ 0 h 271"/>
                  <a:gd name="T22" fmla="*/ 0 w 229"/>
                  <a:gd name="T23" fmla="*/ 0 h 271"/>
                  <a:gd name="T24" fmla="*/ 0 w 229"/>
                  <a:gd name="T25" fmla="*/ 0 h 271"/>
                  <a:gd name="T26" fmla="*/ 0 w 229"/>
                  <a:gd name="T27" fmla="*/ 0 h 271"/>
                  <a:gd name="T28" fmla="*/ 0 w 229"/>
                  <a:gd name="T29" fmla="*/ 0 h 271"/>
                  <a:gd name="T30" fmla="*/ 0 w 229"/>
                  <a:gd name="T31" fmla="*/ 0 h 271"/>
                  <a:gd name="T32" fmla="*/ 0 w 229"/>
                  <a:gd name="T33" fmla="*/ 0 h 271"/>
                  <a:gd name="T34" fmla="*/ 0 w 229"/>
                  <a:gd name="T35" fmla="*/ 0 h 271"/>
                  <a:gd name="T36" fmla="*/ 0 w 229"/>
                  <a:gd name="T37" fmla="*/ 0 h 271"/>
                  <a:gd name="T38" fmla="*/ 0 w 229"/>
                  <a:gd name="T39" fmla="*/ 0 h 271"/>
                  <a:gd name="T40" fmla="*/ 0 w 229"/>
                  <a:gd name="T41" fmla="*/ 0 h 271"/>
                  <a:gd name="T42" fmla="*/ 0 w 229"/>
                  <a:gd name="T43" fmla="*/ 0 h 271"/>
                  <a:gd name="T44" fmla="*/ 0 w 229"/>
                  <a:gd name="T45" fmla="*/ 0 h 271"/>
                  <a:gd name="T46" fmla="*/ 0 w 229"/>
                  <a:gd name="T47" fmla="*/ 0 h 271"/>
                  <a:gd name="T48" fmla="*/ 0 w 229"/>
                  <a:gd name="T49" fmla="*/ 0 h 271"/>
                  <a:gd name="T50" fmla="*/ 0 w 229"/>
                  <a:gd name="T51" fmla="*/ 0 h 271"/>
                  <a:gd name="T52" fmla="*/ 0 w 229"/>
                  <a:gd name="T53" fmla="*/ 0 h 271"/>
                  <a:gd name="T54" fmla="*/ 0 w 229"/>
                  <a:gd name="T55" fmla="*/ 0 h 271"/>
                  <a:gd name="T56" fmla="*/ 0 w 229"/>
                  <a:gd name="T57" fmla="*/ 0 h 271"/>
                  <a:gd name="T58" fmla="*/ 0 w 229"/>
                  <a:gd name="T59" fmla="*/ 0 h 271"/>
                  <a:gd name="T60" fmla="*/ 0 w 229"/>
                  <a:gd name="T61" fmla="*/ 0 h 271"/>
                  <a:gd name="T62" fmla="*/ 0 w 229"/>
                  <a:gd name="T63" fmla="*/ 0 h 271"/>
                  <a:gd name="T64" fmla="*/ 0 w 229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9" h="271">
                    <a:moveTo>
                      <a:pt x="229" y="271"/>
                    </a:moveTo>
                    <a:lnTo>
                      <a:pt x="228" y="259"/>
                    </a:lnTo>
                    <a:lnTo>
                      <a:pt x="227" y="246"/>
                    </a:lnTo>
                    <a:lnTo>
                      <a:pt x="225" y="235"/>
                    </a:lnTo>
                    <a:lnTo>
                      <a:pt x="223" y="222"/>
                    </a:lnTo>
                    <a:lnTo>
                      <a:pt x="220" y="211"/>
                    </a:lnTo>
                    <a:lnTo>
                      <a:pt x="217" y="199"/>
                    </a:lnTo>
                    <a:lnTo>
                      <a:pt x="214" y="187"/>
                    </a:lnTo>
                    <a:lnTo>
                      <a:pt x="209" y="176"/>
                    </a:lnTo>
                    <a:lnTo>
                      <a:pt x="204" y="165"/>
                    </a:lnTo>
                    <a:lnTo>
                      <a:pt x="200" y="154"/>
                    </a:lnTo>
                    <a:lnTo>
                      <a:pt x="193" y="143"/>
                    </a:lnTo>
                    <a:lnTo>
                      <a:pt x="188" y="133"/>
                    </a:lnTo>
                    <a:lnTo>
                      <a:pt x="181" y="123"/>
                    </a:lnTo>
                    <a:lnTo>
                      <a:pt x="175" y="112"/>
                    </a:lnTo>
                    <a:lnTo>
                      <a:pt x="167" y="102"/>
                    </a:lnTo>
                    <a:lnTo>
                      <a:pt x="159" y="93"/>
                    </a:lnTo>
                    <a:lnTo>
                      <a:pt x="152" y="84"/>
                    </a:lnTo>
                    <a:lnTo>
                      <a:pt x="143" y="76"/>
                    </a:lnTo>
                    <a:lnTo>
                      <a:pt x="134" y="68"/>
                    </a:lnTo>
                    <a:lnTo>
                      <a:pt x="126" y="60"/>
                    </a:lnTo>
                    <a:lnTo>
                      <a:pt x="117" y="52"/>
                    </a:lnTo>
                    <a:lnTo>
                      <a:pt x="107" y="45"/>
                    </a:lnTo>
                    <a:lnTo>
                      <a:pt x="97" y="38"/>
                    </a:lnTo>
                    <a:lnTo>
                      <a:pt x="87" y="31"/>
                    </a:lnTo>
                    <a:lnTo>
                      <a:pt x="78" y="25"/>
                    </a:lnTo>
                    <a:lnTo>
                      <a:pt x="67" y="21"/>
                    </a:lnTo>
                    <a:lnTo>
                      <a:pt x="56" y="16"/>
                    </a:lnTo>
                    <a:lnTo>
                      <a:pt x="45" y="12"/>
                    </a:lnTo>
                    <a:lnTo>
                      <a:pt x="34" y="7"/>
                    </a:lnTo>
                    <a:lnTo>
                      <a:pt x="23" y="5"/>
                    </a:lnTo>
                    <a:lnTo>
                      <a:pt x="12" y="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53" name="Rectangle 2045"/>
              <p:cNvSpPr>
                <a:spLocks noChangeArrowheads="1"/>
              </p:cNvSpPr>
              <p:nvPr/>
            </p:nvSpPr>
            <p:spPr bwMode="auto">
              <a:xfrm>
                <a:off x="3606" y="604"/>
                <a:ext cx="35" cy="47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4" name="Rectangle 2046"/>
              <p:cNvSpPr>
                <a:spLocks noChangeArrowheads="1"/>
              </p:cNvSpPr>
              <p:nvPr/>
            </p:nvSpPr>
            <p:spPr bwMode="auto">
              <a:xfrm>
                <a:off x="3606" y="604"/>
                <a:ext cx="35" cy="470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5" name="Rectangle 2047"/>
              <p:cNvSpPr>
                <a:spLocks noChangeArrowheads="1"/>
              </p:cNvSpPr>
              <p:nvPr/>
            </p:nvSpPr>
            <p:spPr bwMode="auto">
              <a:xfrm>
                <a:off x="3549" y="1822"/>
                <a:ext cx="34" cy="6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6" name="Rectangle 2048"/>
              <p:cNvSpPr>
                <a:spLocks noChangeArrowheads="1"/>
              </p:cNvSpPr>
              <p:nvPr/>
            </p:nvSpPr>
            <p:spPr bwMode="auto">
              <a:xfrm>
                <a:off x="3549" y="1822"/>
                <a:ext cx="34" cy="63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7" name="Line 2049"/>
              <p:cNvSpPr>
                <a:spLocks noChangeShapeType="1"/>
              </p:cNvSpPr>
              <p:nvPr/>
            </p:nvSpPr>
            <p:spPr bwMode="auto">
              <a:xfrm>
                <a:off x="3538" y="1939"/>
                <a:ext cx="0" cy="9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58" name="Freeform 2050"/>
              <p:cNvSpPr>
                <a:spLocks/>
              </p:cNvSpPr>
              <p:nvPr/>
            </p:nvSpPr>
            <p:spPr bwMode="auto">
              <a:xfrm>
                <a:off x="3481" y="1939"/>
                <a:ext cx="57" cy="91"/>
              </a:xfrm>
              <a:custGeom>
                <a:avLst/>
                <a:gdLst>
                  <a:gd name="T0" fmla="*/ 0 w 228"/>
                  <a:gd name="T1" fmla="*/ 0 h 271"/>
                  <a:gd name="T2" fmla="*/ 0 w 228"/>
                  <a:gd name="T3" fmla="*/ 0 h 271"/>
                  <a:gd name="T4" fmla="*/ 0 w 228"/>
                  <a:gd name="T5" fmla="*/ 0 h 271"/>
                  <a:gd name="T6" fmla="*/ 0 w 228"/>
                  <a:gd name="T7" fmla="*/ 0 h 271"/>
                  <a:gd name="T8" fmla="*/ 0 w 228"/>
                  <a:gd name="T9" fmla="*/ 0 h 271"/>
                  <a:gd name="T10" fmla="*/ 0 w 228"/>
                  <a:gd name="T11" fmla="*/ 0 h 271"/>
                  <a:gd name="T12" fmla="*/ 0 w 228"/>
                  <a:gd name="T13" fmla="*/ 0 h 271"/>
                  <a:gd name="T14" fmla="*/ 0 w 228"/>
                  <a:gd name="T15" fmla="*/ 0 h 271"/>
                  <a:gd name="T16" fmla="*/ 0 w 228"/>
                  <a:gd name="T17" fmla="*/ 0 h 271"/>
                  <a:gd name="T18" fmla="*/ 0 w 228"/>
                  <a:gd name="T19" fmla="*/ 0 h 271"/>
                  <a:gd name="T20" fmla="*/ 0 w 228"/>
                  <a:gd name="T21" fmla="*/ 0 h 271"/>
                  <a:gd name="T22" fmla="*/ 0 w 228"/>
                  <a:gd name="T23" fmla="*/ 0 h 271"/>
                  <a:gd name="T24" fmla="*/ 0 w 228"/>
                  <a:gd name="T25" fmla="*/ 0 h 271"/>
                  <a:gd name="T26" fmla="*/ 0 w 228"/>
                  <a:gd name="T27" fmla="*/ 0 h 271"/>
                  <a:gd name="T28" fmla="*/ 0 w 228"/>
                  <a:gd name="T29" fmla="*/ 0 h 271"/>
                  <a:gd name="T30" fmla="*/ 0 w 228"/>
                  <a:gd name="T31" fmla="*/ 0 h 271"/>
                  <a:gd name="T32" fmla="*/ 0 w 228"/>
                  <a:gd name="T33" fmla="*/ 0 h 271"/>
                  <a:gd name="T34" fmla="*/ 0 w 228"/>
                  <a:gd name="T35" fmla="*/ 0 h 271"/>
                  <a:gd name="T36" fmla="*/ 0 w 228"/>
                  <a:gd name="T37" fmla="*/ 0 h 271"/>
                  <a:gd name="T38" fmla="*/ 0 w 228"/>
                  <a:gd name="T39" fmla="*/ 0 h 271"/>
                  <a:gd name="T40" fmla="*/ 0 w 228"/>
                  <a:gd name="T41" fmla="*/ 0 h 271"/>
                  <a:gd name="T42" fmla="*/ 0 w 228"/>
                  <a:gd name="T43" fmla="*/ 0 h 271"/>
                  <a:gd name="T44" fmla="*/ 0 w 228"/>
                  <a:gd name="T45" fmla="*/ 0 h 271"/>
                  <a:gd name="T46" fmla="*/ 0 w 228"/>
                  <a:gd name="T47" fmla="*/ 0 h 271"/>
                  <a:gd name="T48" fmla="*/ 0 w 228"/>
                  <a:gd name="T49" fmla="*/ 0 h 271"/>
                  <a:gd name="T50" fmla="*/ 0 w 228"/>
                  <a:gd name="T51" fmla="*/ 0 h 271"/>
                  <a:gd name="T52" fmla="*/ 0 w 228"/>
                  <a:gd name="T53" fmla="*/ 0 h 271"/>
                  <a:gd name="T54" fmla="*/ 0 w 228"/>
                  <a:gd name="T55" fmla="*/ 0 h 271"/>
                  <a:gd name="T56" fmla="*/ 0 w 228"/>
                  <a:gd name="T57" fmla="*/ 0 h 271"/>
                  <a:gd name="T58" fmla="*/ 0 w 228"/>
                  <a:gd name="T59" fmla="*/ 0 h 271"/>
                  <a:gd name="T60" fmla="*/ 0 w 228"/>
                  <a:gd name="T61" fmla="*/ 0 h 271"/>
                  <a:gd name="T62" fmla="*/ 0 w 228"/>
                  <a:gd name="T63" fmla="*/ 0 h 271"/>
                  <a:gd name="T64" fmla="*/ 0 w 228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8" h="271">
                    <a:moveTo>
                      <a:pt x="228" y="271"/>
                    </a:moveTo>
                    <a:lnTo>
                      <a:pt x="216" y="269"/>
                    </a:lnTo>
                    <a:lnTo>
                      <a:pt x="205" y="267"/>
                    </a:lnTo>
                    <a:lnTo>
                      <a:pt x="194" y="263"/>
                    </a:lnTo>
                    <a:lnTo>
                      <a:pt x="183" y="260"/>
                    </a:lnTo>
                    <a:lnTo>
                      <a:pt x="173" y="255"/>
                    </a:lnTo>
                    <a:lnTo>
                      <a:pt x="162" y="251"/>
                    </a:lnTo>
                    <a:lnTo>
                      <a:pt x="151" y="245"/>
                    </a:lnTo>
                    <a:lnTo>
                      <a:pt x="141" y="239"/>
                    </a:lnTo>
                    <a:lnTo>
                      <a:pt x="131" y="234"/>
                    </a:lnTo>
                    <a:lnTo>
                      <a:pt x="121" y="227"/>
                    </a:lnTo>
                    <a:lnTo>
                      <a:pt x="111" y="220"/>
                    </a:lnTo>
                    <a:lnTo>
                      <a:pt x="103" y="212"/>
                    </a:lnTo>
                    <a:lnTo>
                      <a:pt x="94" y="204"/>
                    </a:lnTo>
                    <a:lnTo>
                      <a:pt x="85" y="196"/>
                    </a:lnTo>
                    <a:lnTo>
                      <a:pt x="77" y="187"/>
                    </a:lnTo>
                    <a:lnTo>
                      <a:pt x="69" y="178"/>
                    </a:lnTo>
                    <a:lnTo>
                      <a:pt x="61" y="168"/>
                    </a:lnTo>
                    <a:lnTo>
                      <a:pt x="54" y="159"/>
                    </a:lnTo>
                    <a:lnTo>
                      <a:pt x="47" y="149"/>
                    </a:lnTo>
                    <a:lnTo>
                      <a:pt x="41" y="139"/>
                    </a:lnTo>
                    <a:lnTo>
                      <a:pt x="35" y="128"/>
                    </a:lnTo>
                    <a:lnTo>
                      <a:pt x="30" y="117"/>
                    </a:lnTo>
                    <a:lnTo>
                      <a:pt x="24" y="107"/>
                    </a:lnTo>
                    <a:lnTo>
                      <a:pt x="20" y="95"/>
                    </a:lnTo>
                    <a:lnTo>
                      <a:pt x="16" y="84"/>
                    </a:lnTo>
                    <a:lnTo>
                      <a:pt x="11" y="72"/>
                    </a:lnTo>
                    <a:lnTo>
                      <a:pt x="8" y="61"/>
                    </a:lnTo>
                    <a:lnTo>
                      <a:pt x="6" y="48"/>
                    </a:lnTo>
                    <a:lnTo>
                      <a:pt x="4" y="37"/>
                    </a:lnTo>
                    <a:lnTo>
                      <a:pt x="1" y="24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59" name="Rectangle 2051"/>
              <p:cNvSpPr>
                <a:spLocks noChangeArrowheads="1"/>
              </p:cNvSpPr>
              <p:nvPr/>
            </p:nvSpPr>
            <p:spPr bwMode="auto">
              <a:xfrm>
                <a:off x="3458" y="1885"/>
                <a:ext cx="23" cy="54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0" name="Rectangle 2052"/>
              <p:cNvSpPr>
                <a:spLocks noChangeArrowheads="1"/>
              </p:cNvSpPr>
              <p:nvPr/>
            </p:nvSpPr>
            <p:spPr bwMode="auto">
              <a:xfrm>
                <a:off x="3458" y="1885"/>
                <a:ext cx="23" cy="5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1" name="Line 2053"/>
              <p:cNvSpPr>
                <a:spLocks noChangeShapeType="1"/>
              </p:cNvSpPr>
              <p:nvPr/>
            </p:nvSpPr>
            <p:spPr bwMode="auto">
              <a:xfrm>
                <a:off x="3966" y="3852"/>
                <a:ext cx="0" cy="31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62" name="Line 2054"/>
              <p:cNvSpPr>
                <a:spLocks noChangeShapeType="1"/>
              </p:cNvSpPr>
              <p:nvPr/>
            </p:nvSpPr>
            <p:spPr bwMode="auto">
              <a:xfrm>
                <a:off x="3441" y="3852"/>
                <a:ext cx="0" cy="316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63" name="Line 2055"/>
              <p:cNvSpPr>
                <a:spLocks noChangeShapeType="1"/>
              </p:cNvSpPr>
              <p:nvPr/>
            </p:nvSpPr>
            <p:spPr bwMode="auto">
              <a:xfrm>
                <a:off x="3441" y="4078"/>
                <a:ext cx="525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64" name="Freeform 2056"/>
              <p:cNvSpPr>
                <a:spLocks/>
              </p:cNvSpPr>
              <p:nvPr/>
            </p:nvSpPr>
            <p:spPr bwMode="auto">
              <a:xfrm>
                <a:off x="3937" y="4069"/>
                <a:ext cx="29" cy="18"/>
              </a:xfrm>
              <a:custGeom>
                <a:avLst/>
                <a:gdLst>
                  <a:gd name="T0" fmla="*/ 0 w 116"/>
                  <a:gd name="T1" fmla="*/ 0 h 54"/>
                  <a:gd name="T2" fmla="*/ 0 w 116"/>
                  <a:gd name="T3" fmla="*/ 0 h 54"/>
                  <a:gd name="T4" fmla="*/ 0 w 116"/>
                  <a:gd name="T5" fmla="*/ 0 h 54"/>
                  <a:gd name="T6" fmla="*/ 0 w 116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6" h="54">
                    <a:moveTo>
                      <a:pt x="116" y="27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116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65" name="Freeform 2057"/>
              <p:cNvSpPr>
                <a:spLocks/>
              </p:cNvSpPr>
              <p:nvPr/>
            </p:nvSpPr>
            <p:spPr bwMode="auto">
              <a:xfrm>
                <a:off x="3937" y="4069"/>
                <a:ext cx="29" cy="18"/>
              </a:xfrm>
              <a:custGeom>
                <a:avLst/>
                <a:gdLst>
                  <a:gd name="T0" fmla="*/ 0 w 116"/>
                  <a:gd name="T1" fmla="*/ 0 h 54"/>
                  <a:gd name="T2" fmla="*/ 0 w 116"/>
                  <a:gd name="T3" fmla="*/ 0 h 54"/>
                  <a:gd name="T4" fmla="*/ 0 w 116"/>
                  <a:gd name="T5" fmla="*/ 0 h 54"/>
                  <a:gd name="T6" fmla="*/ 0 w 116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6" h="54">
                    <a:moveTo>
                      <a:pt x="116" y="27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116" y="27"/>
                    </a:lnTo>
                    <a:close/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66" name="Freeform 2058"/>
              <p:cNvSpPr>
                <a:spLocks/>
              </p:cNvSpPr>
              <p:nvPr/>
            </p:nvSpPr>
            <p:spPr bwMode="auto">
              <a:xfrm>
                <a:off x="3438" y="4069"/>
                <a:ext cx="29" cy="18"/>
              </a:xfrm>
              <a:custGeom>
                <a:avLst/>
                <a:gdLst>
                  <a:gd name="T0" fmla="*/ 0 w 117"/>
                  <a:gd name="T1" fmla="*/ 0 h 54"/>
                  <a:gd name="T2" fmla="*/ 0 w 117"/>
                  <a:gd name="T3" fmla="*/ 0 h 54"/>
                  <a:gd name="T4" fmla="*/ 0 w 117"/>
                  <a:gd name="T5" fmla="*/ 0 h 54"/>
                  <a:gd name="T6" fmla="*/ 0 w 117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54">
                    <a:moveTo>
                      <a:pt x="0" y="27"/>
                    </a:moveTo>
                    <a:lnTo>
                      <a:pt x="117" y="0"/>
                    </a:lnTo>
                    <a:lnTo>
                      <a:pt x="117" y="5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67" name="Freeform 2059"/>
              <p:cNvSpPr>
                <a:spLocks/>
              </p:cNvSpPr>
              <p:nvPr/>
            </p:nvSpPr>
            <p:spPr bwMode="auto">
              <a:xfrm>
                <a:off x="3438" y="4069"/>
                <a:ext cx="29" cy="18"/>
              </a:xfrm>
              <a:custGeom>
                <a:avLst/>
                <a:gdLst>
                  <a:gd name="T0" fmla="*/ 0 w 117"/>
                  <a:gd name="T1" fmla="*/ 0 h 54"/>
                  <a:gd name="T2" fmla="*/ 0 w 117"/>
                  <a:gd name="T3" fmla="*/ 0 h 54"/>
                  <a:gd name="T4" fmla="*/ 0 w 117"/>
                  <a:gd name="T5" fmla="*/ 0 h 54"/>
                  <a:gd name="T6" fmla="*/ 0 w 117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" h="54">
                    <a:moveTo>
                      <a:pt x="0" y="27"/>
                    </a:moveTo>
                    <a:lnTo>
                      <a:pt x="117" y="0"/>
                    </a:lnTo>
                    <a:lnTo>
                      <a:pt x="117" y="54"/>
                    </a:lnTo>
                    <a:lnTo>
                      <a:pt x="0" y="27"/>
                    </a:lnTo>
                    <a:close/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68" name="Freeform 2060"/>
              <p:cNvSpPr>
                <a:spLocks/>
              </p:cNvSpPr>
              <p:nvPr/>
            </p:nvSpPr>
            <p:spPr bwMode="auto">
              <a:xfrm>
                <a:off x="3338" y="442"/>
                <a:ext cx="114" cy="3474"/>
              </a:xfrm>
              <a:custGeom>
                <a:avLst/>
                <a:gdLst>
                  <a:gd name="T0" fmla="*/ 0 w 457"/>
                  <a:gd name="T1" fmla="*/ 0 h 10422"/>
                  <a:gd name="T2" fmla="*/ 0 w 457"/>
                  <a:gd name="T3" fmla="*/ 0 h 10422"/>
                  <a:gd name="T4" fmla="*/ 0 w 457"/>
                  <a:gd name="T5" fmla="*/ 0 h 10422"/>
                  <a:gd name="T6" fmla="*/ 0 w 457"/>
                  <a:gd name="T7" fmla="*/ 0 h 10422"/>
                  <a:gd name="T8" fmla="*/ 0 w 457"/>
                  <a:gd name="T9" fmla="*/ 0 h 10422"/>
                  <a:gd name="T10" fmla="*/ 0 w 457"/>
                  <a:gd name="T11" fmla="*/ 0 h 104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7" h="10422">
                    <a:moveTo>
                      <a:pt x="229" y="10422"/>
                    </a:moveTo>
                    <a:lnTo>
                      <a:pt x="229" y="6308"/>
                    </a:lnTo>
                    <a:lnTo>
                      <a:pt x="457" y="6172"/>
                    </a:lnTo>
                    <a:lnTo>
                      <a:pt x="0" y="6172"/>
                    </a:lnTo>
                    <a:lnTo>
                      <a:pt x="229" y="6037"/>
                    </a:lnTo>
                    <a:lnTo>
                      <a:pt x="229" y="0"/>
                    </a:lnTo>
                  </a:path>
                </a:pathLst>
              </a:cu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69" name="Rectangle 2063"/>
              <p:cNvSpPr>
                <a:spLocks noChangeArrowheads="1"/>
              </p:cNvSpPr>
              <p:nvPr/>
            </p:nvSpPr>
            <p:spPr bwMode="auto">
              <a:xfrm>
                <a:off x="3692" y="767"/>
                <a:ext cx="148" cy="90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0" name="Rectangle 2064"/>
              <p:cNvSpPr>
                <a:spLocks noChangeArrowheads="1"/>
              </p:cNvSpPr>
              <p:nvPr/>
            </p:nvSpPr>
            <p:spPr bwMode="auto">
              <a:xfrm>
                <a:off x="3720" y="782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3</a:t>
                </a:r>
                <a:endParaRPr lang="ru-RU"/>
              </a:p>
            </p:txBody>
          </p:sp>
          <p:sp>
            <p:nvSpPr>
              <p:cNvPr id="33071" name="Rectangle 2065"/>
              <p:cNvSpPr>
                <a:spLocks noChangeArrowheads="1"/>
              </p:cNvSpPr>
              <p:nvPr/>
            </p:nvSpPr>
            <p:spPr bwMode="auto">
              <a:xfrm>
                <a:off x="3741" y="782"/>
                <a:ext cx="2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,</a:t>
                </a:r>
                <a:endParaRPr lang="ru-RU"/>
              </a:p>
            </p:txBody>
          </p:sp>
          <p:sp>
            <p:nvSpPr>
              <p:cNvPr id="33072" name="Rectangle 2066"/>
              <p:cNvSpPr>
                <a:spLocks noChangeArrowheads="1"/>
              </p:cNvSpPr>
              <p:nvPr/>
            </p:nvSpPr>
            <p:spPr bwMode="auto">
              <a:xfrm>
                <a:off x="3751" y="782"/>
                <a:ext cx="85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750</a:t>
                </a:r>
                <a:endParaRPr lang="ru-RU"/>
              </a:p>
            </p:txBody>
          </p:sp>
          <p:sp>
            <p:nvSpPr>
              <p:cNvPr id="33073" name="Rectangle 2067"/>
              <p:cNvSpPr>
                <a:spLocks noChangeArrowheads="1"/>
              </p:cNvSpPr>
              <p:nvPr/>
            </p:nvSpPr>
            <p:spPr bwMode="auto">
              <a:xfrm>
                <a:off x="3652" y="2093"/>
                <a:ext cx="148" cy="90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4" name="Rectangle 2068"/>
              <p:cNvSpPr>
                <a:spLocks noChangeArrowheads="1"/>
              </p:cNvSpPr>
              <p:nvPr/>
            </p:nvSpPr>
            <p:spPr bwMode="auto">
              <a:xfrm>
                <a:off x="3681" y="2108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4</a:t>
                </a:r>
                <a:endParaRPr lang="ru-RU"/>
              </a:p>
            </p:txBody>
          </p:sp>
          <p:sp>
            <p:nvSpPr>
              <p:cNvPr id="33075" name="Rectangle 2069"/>
              <p:cNvSpPr>
                <a:spLocks noChangeArrowheads="1"/>
              </p:cNvSpPr>
              <p:nvPr/>
            </p:nvSpPr>
            <p:spPr bwMode="auto">
              <a:xfrm>
                <a:off x="3701" y="2108"/>
                <a:ext cx="2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,</a:t>
                </a:r>
                <a:endParaRPr lang="ru-RU"/>
              </a:p>
            </p:txBody>
          </p:sp>
          <p:sp>
            <p:nvSpPr>
              <p:cNvPr id="33076" name="Rectangle 2070"/>
              <p:cNvSpPr>
                <a:spLocks noChangeArrowheads="1"/>
              </p:cNvSpPr>
              <p:nvPr/>
            </p:nvSpPr>
            <p:spPr bwMode="auto">
              <a:xfrm>
                <a:off x="3711" y="2108"/>
                <a:ext cx="85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200</a:t>
                </a:r>
                <a:endParaRPr lang="ru-RU"/>
              </a:p>
            </p:txBody>
          </p:sp>
          <p:sp>
            <p:nvSpPr>
              <p:cNvPr id="33077" name="Rectangle 2072"/>
              <p:cNvSpPr>
                <a:spLocks noChangeArrowheads="1"/>
              </p:cNvSpPr>
              <p:nvPr/>
            </p:nvSpPr>
            <p:spPr bwMode="auto">
              <a:xfrm>
                <a:off x="3549" y="1128"/>
                <a:ext cx="34" cy="72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8" name="Rectangle 2073"/>
              <p:cNvSpPr>
                <a:spLocks noChangeArrowheads="1"/>
              </p:cNvSpPr>
              <p:nvPr/>
            </p:nvSpPr>
            <p:spPr bwMode="auto">
              <a:xfrm>
                <a:off x="3549" y="1128"/>
                <a:ext cx="34" cy="7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9" name="Rectangle 2074"/>
              <p:cNvSpPr>
                <a:spLocks noChangeArrowheads="1"/>
              </p:cNvSpPr>
              <p:nvPr/>
            </p:nvSpPr>
            <p:spPr bwMode="auto">
              <a:xfrm>
                <a:off x="3583" y="1344"/>
                <a:ext cx="343" cy="54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0" name="Rectangle 2075"/>
              <p:cNvSpPr>
                <a:spLocks noChangeArrowheads="1"/>
              </p:cNvSpPr>
              <p:nvPr/>
            </p:nvSpPr>
            <p:spPr bwMode="auto">
              <a:xfrm>
                <a:off x="3583" y="1344"/>
                <a:ext cx="343" cy="5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1" name="Rectangle 2079"/>
              <p:cNvSpPr>
                <a:spLocks noChangeArrowheads="1"/>
              </p:cNvSpPr>
              <p:nvPr/>
            </p:nvSpPr>
            <p:spPr bwMode="auto">
              <a:xfrm>
                <a:off x="3703" y="1462"/>
                <a:ext cx="149" cy="89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2" name="Rectangle 2080"/>
              <p:cNvSpPr>
                <a:spLocks noChangeArrowheads="1"/>
              </p:cNvSpPr>
              <p:nvPr/>
            </p:nvSpPr>
            <p:spPr bwMode="auto">
              <a:xfrm>
                <a:off x="3732" y="1477"/>
                <a:ext cx="4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3</a:t>
                </a:r>
                <a:endParaRPr lang="ru-RU"/>
              </a:p>
            </p:txBody>
          </p:sp>
          <p:sp>
            <p:nvSpPr>
              <p:cNvPr id="33083" name="Rectangle 2081"/>
              <p:cNvSpPr>
                <a:spLocks noChangeArrowheads="1"/>
              </p:cNvSpPr>
              <p:nvPr/>
            </p:nvSpPr>
            <p:spPr bwMode="auto">
              <a:xfrm>
                <a:off x="3752" y="1477"/>
                <a:ext cx="29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,</a:t>
                </a:r>
                <a:endParaRPr lang="ru-RU"/>
              </a:p>
            </p:txBody>
          </p:sp>
          <p:sp>
            <p:nvSpPr>
              <p:cNvPr id="33084" name="Rectangle 2082"/>
              <p:cNvSpPr>
                <a:spLocks noChangeArrowheads="1"/>
              </p:cNvSpPr>
              <p:nvPr/>
            </p:nvSpPr>
            <p:spPr bwMode="auto">
              <a:xfrm>
                <a:off x="3762" y="1477"/>
                <a:ext cx="85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600">
                    <a:solidFill>
                      <a:srgbClr val="000000"/>
                    </a:solidFill>
                  </a:rPr>
                  <a:t>750</a:t>
                </a:r>
                <a:endParaRPr lang="ru-RU"/>
              </a:p>
            </p:txBody>
          </p:sp>
        </p:grpSp>
        <p:sp>
          <p:nvSpPr>
            <p:cNvPr id="32847" name="Rectangle 2100"/>
            <p:cNvSpPr>
              <a:spLocks noChangeArrowheads="1"/>
            </p:cNvSpPr>
            <p:nvPr/>
          </p:nvSpPr>
          <p:spPr bwMode="auto">
            <a:xfrm>
              <a:off x="3668" y="4003"/>
              <a:ext cx="10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</a:rPr>
                <a:t>9000</a:t>
              </a:r>
              <a:endParaRPr lang="ru-RU"/>
            </a:p>
          </p:txBody>
        </p:sp>
        <p:sp>
          <p:nvSpPr>
            <p:cNvPr id="32848" name="Rectangle 2114"/>
            <p:cNvSpPr>
              <a:spLocks noChangeArrowheads="1"/>
            </p:cNvSpPr>
            <p:nvPr/>
          </p:nvSpPr>
          <p:spPr bwMode="auto">
            <a:xfrm>
              <a:off x="724" y="1455"/>
              <a:ext cx="3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1">
                  <a:solidFill>
                    <a:srgbClr val="000000"/>
                  </a:solidFill>
                </a:rPr>
                <a:t>-</a:t>
              </a:r>
              <a:endParaRPr lang="ru-RU"/>
            </a:p>
          </p:txBody>
        </p:sp>
        <p:sp>
          <p:nvSpPr>
            <p:cNvPr id="32849" name="Rectangle 2115"/>
            <p:cNvSpPr>
              <a:spLocks noChangeArrowheads="1"/>
            </p:cNvSpPr>
            <p:nvPr/>
          </p:nvSpPr>
          <p:spPr bwMode="auto">
            <a:xfrm>
              <a:off x="738" y="1455"/>
              <a:ext cx="3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1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32850" name="Rectangle 2118"/>
            <p:cNvSpPr>
              <a:spLocks noChangeArrowheads="1"/>
            </p:cNvSpPr>
            <p:nvPr/>
          </p:nvSpPr>
          <p:spPr bwMode="auto">
            <a:xfrm>
              <a:off x="724" y="733"/>
              <a:ext cx="3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1">
                  <a:solidFill>
                    <a:srgbClr val="000000"/>
                  </a:solidFill>
                </a:rPr>
                <a:t>-</a:t>
              </a:r>
              <a:endParaRPr lang="ru-RU"/>
            </a:p>
          </p:txBody>
        </p:sp>
        <p:sp>
          <p:nvSpPr>
            <p:cNvPr id="32851" name="Rectangle 2119"/>
            <p:cNvSpPr>
              <a:spLocks noChangeArrowheads="1"/>
            </p:cNvSpPr>
            <p:nvPr/>
          </p:nvSpPr>
          <p:spPr bwMode="auto">
            <a:xfrm>
              <a:off x="738" y="733"/>
              <a:ext cx="3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1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32852" name="Rectangle 2129"/>
            <p:cNvSpPr>
              <a:spLocks noChangeArrowheads="1"/>
            </p:cNvSpPr>
            <p:nvPr/>
          </p:nvSpPr>
          <p:spPr bwMode="auto">
            <a:xfrm>
              <a:off x="392" y="2350"/>
              <a:ext cx="23" cy="1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Rectangle 2130"/>
            <p:cNvSpPr>
              <a:spLocks noChangeArrowheads="1"/>
            </p:cNvSpPr>
            <p:nvPr/>
          </p:nvSpPr>
          <p:spPr bwMode="auto">
            <a:xfrm>
              <a:off x="392" y="2350"/>
              <a:ext cx="23" cy="1363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Rectangle 2131"/>
            <p:cNvSpPr>
              <a:spLocks noChangeArrowheads="1"/>
            </p:cNvSpPr>
            <p:nvPr/>
          </p:nvSpPr>
          <p:spPr bwMode="auto">
            <a:xfrm>
              <a:off x="358" y="2341"/>
              <a:ext cx="91" cy="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Rectangle 2132"/>
            <p:cNvSpPr>
              <a:spLocks noChangeArrowheads="1"/>
            </p:cNvSpPr>
            <p:nvPr/>
          </p:nvSpPr>
          <p:spPr bwMode="auto">
            <a:xfrm>
              <a:off x="358" y="2341"/>
              <a:ext cx="91" cy="45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Rectangle 2133"/>
            <p:cNvSpPr>
              <a:spLocks noChangeArrowheads="1"/>
            </p:cNvSpPr>
            <p:nvPr/>
          </p:nvSpPr>
          <p:spPr bwMode="auto">
            <a:xfrm>
              <a:off x="381" y="2801"/>
              <a:ext cx="46" cy="1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7" name="Rectangle 2134"/>
            <p:cNvSpPr>
              <a:spLocks noChangeArrowheads="1"/>
            </p:cNvSpPr>
            <p:nvPr/>
          </p:nvSpPr>
          <p:spPr bwMode="auto">
            <a:xfrm>
              <a:off x="381" y="2801"/>
              <a:ext cx="46" cy="145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Rectangle 2135"/>
            <p:cNvSpPr>
              <a:spLocks noChangeArrowheads="1"/>
            </p:cNvSpPr>
            <p:nvPr/>
          </p:nvSpPr>
          <p:spPr bwMode="auto">
            <a:xfrm>
              <a:off x="358" y="3677"/>
              <a:ext cx="91" cy="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9" name="Rectangle 2136"/>
            <p:cNvSpPr>
              <a:spLocks noChangeArrowheads="1"/>
            </p:cNvSpPr>
            <p:nvPr/>
          </p:nvSpPr>
          <p:spPr bwMode="auto">
            <a:xfrm>
              <a:off x="358" y="3677"/>
              <a:ext cx="91" cy="45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Line 2137"/>
            <p:cNvSpPr>
              <a:spLocks noChangeShapeType="1"/>
            </p:cNvSpPr>
            <p:nvPr/>
          </p:nvSpPr>
          <p:spPr bwMode="auto">
            <a:xfrm>
              <a:off x="427" y="2873"/>
              <a:ext cx="22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61" name="Freeform 2138"/>
            <p:cNvSpPr>
              <a:spLocks/>
            </p:cNvSpPr>
            <p:nvPr/>
          </p:nvSpPr>
          <p:spPr bwMode="auto">
            <a:xfrm>
              <a:off x="449" y="2846"/>
              <a:ext cx="34" cy="55"/>
            </a:xfrm>
            <a:custGeom>
              <a:avLst/>
              <a:gdLst>
                <a:gd name="T0" fmla="*/ 0 w 137"/>
                <a:gd name="T1" fmla="*/ 0 h 164"/>
                <a:gd name="T2" fmla="*/ 0 w 137"/>
                <a:gd name="T3" fmla="*/ 0 h 164"/>
                <a:gd name="T4" fmla="*/ 0 w 137"/>
                <a:gd name="T5" fmla="*/ 0 h 164"/>
                <a:gd name="T6" fmla="*/ 0 w 137"/>
                <a:gd name="T7" fmla="*/ 0 h 164"/>
                <a:gd name="T8" fmla="*/ 0 w 137"/>
                <a:gd name="T9" fmla="*/ 0 h 164"/>
                <a:gd name="T10" fmla="*/ 0 w 137"/>
                <a:gd name="T11" fmla="*/ 0 h 164"/>
                <a:gd name="T12" fmla="*/ 0 w 137"/>
                <a:gd name="T13" fmla="*/ 0 h 164"/>
                <a:gd name="T14" fmla="*/ 0 w 137"/>
                <a:gd name="T15" fmla="*/ 0 h 164"/>
                <a:gd name="T16" fmla="*/ 0 w 137"/>
                <a:gd name="T17" fmla="*/ 0 h 164"/>
                <a:gd name="T18" fmla="*/ 0 w 137"/>
                <a:gd name="T19" fmla="*/ 0 h 164"/>
                <a:gd name="T20" fmla="*/ 0 w 137"/>
                <a:gd name="T21" fmla="*/ 0 h 164"/>
                <a:gd name="T22" fmla="*/ 0 w 137"/>
                <a:gd name="T23" fmla="*/ 0 h 164"/>
                <a:gd name="T24" fmla="*/ 0 w 137"/>
                <a:gd name="T25" fmla="*/ 0 h 164"/>
                <a:gd name="T26" fmla="*/ 0 w 137"/>
                <a:gd name="T27" fmla="*/ 0 h 164"/>
                <a:gd name="T28" fmla="*/ 0 w 137"/>
                <a:gd name="T29" fmla="*/ 0 h 164"/>
                <a:gd name="T30" fmla="*/ 0 w 137"/>
                <a:gd name="T31" fmla="*/ 0 h 164"/>
                <a:gd name="T32" fmla="*/ 0 w 137"/>
                <a:gd name="T33" fmla="*/ 0 h 164"/>
                <a:gd name="T34" fmla="*/ 0 w 137"/>
                <a:gd name="T35" fmla="*/ 0 h 164"/>
                <a:gd name="T36" fmla="*/ 0 w 137"/>
                <a:gd name="T37" fmla="*/ 0 h 164"/>
                <a:gd name="T38" fmla="*/ 0 w 137"/>
                <a:gd name="T39" fmla="*/ 0 h 164"/>
                <a:gd name="T40" fmla="*/ 0 w 137"/>
                <a:gd name="T41" fmla="*/ 0 h 164"/>
                <a:gd name="T42" fmla="*/ 0 w 137"/>
                <a:gd name="T43" fmla="*/ 0 h 164"/>
                <a:gd name="T44" fmla="*/ 0 w 137"/>
                <a:gd name="T45" fmla="*/ 0 h 164"/>
                <a:gd name="T46" fmla="*/ 0 w 137"/>
                <a:gd name="T47" fmla="*/ 0 h 164"/>
                <a:gd name="T48" fmla="*/ 0 w 137"/>
                <a:gd name="T49" fmla="*/ 0 h 164"/>
                <a:gd name="T50" fmla="*/ 0 w 137"/>
                <a:gd name="T51" fmla="*/ 0 h 164"/>
                <a:gd name="T52" fmla="*/ 0 w 137"/>
                <a:gd name="T53" fmla="*/ 0 h 164"/>
                <a:gd name="T54" fmla="*/ 0 w 137"/>
                <a:gd name="T55" fmla="*/ 0 h 164"/>
                <a:gd name="T56" fmla="*/ 0 w 137"/>
                <a:gd name="T57" fmla="*/ 0 h 164"/>
                <a:gd name="T58" fmla="*/ 0 w 137"/>
                <a:gd name="T59" fmla="*/ 0 h 164"/>
                <a:gd name="T60" fmla="*/ 0 w 137"/>
                <a:gd name="T61" fmla="*/ 0 h 164"/>
                <a:gd name="T62" fmla="*/ 0 w 137"/>
                <a:gd name="T63" fmla="*/ 0 h 164"/>
                <a:gd name="T64" fmla="*/ 0 w 137"/>
                <a:gd name="T65" fmla="*/ 0 h 164"/>
                <a:gd name="T66" fmla="*/ 0 w 137"/>
                <a:gd name="T67" fmla="*/ 0 h 164"/>
                <a:gd name="T68" fmla="*/ 0 w 137"/>
                <a:gd name="T69" fmla="*/ 0 h 164"/>
                <a:gd name="T70" fmla="*/ 0 w 137"/>
                <a:gd name="T71" fmla="*/ 0 h 164"/>
                <a:gd name="T72" fmla="*/ 0 w 137"/>
                <a:gd name="T73" fmla="*/ 0 h 164"/>
                <a:gd name="T74" fmla="*/ 0 w 137"/>
                <a:gd name="T75" fmla="*/ 0 h 164"/>
                <a:gd name="T76" fmla="*/ 0 w 137"/>
                <a:gd name="T77" fmla="*/ 0 h 164"/>
                <a:gd name="T78" fmla="*/ 0 w 137"/>
                <a:gd name="T79" fmla="*/ 0 h 164"/>
                <a:gd name="T80" fmla="*/ 0 w 137"/>
                <a:gd name="T81" fmla="*/ 0 h 164"/>
                <a:gd name="T82" fmla="*/ 0 w 137"/>
                <a:gd name="T83" fmla="*/ 0 h 164"/>
                <a:gd name="T84" fmla="*/ 0 w 137"/>
                <a:gd name="T85" fmla="*/ 0 h 164"/>
                <a:gd name="T86" fmla="*/ 0 w 137"/>
                <a:gd name="T87" fmla="*/ 0 h 164"/>
                <a:gd name="T88" fmla="*/ 0 w 137"/>
                <a:gd name="T89" fmla="*/ 0 h 164"/>
                <a:gd name="T90" fmla="*/ 0 w 137"/>
                <a:gd name="T91" fmla="*/ 0 h 164"/>
                <a:gd name="T92" fmla="*/ 0 w 137"/>
                <a:gd name="T93" fmla="*/ 0 h 164"/>
                <a:gd name="T94" fmla="*/ 0 w 137"/>
                <a:gd name="T95" fmla="*/ 0 h 164"/>
                <a:gd name="T96" fmla="*/ 0 w 137"/>
                <a:gd name="T97" fmla="*/ 0 h 164"/>
                <a:gd name="T98" fmla="*/ 0 w 137"/>
                <a:gd name="T99" fmla="*/ 0 h 1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7" h="164">
                  <a:moveTo>
                    <a:pt x="0" y="82"/>
                  </a:moveTo>
                  <a:lnTo>
                    <a:pt x="1" y="74"/>
                  </a:lnTo>
                  <a:lnTo>
                    <a:pt x="2" y="66"/>
                  </a:lnTo>
                  <a:lnTo>
                    <a:pt x="3" y="58"/>
                  </a:lnTo>
                  <a:lnTo>
                    <a:pt x="5" y="51"/>
                  </a:lnTo>
                  <a:lnTo>
                    <a:pt x="8" y="44"/>
                  </a:lnTo>
                  <a:lnTo>
                    <a:pt x="12" y="37"/>
                  </a:lnTo>
                  <a:lnTo>
                    <a:pt x="16" y="30"/>
                  </a:lnTo>
                  <a:lnTo>
                    <a:pt x="20" y="24"/>
                  </a:lnTo>
                  <a:lnTo>
                    <a:pt x="25" y="20"/>
                  </a:lnTo>
                  <a:lnTo>
                    <a:pt x="30" y="14"/>
                  </a:lnTo>
                  <a:lnTo>
                    <a:pt x="36" y="11"/>
                  </a:lnTo>
                  <a:lnTo>
                    <a:pt x="42" y="7"/>
                  </a:lnTo>
                  <a:lnTo>
                    <a:pt x="48" y="4"/>
                  </a:lnTo>
                  <a:lnTo>
                    <a:pt x="54" y="3"/>
                  </a:lnTo>
                  <a:lnTo>
                    <a:pt x="62" y="2"/>
                  </a:lnTo>
                  <a:lnTo>
                    <a:pt x="68" y="0"/>
                  </a:lnTo>
                  <a:lnTo>
                    <a:pt x="75" y="2"/>
                  </a:lnTo>
                  <a:lnTo>
                    <a:pt x="82" y="3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1" y="11"/>
                  </a:lnTo>
                  <a:lnTo>
                    <a:pt x="106" y="14"/>
                  </a:lnTo>
                  <a:lnTo>
                    <a:pt x="112" y="20"/>
                  </a:lnTo>
                  <a:lnTo>
                    <a:pt x="117" y="24"/>
                  </a:lnTo>
                  <a:lnTo>
                    <a:pt x="122" y="30"/>
                  </a:lnTo>
                  <a:lnTo>
                    <a:pt x="125" y="37"/>
                  </a:lnTo>
                  <a:lnTo>
                    <a:pt x="128" y="44"/>
                  </a:lnTo>
                  <a:lnTo>
                    <a:pt x="132" y="51"/>
                  </a:lnTo>
                  <a:lnTo>
                    <a:pt x="134" y="58"/>
                  </a:lnTo>
                  <a:lnTo>
                    <a:pt x="136" y="66"/>
                  </a:lnTo>
                  <a:lnTo>
                    <a:pt x="137" y="74"/>
                  </a:lnTo>
                  <a:lnTo>
                    <a:pt x="137" y="82"/>
                  </a:lnTo>
                  <a:lnTo>
                    <a:pt x="137" y="90"/>
                  </a:lnTo>
                  <a:lnTo>
                    <a:pt x="136" y="98"/>
                  </a:lnTo>
                  <a:lnTo>
                    <a:pt x="134" y="106"/>
                  </a:lnTo>
                  <a:lnTo>
                    <a:pt x="132" y="114"/>
                  </a:lnTo>
                  <a:lnTo>
                    <a:pt x="128" y="120"/>
                  </a:lnTo>
                  <a:lnTo>
                    <a:pt x="125" y="127"/>
                  </a:lnTo>
                  <a:lnTo>
                    <a:pt x="121" y="133"/>
                  </a:lnTo>
                  <a:lnTo>
                    <a:pt x="116" y="139"/>
                  </a:lnTo>
                  <a:lnTo>
                    <a:pt x="112" y="144"/>
                  </a:lnTo>
                  <a:lnTo>
                    <a:pt x="106" y="149"/>
                  </a:lnTo>
                  <a:lnTo>
                    <a:pt x="101" y="152"/>
                  </a:lnTo>
                  <a:lnTo>
                    <a:pt x="94" y="156"/>
                  </a:lnTo>
                  <a:lnTo>
                    <a:pt x="89" y="159"/>
                  </a:lnTo>
                  <a:lnTo>
                    <a:pt x="82" y="162"/>
                  </a:lnTo>
                  <a:lnTo>
                    <a:pt x="75" y="163"/>
                  </a:lnTo>
                  <a:lnTo>
                    <a:pt x="68" y="164"/>
                  </a:lnTo>
                </a:path>
              </a:pathLst>
            </a:cu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62" name="Rectangle 2139"/>
            <p:cNvSpPr>
              <a:spLocks noChangeArrowheads="1"/>
            </p:cNvSpPr>
            <p:nvPr/>
          </p:nvSpPr>
          <p:spPr bwMode="auto">
            <a:xfrm>
              <a:off x="1928" y="2305"/>
              <a:ext cx="32" cy="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3" name="Rectangle 2140"/>
            <p:cNvSpPr>
              <a:spLocks noChangeArrowheads="1"/>
            </p:cNvSpPr>
            <p:nvPr/>
          </p:nvSpPr>
          <p:spPr bwMode="auto">
            <a:xfrm>
              <a:off x="1928" y="2305"/>
              <a:ext cx="32" cy="36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Rectangle 2141"/>
            <p:cNvSpPr>
              <a:spLocks noChangeArrowheads="1"/>
            </p:cNvSpPr>
            <p:nvPr/>
          </p:nvSpPr>
          <p:spPr bwMode="auto">
            <a:xfrm>
              <a:off x="1585" y="2305"/>
              <a:ext cx="32" cy="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Rectangle 2142"/>
            <p:cNvSpPr>
              <a:spLocks noChangeArrowheads="1"/>
            </p:cNvSpPr>
            <p:nvPr/>
          </p:nvSpPr>
          <p:spPr bwMode="auto">
            <a:xfrm>
              <a:off x="1585" y="2305"/>
              <a:ext cx="32" cy="36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Rectangle 2143"/>
            <p:cNvSpPr>
              <a:spLocks noChangeArrowheads="1"/>
            </p:cNvSpPr>
            <p:nvPr/>
          </p:nvSpPr>
          <p:spPr bwMode="auto">
            <a:xfrm>
              <a:off x="1928" y="2305"/>
              <a:ext cx="32" cy="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Rectangle 2144"/>
            <p:cNvSpPr>
              <a:spLocks noChangeArrowheads="1"/>
            </p:cNvSpPr>
            <p:nvPr/>
          </p:nvSpPr>
          <p:spPr bwMode="auto">
            <a:xfrm>
              <a:off x="1928" y="2305"/>
              <a:ext cx="32" cy="36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Rectangle 2145"/>
            <p:cNvSpPr>
              <a:spLocks noChangeArrowheads="1"/>
            </p:cNvSpPr>
            <p:nvPr/>
          </p:nvSpPr>
          <p:spPr bwMode="auto">
            <a:xfrm>
              <a:off x="1243" y="2305"/>
              <a:ext cx="32" cy="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Rectangle 2146"/>
            <p:cNvSpPr>
              <a:spLocks noChangeArrowheads="1"/>
            </p:cNvSpPr>
            <p:nvPr/>
          </p:nvSpPr>
          <p:spPr bwMode="auto">
            <a:xfrm>
              <a:off x="1243" y="2305"/>
              <a:ext cx="32" cy="36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Rectangle 2147"/>
            <p:cNvSpPr>
              <a:spLocks noChangeArrowheads="1"/>
            </p:cNvSpPr>
            <p:nvPr/>
          </p:nvSpPr>
          <p:spPr bwMode="auto">
            <a:xfrm>
              <a:off x="900" y="2305"/>
              <a:ext cx="32" cy="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Rectangle 2148"/>
            <p:cNvSpPr>
              <a:spLocks noChangeArrowheads="1"/>
            </p:cNvSpPr>
            <p:nvPr/>
          </p:nvSpPr>
          <p:spPr bwMode="auto">
            <a:xfrm>
              <a:off x="900" y="2305"/>
              <a:ext cx="32" cy="36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Rectangle 2149"/>
            <p:cNvSpPr>
              <a:spLocks noChangeArrowheads="1"/>
            </p:cNvSpPr>
            <p:nvPr/>
          </p:nvSpPr>
          <p:spPr bwMode="auto">
            <a:xfrm>
              <a:off x="558" y="2305"/>
              <a:ext cx="32" cy="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Rectangle 2150"/>
            <p:cNvSpPr>
              <a:spLocks noChangeArrowheads="1"/>
            </p:cNvSpPr>
            <p:nvPr/>
          </p:nvSpPr>
          <p:spPr bwMode="auto">
            <a:xfrm>
              <a:off x="558" y="2305"/>
              <a:ext cx="32" cy="36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4" name="Rectangle 2151"/>
            <p:cNvSpPr>
              <a:spLocks noChangeArrowheads="1"/>
            </p:cNvSpPr>
            <p:nvPr/>
          </p:nvSpPr>
          <p:spPr bwMode="auto">
            <a:xfrm>
              <a:off x="261" y="2341"/>
              <a:ext cx="2215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Rectangle 2152"/>
            <p:cNvSpPr>
              <a:spLocks noChangeArrowheads="1"/>
            </p:cNvSpPr>
            <p:nvPr/>
          </p:nvSpPr>
          <p:spPr bwMode="auto">
            <a:xfrm>
              <a:off x="261" y="2341"/>
              <a:ext cx="2215" cy="9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6" name="Rectangle 2153"/>
            <p:cNvSpPr>
              <a:spLocks noChangeArrowheads="1"/>
            </p:cNvSpPr>
            <p:nvPr/>
          </p:nvSpPr>
          <p:spPr bwMode="auto">
            <a:xfrm>
              <a:off x="2453" y="3731"/>
              <a:ext cx="32" cy="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7" name="Rectangle 2154"/>
            <p:cNvSpPr>
              <a:spLocks noChangeArrowheads="1"/>
            </p:cNvSpPr>
            <p:nvPr/>
          </p:nvSpPr>
          <p:spPr bwMode="auto">
            <a:xfrm>
              <a:off x="2453" y="3731"/>
              <a:ext cx="32" cy="36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8" name="Rectangle 2155"/>
            <p:cNvSpPr>
              <a:spLocks noChangeArrowheads="1"/>
            </p:cNvSpPr>
            <p:nvPr/>
          </p:nvSpPr>
          <p:spPr bwMode="auto">
            <a:xfrm>
              <a:off x="2444" y="2305"/>
              <a:ext cx="32" cy="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9" name="Rectangle 2156"/>
            <p:cNvSpPr>
              <a:spLocks noChangeArrowheads="1"/>
            </p:cNvSpPr>
            <p:nvPr/>
          </p:nvSpPr>
          <p:spPr bwMode="auto">
            <a:xfrm>
              <a:off x="2444" y="2305"/>
              <a:ext cx="32" cy="36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0" name="Rectangle 2157"/>
            <p:cNvSpPr>
              <a:spLocks noChangeArrowheads="1"/>
            </p:cNvSpPr>
            <p:nvPr/>
          </p:nvSpPr>
          <p:spPr bwMode="auto">
            <a:xfrm>
              <a:off x="261" y="3713"/>
              <a:ext cx="2215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1" name="Rectangle 2158"/>
            <p:cNvSpPr>
              <a:spLocks noChangeArrowheads="1"/>
            </p:cNvSpPr>
            <p:nvPr/>
          </p:nvSpPr>
          <p:spPr bwMode="auto">
            <a:xfrm>
              <a:off x="261" y="3713"/>
              <a:ext cx="2215" cy="9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2" name="Rectangle 2159"/>
            <p:cNvSpPr>
              <a:spLocks noChangeArrowheads="1"/>
            </p:cNvSpPr>
            <p:nvPr/>
          </p:nvSpPr>
          <p:spPr bwMode="auto">
            <a:xfrm>
              <a:off x="1300" y="2503"/>
              <a:ext cx="228" cy="1083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3" name="Rectangle 2160"/>
            <p:cNvSpPr>
              <a:spLocks noChangeArrowheads="1"/>
            </p:cNvSpPr>
            <p:nvPr/>
          </p:nvSpPr>
          <p:spPr bwMode="auto">
            <a:xfrm>
              <a:off x="1300" y="2503"/>
              <a:ext cx="228" cy="1083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4" name="Freeform 2161"/>
            <p:cNvSpPr>
              <a:spLocks/>
            </p:cNvSpPr>
            <p:nvPr/>
          </p:nvSpPr>
          <p:spPr bwMode="auto">
            <a:xfrm>
              <a:off x="1357" y="2612"/>
              <a:ext cx="114" cy="180"/>
            </a:xfrm>
            <a:custGeom>
              <a:avLst/>
              <a:gdLst>
                <a:gd name="T0" fmla="*/ 0 w 457"/>
                <a:gd name="T1" fmla="*/ 0 h 541"/>
                <a:gd name="T2" fmla="*/ 0 w 457"/>
                <a:gd name="T3" fmla="*/ 0 h 541"/>
                <a:gd name="T4" fmla="*/ 0 w 457"/>
                <a:gd name="T5" fmla="*/ 0 h 541"/>
                <a:gd name="T6" fmla="*/ 0 w 457"/>
                <a:gd name="T7" fmla="*/ 0 h 541"/>
                <a:gd name="T8" fmla="*/ 0 w 457"/>
                <a:gd name="T9" fmla="*/ 0 h 541"/>
                <a:gd name="T10" fmla="*/ 0 w 457"/>
                <a:gd name="T11" fmla="*/ 0 h 541"/>
                <a:gd name="T12" fmla="*/ 0 w 457"/>
                <a:gd name="T13" fmla="*/ 0 h 541"/>
                <a:gd name="T14" fmla="*/ 0 w 457"/>
                <a:gd name="T15" fmla="*/ 0 h 541"/>
                <a:gd name="T16" fmla="*/ 0 w 457"/>
                <a:gd name="T17" fmla="*/ 0 h 541"/>
                <a:gd name="T18" fmla="*/ 0 w 457"/>
                <a:gd name="T19" fmla="*/ 0 h 541"/>
                <a:gd name="T20" fmla="*/ 0 w 457"/>
                <a:gd name="T21" fmla="*/ 0 h 541"/>
                <a:gd name="T22" fmla="*/ 0 w 457"/>
                <a:gd name="T23" fmla="*/ 0 h 541"/>
                <a:gd name="T24" fmla="*/ 0 w 457"/>
                <a:gd name="T25" fmla="*/ 0 h 541"/>
                <a:gd name="T26" fmla="*/ 0 w 457"/>
                <a:gd name="T27" fmla="*/ 0 h 541"/>
                <a:gd name="T28" fmla="*/ 0 w 457"/>
                <a:gd name="T29" fmla="*/ 0 h 541"/>
                <a:gd name="T30" fmla="*/ 0 w 457"/>
                <a:gd name="T31" fmla="*/ 0 h 541"/>
                <a:gd name="T32" fmla="*/ 0 w 457"/>
                <a:gd name="T33" fmla="*/ 0 h 541"/>
                <a:gd name="T34" fmla="*/ 0 w 457"/>
                <a:gd name="T35" fmla="*/ 0 h 541"/>
                <a:gd name="T36" fmla="*/ 0 w 457"/>
                <a:gd name="T37" fmla="*/ 0 h 541"/>
                <a:gd name="T38" fmla="*/ 0 w 457"/>
                <a:gd name="T39" fmla="*/ 0 h 541"/>
                <a:gd name="T40" fmla="*/ 0 w 457"/>
                <a:gd name="T41" fmla="*/ 0 h 541"/>
                <a:gd name="T42" fmla="*/ 0 w 457"/>
                <a:gd name="T43" fmla="*/ 0 h 541"/>
                <a:gd name="T44" fmla="*/ 0 w 457"/>
                <a:gd name="T45" fmla="*/ 0 h 541"/>
                <a:gd name="T46" fmla="*/ 0 w 457"/>
                <a:gd name="T47" fmla="*/ 0 h 541"/>
                <a:gd name="T48" fmla="*/ 0 w 457"/>
                <a:gd name="T49" fmla="*/ 0 h 541"/>
                <a:gd name="T50" fmla="*/ 0 w 457"/>
                <a:gd name="T51" fmla="*/ 0 h 541"/>
                <a:gd name="T52" fmla="*/ 0 w 457"/>
                <a:gd name="T53" fmla="*/ 0 h 541"/>
                <a:gd name="T54" fmla="*/ 0 w 457"/>
                <a:gd name="T55" fmla="*/ 0 h 541"/>
                <a:gd name="T56" fmla="*/ 0 w 457"/>
                <a:gd name="T57" fmla="*/ 0 h 541"/>
                <a:gd name="T58" fmla="*/ 0 w 457"/>
                <a:gd name="T59" fmla="*/ 0 h 541"/>
                <a:gd name="T60" fmla="*/ 0 w 457"/>
                <a:gd name="T61" fmla="*/ 0 h 541"/>
                <a:gd name="T62" fmla="*/ 0 w 457"/>
                <a:gd name="T63" fmla="*/ 0 h 541"/>
                <a:gd name="T64" fmla="*/ 0 w 457"/>
                <a:gd name="T65" fmla="*/ 0 h 541"/>
                <a:gd name="T66" fmla="*/ 0 w 457"/>
                <a:gd name="T67" fmla="*/ 0 h 541"/>
                <a:gd name="T68" fmla="*/ 0 w 457"/>
                <a:gd name="T69" fmla="*/ 0 h 541"/>
                <a:gd name="T70" fmla="*/ 0 w 457"/>
                <a:gd name="T71" fmla="*/ 0 h 541"/>
                <a:gd name="T72" fmla="*/ 0 w 457"/>
                <a:gd name="T73" fmla="*/ 0 h 541"/>
                <a:gd name="T74" fmla="*/ 0 w 457"/>
                <a:gd name="T75" fmla="*/ 0 h 541"/>
                <a:gd name="T76" fmla="*/ 0 w 457"/>
                <a:gd name="T77" fmla="*/ 0 h 541"/>
                <a:gd name="T78" fmla="*/ 0 w 457"/>
                <a:gd name="T79" fmla="*/ 0 h 541"/>
                <a:gd name="T80" fmla="*/ 0 w 457"/>
                <a:gd name="T81" fmla="*/ 0 h 541"/>
                <a:gd name="T82" fmla="*/ 0 w 457"/>
                <a:gd name="T83" fmla="*/ 0 h 541"/>
                <a:gd name="T84" fmla="*/ 0 w 457"/>
                <a:gd name="T85" fmla="*/ 0 h 5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7" h="541">
                  <a:moveTo>
                    <a:pt x="457" y="271"/>
                  </a:moveTo>
                  <a:lnTo>
                    <a:pt x="456" y="256"/>
                  </a:lnTo>
                  <a:lnTo>
                    <a:pt x="455" y="243"/>
                  </a:lnTo>
                  <a:lnTo>
                    <a:pt x="453" y="229"/>
                  </a:lnTo>
                  <a:lnTo>
                    <a:pt x="451" y="216"/>
                  </a:lnTo>
                  <a:lnTo>
                    <a:pt x="449" y="203"/>
                  </a:lnTo>
                  <a:lnTo>
                    <a:pt x="446" y="190"/>
                  </a:lnTo>
                  <a:lnTo>
                    <a:pt x="443" y="177"/>
                  </a:lnTo>
                  <a:lnTo>
                    <a:pt x="438" y="165"/>
                  </a:lnTo>
                  <a:lnTo>
                    <a:pt x="434" y="153"/>
                  </a:lnTo>
                  <a:lnTo>
                    <a:pt x="428" y="142"/>
                  </a:lnTo>
                  <a:lnTo>
                    <a:pt x="423" y="131"/>
                  </a:lnTo>
                  <a:lnTo>
                    <a:pt x="417" y="119"/>
                  </a:lnTo>
                  <a:lnTo>
                    <a:pt x="411" y="109"/>
                  </a:lnTo>
                  <a:lnTo>
                    <a:pt x="404" y="99"/>
                  </a:lnTo>
                  <a:lnTo>
                    <a:pt x="397" y="88"/>
                  </a:lnTo>
                  <a:lnTo>
                    <a:pt x="389" y="79"/>
                  </a:lnTo>
                  <a:lnTo>
                    <a:pt x="381" y="70"/>
                  </a:lnTo>
                  <a:lnTo>
                    <a:pt x="373" y="62"/>
                  </a:lnTo>
                  <a:lnTo>
                    <a:pt x="364" y="54"/>
                  </a:lnTo>
                  <a:lnTo>
                    <a:pt x="355" y="46"/>
                  </a:lnTo>
                  <a:lnTo>
                    <a:pt x="347" y="39"/>
                  </a:lnTo>
                  <a:lnTo>
                    <a:pt x="337" y="32"/>
                  </a:lnTo>
                  <a:lnTo>
                    <a:pt x="327" y="27"/>
                  </a:lnTo>
                  <a:lnTo>
                    <a:pt x="317" y="21"/>
                  </a:lnTo>
                  <a:lnTo>
                    <a:pt x="306" y="16"/>
                  </a:lnTo>
                  <a:lnTo>
                    <a:pt x="295" y="12"/>
                  </a:lnTo>
                  <a:lnTo>
                    <a:pt x="284" y="8"/>
                  </a:lnTo>
                  <a:lnTo>
                    <a:pt x="274" y="6"/>
                  </a:lnTo>
                  <a:lnTo>
                    <a:pt x="263" y="2"/>
                  </a:lnTo>
                  <a:lnTo>
                    <a:pt x="251" y="1"/>
                  </a:lnTo>
                  <a:lnTo>
                    <a:pt x="240" y="0"/>
                  </a:lnTo>
                  <a:lnTo>
                    <a:pt x="228" y="0"/>
                  </a:lnTo>
                  <a:lnTo>
                    <a:pt x="216" y="0"/>
                  </a:lnTo>
                  <a:lnTo>
                    <a:pt x="205" y="1"/>
                  </a:lnTo>
                  <a:lnTo>
                    <a:pt x="193" y="2"/>
                  </a:lnTo>
                  <a:lnTo>
                    <a:pt x="182" y="6"/>
                  </a:lnTo>
                  <a:lnTo>
                    <a:pt x="171" y="8"/>
                  </a:lnTo>
                  <a:lnTo>
                    <a:pt x="160" y="12"/>
                  </a:lnTo>
                  <a:lnTo>
                    <a:pt x="149" y="16"/>
                  </a:lnTo>
                  <a:lnTo>
                    <a:pt x="138" y="21"/>
                  </a:lnTo>
                  <a:lnTo>
                    <a:pt x="129" y="27"/>
                  </a:lnTo>
                  <a:lnTo>
                    <a:pt x="119" y="32"/>
                  </a:lnTo>
                  <a:lnTo>
                    <a:pt x="109" y="39"/>
                  </a:lnTo>
                  <a:lnTo>
                    <a:pt x="100" y="46"/>
                  </a:lnTo>
                  <a:lnTo>
                    <a:pt x="92" y="54"/>
                  </a:lnTo>
                  <a:lnTo>
                    <a:pt x="83" y="62"/>
                  </a:lnTo>
                  <a:lnTo>
                    <a:pt x="74" y="70"/>
                  </a:lnTo>
                  <a:lnTo>
                    <a:pt x="67" y="79"/>
                  </a:lnTo>
                  <a:lnTo>
                    <a:pt x="59" y="88"/>
                  </a:lnTo>
                  <a:lnTo>
                    <a:pt x="51" y="99"/>
                  </a:lnTo>
                  <a:lnTo>
                    <a:pt x="45" y="109"/>
                  </a:lnTo>
                  <a:lnTo>
                    <a:pt x="38" y="119"/>
                  </a:lnTo>
                  <a:lnTo>
                    <a:pt x="33" y="131"/>
                  </a:lnTo>
                  <a:lnTo>
                    <a:pt x="27" y="142"/>
                  </a:lnTo>
                  <a:lnTo>
                    <a:pt x="22" y="153"/>
                  </a:lnTo>
                  <a:lnTo>
                    <a:pt x="17" y="165"/>
                  </a:lnTo>
                  <a:lnTo>
                    <a:pt x="13" y="177"/>
                  </a:lnTo>
                  <a:lnTo>
                    <a:pt x="10" y="190"/>
                  </a:lnTo>
                  <a:lnTo>
                    <a:pt x="7" y="203"/>
                  </a:lnTo>
                  <a:lnTo>
                    <a:pt x="4" y="216"/>
                  </a:lnTo>
                  <a:lnTo>
                    <a:pt x="2" y="229"/>
                  </a:lnTo>
                  <a:lnTo>
                    <a:pt x="1" y="243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0" y="285"/>
                  </a:lnTo>
                  <a:lnTo>
                    <a:pt x="1" y="299"/>
                  </a:lnTo>
                  <a:lnTo>
                    <a:pt x="2" y="312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1"/>
                  </a:lnTo>
                  <a:lnTo>
                    <a:pt x="13" y="364"/>
                  </a:lnTo>
                  <a:lnTo>
                    <a:pt x="17" y="376"/>
                  </a:lnTo>
                  <a:lnTo>
                    <a:pt x="22" y="388"/>
                  </a:lnTo>
                  <a:lnTo>
                    <a:pt x="27" y="399"/>
                  </a:lnTo>
                  <a:lnTo>
                    <a:pt x="33" y="411"/>
                  </a:lnTo>
                  <a:lnTo>
                    <a:pt x="38" y="422"/>
                  </a:lnTo>
                  <a:lnTo>
                    <a:pt x="45" y="432"/>
                  </a:lnTo>
                  <a:lnTo>
                    <a:pt x="51" y="443"/>
                  </a:lnTo>
                  <a:lnTo>
                    <a:pt x="59" y="453"/>
                  </a:lnTo>
                  <a:lnTo>
                    <a:pt x="67" y="462"/>
                  </a:lnTo>
                  <a:lnTo>
                    <a:pt x="74" y="471"/>
                  </a:lnTo>
                  <a:lnTo>
                    <a:pt x="83" y="479"/>
                  </a:lnTo>
                  <a:lnTo>
                    <a:pt x="92" y="487"/>
                  </a:lnTo>
                  <a:lnTo>
                    <a:pt x="100" y="495"/>
                  </a:lnTo>
                  <a:lnTo>
                    <a:pt x="109" y="502"/>
                  </a:lnTo>
                  <a:lnTo>
                    <a:pt x="119" y="509"/>
                  </a:lnTo>
                  <a:lnTo>
                    <a:pt x="129" y="515"/>
                  </a:lnTo>
                  <a:lnTo>
                    <a:pt x="138" y="520"/>
                  </a:lnTo>
                  <a:lnTo>
                    <a:pt x="149" y="525"/>
                  </a:lnTo>
                  <a:lnTo>
                    <a:pt x="160" y="530"/>
                  </a:lnTo>
                  <a:lnTo>
                    <a:pt x="171" y="533"/>
                  </a:lnTo>
                  <a:lnTo>
                    <a:pt x="182" y="535"/>
                  </a:lnTo>
                  <a:lnTo>
                    <a:pt x="193" y="539"/>
                  </a:lnTo>
                  <a:lnTo>
                    <a:pt x="205" y="540"/>
                  </a:lnTo>
                  <a:lnTo>
                    <a:pt x="216" y="541"/>
                  </a:lnTo>
                  <a:lnTo>
                    <a:pt x="228" y="541"/>
                  </a:lnTo>
                  <a:lnTo>
                    <a:pt x="240" y="541"/>
                  </a:lnTo>
                  <a:lnTo>
                    <a:pt x="251" y="540"/>
                  </a:lnTo>
                  <a:lnTo>
                    <a:pt x="263" y="539"/>
                  </a:lnTo>
                  <a:lnTo>
                    <a:pt x="274" y="535"/>
                  </a:lnTo>
                  <a:lnTo>
                    <a:pt x="284" y="533"/>
                  </a:lnTo>
                  <a:lnTo>
                    <a:pt x="295" y="530"/>
                  </a:lnTo>
                  <a:lnTo>
                    <a:pt x="306" y="525"/>
                  </a:lnTo>
                  <a:lnTo>
                    <a:pt x="317" y="520"/>
                  </a:lnTo>
                  <a:lnTo>
                    <a:pt x="327" y="515"/>
                  </a:lnTo>
                  <a:lnTo>
                    <a:pt x="337" y="509"/>
                  </a:lnTo>
                  <a:lnTo>
                    <a:pt x="347" y="502"/>
                  </a:lnTo>
                  <a:lnTo>
                    <a:pt x="355" y="495"/>
                  </a:lnTo>
                  <a:lnTo>
                    <a:pt x="364" y="487"/>
                  </a:lnTo>
                  <a:lnTo>
                    <a:pt x="373" y="479"/>
                  </a:lnTo>
                  <a:lnTo>
                    <a:pt x="381" y="471"/>
                  </a:lnTo>
                  <a:lnTo>
                    <a:pt x="389" y="462"/>
                  </a:lnTo>
                  <a:lnTo>
                    <a:pt x="397" y="453"/>
                  </a:lnTo>
                  <a:lnTo>
                    <a:pt x="404" y="443"/>
                  </a:lnTo>
                  <a:lnTo>
                    <a:pt x="411" y="432"/>
                  </a:lnTo>
                  <a:lnTo>
                    <a:pt x="417" y="422"/>
                  </a:lnTo>
                  <a:lnTo>
                    <a:pt x="423" y="411"/>
                  </a:lnTo>
                  <a:lnTo>
                    <a:pt x="428" y="399"/>
                  </a:lnTo>
                  <a:lnTo>
                    <a:pt x="434" y="388"/>
                  </a:lnTo>
                  <a:lnTo>
                    <a:pt x="438" y="376"/>
                  </a:lnTo>
                  <a:lnTo>
                    <a:pt x="443" y="364"/>
                  </a:lnTo>
                  <a:lnTo>
                    <a:pt x="446" y="351"/>
                  </a:lnTo>
                  <a:lnTo>
                    <a:pt x="449" y="339"/>
                  </a:lnTo>
                  <a:lnTo>
                    <a:pt x="451" y="325"/>
                  </a:lnTo>
                  <a:lnTo>
                    <a:pt x="453" y="312"/>
                  </a:lnTo>
                  <a:lnTo>
                    <a:pt x="455" y="299"/>
                  </a:lnTo>
                  <a:lnTo>
                    <a:pt x="456" y="285"/>
                  </a:lnTo>
                  <a:lnTo>
                    <a:pt x="457" y="2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85" name="Freeform 2162"/>
            <p:cNvSpPr>
              <a:spLocks/>
            </p:cNvSpPr>
            <p:nvPr/>
          </p:nvSpPr>
          <p:spPr bwMode="auto">
            <a:xfrm>
              <a:off x="1357" y="2612"/>
              <a:ext cx="114" cy="180"/>
            </a:xfrm>
            <a:custGeom>
              <a:avLst/>
              <a:gdLst>
                <a:gd name="T0" fmla="*/ 0 w 457"/>
                <a:gd name="T1" fmla="*/ 0 h 541"/>
                <a:gd name="T2" fmla="*/ 0 w 457"/>
                <a:gd name="T3" fmla="*/ 0 h 541"/>
                <a:gd name="T4" fmla="*/ 0 w 457"/>
                <a:gd name="T5" fmla="*/ 0 h 541"/>
                <a:gd name="T6" fmla="*/ 0 w 457"/>
                <a:gd name="T7" fmla="*/ 0 h 541"/>
                <a:gd name="T8" fmla="*/ 0 w 457"/>
                <a:gd name="T9" fmla="*/ 0 h 541"/>
                <a:gd name="T10" fmla="*/ 0 w 457"/>
                <a:gd name="T11" fmla="*/ 0 h 541"/>
                <a:gd name="T12" fmla="*/ 0 w 457"/>
                <a:gd name="T13" fmla="*/ 0 h 541"/>
                <a:gd name="T14" fmla="*/ 0 w 457"/>
                <a:gd name="T15" fmla="*/ 0 h 541"/>
                <a:gd name="T16" fmla="*/ 0 w 457"/>
                <a:gd name="T17" fmla="*/ 0 h 541"/>
                <a:gd name="T18" fmla="*/ 0 w 457"/>
                <a:gd name="T19" fmla="*/ 0 h 541"/>
                <a:gd name="T20" fmla="*/ 0 w 457"/>
                <a:gd name="T21" fmla="*/ 0 h 541"/>
                <a:gd name="T22" fmla="*/ 0 w 457"/>
                <a:gd name="T23" fmla="*/ 0 h 541"/>
                <a:gd name="T24" fmla="*/ 0 w 457"/>
                <a:gd name="T25" fmla="*/ 0 h 541"/>
                <a:gd name="T26" fmla="*/ 0 w 457"/>
                <a:gd name="T27" fmla="*/ 0 h 541"/>
                <a:gd name="T28" fmla="*/ 0 w 457"/>
                <a:gd name="T29" fmla="*/ 0 h 541"/>
                <a:gd name="T30" fmla="*/ 0 w 457"/>
                <a:gd name="T31" fmla="*/ 0 h 541"/>
                <a:gd name="T32" fmla="*/ 0 w 457"/>
                <a:gd name="T33" fmla="*/ 0 h 541"/>
                <a:gd name="T34" fmla="*/ 0 w 457"/>
                <a:gd name="T35" fmla="*/ 0 h 541"/>
                <a:gd name="T36" fmla="*/ 0 w 457"/>
                <a:gd name="T37" fmla="*/ 0 h 541"/>
                <a:gd name="T38" fmla="*/ 0 w 457"/>
                <a:gd name="T39" fmla="*/ 0 h 541"/>
                <a:gd name="T40" fmla="*/ 0 w 457"/>
                <a:gd name="T41" fmla="*/ 0 h 541"/>
                <a:gd name="T42" fmla="*/ 0 w 457"/>
                <a:gd name="T43" fmla="*/ 0 h 541"/>
                <a:gd name="T44" fmla="*/ 0 w 457"/>
                <a:gd name="T45" fmla="*/ 0 h 541"/>
                <a:gd name="T46" fmla="*/ 0 w 457"/>
                <a:gd name="T47" fmla="*/ 0 h 541"/>
                <a:gd name="T48" fmla="*/ 0 w 457"/>
                <a:gd name="T49" fmla="*/ 0 h 541"/>
                <a:gd name="T50" fmla="*/ 0 w 457"/>
                <a:gd name="T51" fmla="*/ 0 h 541"/>
                <a:gd name="T52" fmla="*/ 0 w 457"/>
                <a:gd name="T53" fmla="*/ 0 h 541"/>
                <a:gd name="T54" fmla="*/ 0 w 457"/>
                <a:gd name="T55" fmla="*/ 0 h 541"/>
                <a:gd name="T56" fmla="*/ 0 w 457"/>
                <a:gd name="T57" fmla="*/ 0 h 541"/>
                <a:gd name="T58" fmla="*/ 0 w 457"/>
                <a:gd name="T59" fmla="*/ 0 h 541"/>
                <a:gd name="T60" fmla="*/ 0 w 457"/>
                <a:gd name="T61" fmla="*/ 0 h 541"/>
                <a:gd name="T62" fmla="*/ 0 w 457"/>
                <a:gd name="T63" fmla="*/ 0 h 541"/>
                <a:gd name="T64" fmla="*/ 0 w 457"/>
                <a:gd name="T65" fmla="*/ 0 h 541"/>
                <a:gd name="T66" fmla="*/ 0 w 457"/>
                <a:gd name="T67" fmla="*/ 0 h 541"/>
                <a:gd name="T68" fmla="*/ 0 w 457"/>
                <a:gd name="T69" fmla="*/ 0 h 541"/>
                <a:gd name="T70" fmla="*/ 0 w 457"/>
                <a:gd name="T71" fmla="*/ 0 h 541"/>
                <a:gd name="T72" fmla="*/ 0 w 457"/>
                <a:gd name="T73" fmla="*/ 0 h 541"/>
                <a:gd name="T74" fmla="*/ 0 w 457"/>
                <a:gd name="T75" fmla="*/ 0 h 541"/>
                <a:gd name="T76" fmla="*/ 0 w 457"/>
                <a:gd name="T77" fmla="*/ 0 h 541"/>
                <a:gd name="T78" fmla="*/ 0 w 457"/>
                <a:gd name="T79" fmla="*/ 0 h 541"/>
                <a:gd name="T80" fmla="*/ 0 w 457"/>
                <a:gd name="T81" fmla="*/ 0 h 541"/>
                <a:gd name="T82" fmla="*/ 0 w 457"/>
                <a:gd name="T83" fmla="*/ 0 h 541"/>
                <a:gd name="T84" fmla="*/ 0 w 457"/>
                <a:gd name="T85" fmla="*/ 0 h 5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7" h="541">
                  <a:moveTo>
                    <a:pt x="457" y="271"/>
                  </a:moveTo>
                  <a:lnTo>
                    <a:pt x="456" y="256"/>
                  </a:lnTo>
                  <a:lnTo>
                    <a:pt x="455" y="243"/>
                  </a:lnTo>
                  <a:lnTo>
                    <a:pt x="453" y="229"/>
                  </a:lnTo>
                  <a:lnTo>
                    <a:pt x="451" y="216"/>
                  </a:lnTo>
                  <a:lnTo>
                    <a:pt x="449" y="203"/>
                  </a:lnTo>
                  <a:lnTo>
                    <a:pt x="446" y="190"/>
                  </a:lnTo>
                  <a:lnTo>
                    <a:pt x="443" y="177"/>
                  </a:lnTo>
                  <a:lnTo>
                    <a:pt x="438" y="165"/>
                  </a:lnTo>
                  <a:lnTo>
                    <a:pt x="434" y="153"/>
                  </a:lnTo>
                  <a:lnTo>
                    <a:pt x="428" y="142"/>
                  </a:lnTo>
                  <a:lnTo>
                    <a:pt x="423" y="131"/>
                  </a:lnTo>
                  <a:lnTo>
                    <a:pt x="417" y="119"/>
                  </a:lnTo>
                  <a:lnTo>
                    <a:pt x="411" y="109"/>
                  </a:lnTo>
                  <a:lnTo>
                    <a:pt x="404" y="99"/>
                  </a:lnTo>
                  <a:lnTo>
                    <a:pt x="397" y="88"/>
                  </a:lnTo>
                  <a:lnTo>
                    <a:pt x="389" y="79"/>
                  </a:lnTo>
                  <a:lnTo>
                    <a:pt x="381" y="70"/>
                  </a:lnTo>
                  <a:lnTo>
                    <a:pt x="373" y="62"/>
                  </a:lnTo>
                  <a:lnTo>
                    <a:pt x="364" y="54"/>
                  </a:lnTo>
                  <a:lnTo>
                    <a:pt x="355" y="46"/>
                  </a:lnTo>
                  <a:lnTo>
                    <a:pt x="347" y="39"/>
                  </a:lnTo>
                  <a:lnTo>
                    <a:pt x="337" y="32"/>
                  </a:lnTo>
                  <a:lnTo>
                    <a:pt x="327" y="27"/>
                  </a:lnTo>
                  <a:lnTo>
                    <a:pt x="317" y="21"/>
                  </a:lnTo>
                  <a:lnTo>
                    <a:pt x="306" y="16"/>
                  </a:lnTo>
                  <a:lnTo>
                    <a:pt x="295" y="12"/>
                  </a:lnTo>
                  <a:lnTo>
                    <a:pt x="284" y="8"/>
                  </a:lnTo>
                  <a:lnTo>
                    <a:pt x="274" y="6"/>
                  </a:lnTo>
                  <a:lnTo>
                    <a:pt x="263" y="2"/>
                  </a:lnTo>
                  <a:lnTo>
                    <a:pt x="251" y="1"/>
                  </a:lnTo>
                  <a:lnTo>
                    <a:pt x="240" y="0"/>
                  </a:lnTo>
                  <a:lnTo>
                    <a:pt x="228" y="0"/>
                  </a:lnTo>
                  <a:lnTo>
                    <a:pt x="216" y="0"/>
                  </a:lnTo>
                  <a:lnTo>
                    <a:pt x="205" y="1"/>
                  </a:lnTo>
                  <a:lnTo>
                    <a:pt x="193" y="2"/>
                  </a:lnTo>
                  <a:lnTo>
                    <a:pt x="182" y="6"/>
                  </a:lnTo>
                  <a:lnTo>
                    <a:pt x="171" y="8"/>
                  </a:lnTo>
                  <a:lnTo>
                    <a:pt x="160" y="12"/>
                  </a:lnTo>
                  <a:lnTo>
                    <a:pt x="149" y="16"/>
                  </a:lnTo>
                  <a:lnTo>
                    <a:pt x="138" y="21"/>
                  </a:lnTo>
                  <a:lnTo>
                    <a:pt x="129" y="27"/>
                  </a:lnTo>
                  <a:lnTo>
                    <a:pt x="119" y="32"/>
                  </a:lnTo>
                  <a:lnTo>
                    <a:pt x="109" y="39"/>
                  </a:lnTo>
                  <a:lnTo>
                    <a:pt x="100" y="46"/>
                  </a:lnTo>
                  <a:lnTo>
                    <a:pt x="92" y="54"/>
                  </a:lnTo>
                  <a:lnTo>
                    <a:pt x="83" y="62"/>
                  </a:lnTo>
                  <a:lnTo>
                    <a:pt x="74" y="70"/>
                  </a:lnTo>
                  <a:lnTo>
                    <a:pt x="67" y="79"/>
                  </a:lnTo>
                  <a:lnTo>
                    <a:pt x="59" y="88"/>
                  </a:lnTo>
                  <a:lnTo>
                    <a:pt x="51" y="99"/>
                  </a:lnTo>
                  <a:lnTo>
                    <a:pt x="45" y="109"/>
                  </a:lnTo>
                  <a:lnTo>
                    <a:pt x="38" y="119"/>
                  </a:lnTo>
                  <a:lnTo>
                    <a:pt x="33" y="131"/>
                  </a:lnTo>
                  <a:lnTo>
                    <a:pt x="27" y="142"/>
                  </a:lnTo>
                  <a:lnTo>
                    <a:pt x="22" y="153"/>
                  </a:lnTo>
                  <a:lnTo>
                    <a:pt x="17" y="165"/>
                  </a:lnTo>
                  <a:lnTo>
                    <a:pt x="13" y="177"/>
                  </a:lnTo>
                  <a:lnTo>
                    <a:pt x="10" y="190"/>
                  </a:lnTo>
                  <a:lnTo>
                    <a:pt x="7" y="203"/>
                  </a:lnTo>
                  <a:lnTo>
                    <a:pt x="4" y="216"/>
                  </a:lnTo>
                  <a:lnTo>
                    <a:pt x="2" y="229"/>
                  </a:lnTo>
                  <a:lnTo>
                    <a:pt x="1" y="243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0" y="285"/>
                  </a:lnTo>
                  <a:lnTo>
                    <a:pt x="1" y="299"/>
                  </a:lnTo>
                  <a:lnTo>
                    <a:pt x="2" y="312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1"/>
                  </a:lnTo>
                  <a:lnTo>
                    <a:pt x="13" y="364"/>
                  </a:lnTo>
                  <a:lnTo>
                    <a:pt x="17" y="376"/>
                  </a:lnTo>
                  <a:lnTo>
                    <a:pt x="22" y="388"/>
                  </a:lnTo>
                  <a:lnTo>
                    <a:pt x="27" y="399"/>
                  </a:lnTo>
                  <a:lnTo>
                    <a:pt x="33" y="411"/>
                  </a:lnTo>
                  <a:lnTo>
                    <a:pt x="38" y="422"/>
                  </a:lnTo>
                  <a:lnTo>
                    <a:pt x="45" y="432"/>
                  </a:lnTo>
                  <a:lnTo>
                    <a:pt x="51" y="443"/>
                  </a:lnTo>
                  <a:lnTo>
                    <a:pt x="59" y="453"/>
                  </a:lnTo>
                  <a:lnTo>
                    <a:pt x="67" y="462"/>
                  </a:lnTo>
                  <a:lnTo>
                    <a:pt x="74" y="471"/>
                  </a:lnTo>
                  <a:lnTo>
                    <a:pt x="83" y="479"/>
                  </a:lnTo>
                  <a:lnTo>
                    <a:pt x="92" y="487"/>
                  </a:lnTo>
                  <a:lnTo>
                    <a:pt x="100" y="495"/>
                  </a:lnTo>
                  <a:lnTo>
                    <a:pt x="109" y="502"/>
                  </a:lnTo>
                  <a:lnTo>
                    <a:pt x="119" y="509"/>
                  </a:lnTo>
                  <a:lnTo>
                    <a:pt x="129" y="515"/>
                  </a:lnTo>
                  <a:lnTo>
                    <a:pt x="138" y="520"/>
                  </a:lnTo>
                  <a:lnTo>
                    <a:pt x="149" y="525"/>
                  </a:lnTo>
                  <a:lnTo>
                    <a:pt x="160" y="530"/>
                  </a:lnTo>
                  <a:lnTo>
                    <a:pt x="171" y="533"/>
                  </a:lnTo>
                  <a:lnTo>
                    <a:pt x="182" y="535"/>
                  </a:lnTo>
                  <a:lnTo>
                    <a:pt x="193" y="539"/>
                  </a:lnTo>
                  <a:lnTo>
                    <a:pt x="205" y="540"/>
                  </a:lnTo>
                  <a:lnTo>
                    <a:pt x="216" y="541"/>
                  </a:lnTo>
                  <a:lnTo>
                    <a:pt x="228" y="541"/>
                  </a:lnTo>
                  <a:lnTo>
                    <a:pt x="240" y="541"/>
                  </a:lnTo>
                  <a:lnTo>
                    <a:pt x="251" y="540"/>
                  </a:lnTo>
                  <a:lnTo>
                    <a:pt x="263" y="539"/>
                  </a:lnTo>
                  <a:lnTo>
                    <a:pt x="274" y="535"/>
                  </a:lnTo>
                  <a:lnTo>
                    <a:pt x="284" y="533"/>
                  </a:lnTo>
                  <a:lnTo>
                    <a:pt x="295" y="530"/>
                  </a:lnTo>
                  <a:lnTo>
                    <a:pt x="306" y="525"/>
                  </a:lnTo>
                  <a:lnTo>
                    <a:pt x="317" y="520"/>
                  </a:lnTo>
                  <a:lnTo>
                    <a:pt x="327" y="515"/>
                  </a:lnTo>
                  <a:lnTo>
                    <a:pt x="337" y="509"/>
                  </a:lnTo>
                  <a:lnTo>
                    <a:pt x="347" y="502"/>
                  </a:lnTo>
                  <a:lnTo>
                    <a:pt x="355" y="495"/>
                  </a:lnTo>
                  <a:lnTo>
                    <a:pt x="364" y="487"/>
                  </a:lnTo>
                  <a:lnTo>
                    <a:pt x="373" y="479"/>
                  </a:lnTo>
                  <a:lnTo>
                    <a:pt x="381" y="471"/>
                  </a:lnTo>
                  <a:lnTo>
                    <a:pt x="389" y="462"/>
                  </a:lnTo>
                  <a:lnTo>
                    <a:pt x="397" y="453"/>
                  </a:lnTo>
                  <a:lnTo>
                    <a:pt x="404" y="443"/>
                  </a:lnTo>
                  <a:lnTo>
                    <a:pt x="411" y="432"/>
                  </a:lnTo>
                  <a:lnTo>
                    <a:pt x="417" y="422"/>
                  </a:lnTo>
                  <a:lnTo>
                    <a:pt x="423" y="411"/>
                  </a:lnTo>
                  <a:lnTo>
                    <a:pt x="428" y="399"/>
                  </a:lnTo>
                  <a:lnTo>
                    <a:pt x="434" y="388"/>
                  </a:lnTo>
                  <a:lnTo>
                    <a:pt x="438" y="376"/>
                  </a:lnTo>
                  <a:lnTo>
                    <a:pt x="443" y="364"/>
                  </a:lnTo>
                  <a:lnTo>
                    <a:pt x="446" y="351"/>
                  </a:lnTo>
                  <a:lnTo>
                    <a:pt x="449" y="339"/>
                  </a:lnTo>
                  <a:lnTo>
                    <a:pt x="451" y="325"/>
                  </a:lnTo>
                  <a:lnTo>
                    <a:pt x="453" y="312"/>
                  </a:lnTo>
                  <a:lnTo>
                    <a:pt x="455" y="299"/>
                  </a:lnTo>
                  <a:lnTo>
                    <a:pt x="456" y="285"/>
                  </a:lnTo>
                  <a:lnTo>
                    <a:pt x="457" y="271"/>
                  </a:lnTo>
                </a:path>
              </a:pathLst>
            </a:cu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86" name="Freeform 2163"/>
            <p:cNvSpPr>
              <a:spLocks/>
            </p:cNvSpPr>
            <p:nvPr/>
          </p:nvSpPr>
          <p:spPr bwMode="auto">
            <a:xfrm>
              <a:off x="1357" y="2936"/>
              <a:ext cx="114" cy="181"/>
            </a:xfrm>
            <a:custGeom>
              <a:avLst/>
              <a:gdLst>
                <a:gd name="T0" fmla="*/ 0 w 457"/>
                <a:gd name="T1" fmla="*/ 0 h 542"/>
                <a:gd name="T2" fmla="*/ 0 w 457"/>
                <a:gd name="T3" fmla="*/ 0 h 542"/>
                <a:gd name="T4" fmla="*/ 0 w 457"/>
                <a:gd name="T5" fmla="*/ 0 h 542"/>
                <a:gd name="T6" fmla="*/ 0 w 457"/>
                <a:gd name="T7" fmla="*/ 0 h 542"/>
                <a:gd name="T8" fmla="*/ 0 w 457"/>
                <a:gd name="T9" fmla="*/ 0 h 542"/>
                <a:gd name="T10" fmla="*/ 0 w 457"/>
                <a:gd name="T11" fmla="*/ 0 h 542"/>
                <a:gd name="T12" fmla="*/ 0 w 457"/>
                <a:gd name="T13" fmla="*/ 0 h 542"/>
                <a:gd name="T14" fmla="*/ 0 w 457"/>
                <a:gd name="T15" fmla="*/ 0 h 542"/>
                <a:gd name="T16" fmla="*/ 0 w 457"/>
                <a:gd name="T17" fmla="*/ 0 h 542"/>
                <a:gd name="T18" fmla="*/ 0 w 457"/>
                <a:gd name="T19" fmla="*/ 0 h 542"/>
                <a:gd name="T20" fmla="*/ 0 w 457"/>
                <a:gd name="T21" fmla="*/ 0 h 542"/>
                <a:gd name="T22" fmla="*/ 0 w 457"/>
                <a:gd name="T23" fmla="*/ 0 h 542"/>
                <a:gd name="T24" fmla="*/ 0 w 457"/>
                <a:gd name="T25" fmla="*/ 0 h 542"/>
                <a:gd name="T26" fmla="*/ 0 w 457"/>
                <a:gd name="T27" fmla="*/ 0 h 542"/>
                <a:gd name="T28" fmla="*/ 0 w 457"/>
                <a:gd name="T29" fmla="*/ 0 h 542"/>
                <a:gd name="T30" fmla="*/ 0 w 457"/>
                <a:gd name="T31" fmla="*/ 0 h 542"/>
                <a:gd name="T32" fmla="*/ 0 w 457"/>
                <a:gd name="T33" fmla="*/ 0 h 542"/>
                <a:gd name="T34" fmla="*/ 0 w 457"/>
                <a:gd name="T35" fmla="*/ 0 h 542"/>
                <a:gd name="T36" fmla="*/ 0 w 457"/>
                <a:gd name="T37" fmla="*/ 0 h 542"/>
                <a:gd name="T38" fmla="*/ 0 w 457"/>
                <a:gd name="T39" fmla="*/ 0 h 542"/>
                <a:gd name="T40" fmla="*/ 0 w 457"/>
                <a:gd name="T41" fmla="*/ 0 h 542"/>
                <a:gd name="T42" fmla="*/ 0 w 457"/>
                <a:gd name="T43" fmla="*/ 0 h 542"/>
                <a:gd name="T44" fmla="*/ 0 w 457"/>
                <a:gd name="T45" fmla="*/ 0 h 542"/>
                <a:gd name="T46" fmla="*/ 0 w 457"/>
                <a:gd name="T47" fmla="*/ 0 h 542"/>
                <a:gd name="T48" fmla="*/ 0 w 457"/>
                <a:gd name="T49" fmla="*/ 0 h 542"/>
                <a:gd name="T50" fmla="*/ 0 w 457"/>
                <a:gd name="T51" fmla="*/ 0 h 542"/>
                <a:gd name="T52" fmla="*/ 0 w 457"/>
                <a:gd name="T53" fmla="*/ 0 h 542"/>
                <a:gd name="T54" fmla="*/ 0 w 457"/>
                <a:gd name="T55" fmla="*/ 0 h 542"/>
                <a:gd name="T56" fmla="*/ 0 w 457"/>
                <a:gd name="T57" fmla="*/ 0 h 542"/>
                <a:gd name="T58" fmla="*/ 0 w 457"/>
                <a:gd name="T59" fmla="*/ 0 h 542"/>
                <a:gd name="T60" fmla="*/ 0 w 457"/>
                <a:gd name="T61" fmla="*/ 0 h 542"/>
                <a:gd name="T62" fmla="*/ 0 w 457"/>
                <a:gd name="T63" fmla="*/ 0 h 542"/>
                <a:gd name="T64" fmla="*/ 0 w 457"/>
                <a:gd name="T65" fmla="*/ 0 h 542"/>
                <a:gd name="T66" fmla="*/ 0 w 457"/>
                <a:gd name="T67" fmla="*/ 0 h 542"/>
                <a:gd name="T68" fmla="*/ 0 w 457"/>
                <a:gd name="T69" fmla="*/ 0 h 542"/>
                <a:gd name="T70" fmla="*/ 0 w 457"/>
                <a:gd name="T71" fmla="*/ 0 h 542"/>
                <a:gd name="T72" fmla="*/ 0 w 457"/>
                <a:gd name="T73" fmla="*/ 0 h 542"/>
                <a:gd name="T74" fmla="*/ 0 w 457"/>
                <a:gd name="T75" fmla="*/ 0 h 542"/>
                <a:gd name="T76" fmla="*/ 0 w 457"/>
                <a:gd name="T77" fmla="*/ 0 h 542"/>
                <a:gd name="T78" fmla="*/ 0 w 457"/>
                <a:gd name="T79" fmla="*/ 0 h 542"/>
                <a:gd name="T80" fmla="*/ 0 w 457"/>
                <a:gd name="T81" fmla="*/ 0 h 542"/>
                <a:gd name="T82" fmla="*/ 0 w 457"/>
                <a:gd name="T83" fmla="*/ 0 h 542"/>
                <a:gd name="T84" fmla="*/ 0 w 457"/>
                <a:gd name="T85" fmla="*/ 0 h 5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7" h="542">
                  <a:moveTo>
                    <a:pt x="457" y="271"/>
                  </a:moveTo>
                  <a:lnTo>
                    <a:pt x="456" y="258"/>
                  </a:lnTo>
                  <a:lnTo>
                    <a:pt x="455" y="244"/>
                  </a:lnTo>
                  <a:lnTo>
                    <a:pt x="453" y="230"/>
                  </a:lnTo>
                  <a:lnTo>
                    <a:pt x="451" y="216"/>
                  </a:lnTo>
                  <a:lnTo>
                    <a:pt x="449" y="204"/>
                  </a:lnTo>
                  <a:lnTo>
                    <a:pt x="446" y="190"/>
                  </a:lnTo>
                  <a:lnTo>
                    <a:pt x="443" y="178"/>
                  </a:lnTo>
                  <a:lnTo>
                    <a:pt x="438" y="166"/>
                  </a:lnTo>
                  <a:lnTo>
                    <a:pt x="434" y="154"/>
                  </a:lnTo>
                  <a:lnTo>
                    <a:pt x="428" y="142"/>
                  </a:lnTo>
                  <a:lnTo>
                    <a:pt x="423" y="131"/>
                  </a:lnTo>
                  <a:lnTo>
                    <a:pt x="417" y="119"/>
                  </a:lnTo>
                  <a:lnTo>
                    <a:pt x="411" y="109"/>
                  </a:lnTo>
                  <a:lnTo>
                    <a:pt x="404" y="99"/>
                  </a:lnTo>
                  <a:lnTo>
                    <a:pt x="397" y="90"/>
                  </a:lnTo>
                  <a:lnTo>
                    <a:pt x="389" y="79"/>
                  </a:lnTo>
                  <a:lnTo>
                    <a:pt x="381" y="71"/>
                  </a:lnTo>
                  <a:lnTo>
                    <a:pt x="373" y="62"/>
                  </a:lnTo>
                  <a:lnTo>
                    <a:pt x="364" y="54"/>
                  </a:lnTo>
                  <a:lnTo>
                    <a:pt x="355" y="46"/>
                  </a:lnTo>
                  <a:lnTo>
                    <a:pt x="347" y="39"/>
                  </a:lnTo>
                  <a:lnTo>
                    <a:pt x="337" y="34"/>
                  </a:lnTo>
                  <a:lnTo>
                    <a:pt x="327" y="27"/>
                  </a:lnTo>
                  <a:lnTo>
                    <a:pt x="317" y="22"/>
                  </a:lnTo>
                  <a:lnTo>
                    <a:pt x="306" y="16"/>
                  </a:lnTo>
                  <a:lnTo>
                    <a:pt x="295" y="13"/>
                  </a:lnTo>
                  <a:lnTo>
                    <a:pt x="284" y="8"/>
                  </a:lnTo>
                  <a:lnTo>
                    <a:pt x="274" y="6"/>
                  </a:lnTo>
                  <a:lnTo>
                    <a:pt x="263" y="4"/>
                  </a:lnTo>
                  <a:lnTo>
                    <a:pt x="251" y="2"/>
                  </a:lnTo>
                  <a:lnTo>
                    <a:pt x="240" y="0"/>
                  </a:lnTo>
                  <a:lnTo>
                    <a:pt x="228" y="0"/>
                  </a:lnTo>
                  <a:lnTo>
                    <a:pt x="216" y="0"/>
                  </a:lnTo>
                  <a:lnTo>
                    <a:pt x="205" y="2"/>
                  </a:lnTo>
                  <a:lnTo>
                    <a:pt x="193" y="4"/>
                  </a:lnTo>
                  <a:lnTo>
                    <a:pt x="182" y="6"/>
                  </a:lnTo>
                  <a:lnTo>
                    <a:pt x="171" y="8"/>
                  </a:lnTo>
                  <a:lnTo>
                    <a:pt x="160" y="13"/>
                  </a:lnTo>
                  <a:lnTo>
                    <a:pt x="149" y="16"/>
                  </a:lnTo>
                  <a:lnTo>
                    <a:pt x="138" y="22"/>
                  </a:lnTo>
                  <a:lnTo>
                    <a:pt x="129" y="27"/>
                  </a:lnTo>
                  <a:lnTo>
                    <a:pt x="119" y="34"/>
                  </a:lnTo>
                  <a:lnTo>
                    <a:pt x="109" y="39"/>
                  </a:lnTo>
                  <a:lnTo>
                    <a:pt x="100" y="46"/>
                  </a:lnTo>
                  <a:lnTo>
                    <a:pt x="92" y="54"/>
                  </a:lnTo>
                  <a:lnTo>
                    <a:pt x="83" y="62"/>
                  </a:lnTo>
                  <a:lnTo>
                    <a:pt x="74" y="71"/>
                  </a:lnTo>
                  <a:lnTo>
                    <a:pt x="67" y="79"/>
                  </a:lnTo>
                  <a:lnTo>
                    <a:pt x="59" y="90"/>
                  </a:lnTo>
                  <a:lnTo>
                    <a:pt x="51" y="99"/>
                  </a:lnTo>
                  <a:lnTo>
                    <a:pt x="45" y="109"/>
                  </a:lnTo>
                  <a:lnTo>
                    <a:pt x="38" y="119"/>
                  </a:lnTo>
                  <a:lnTo>
                    <a:pt x="33" y="131"/>
                  </a:lnTo>
                  <a:lnTo>
                    <a:pt x="27" y="142"/>
                  </a:lnTo>
                  <a:lnTo>
                    <a:pt x="22" y="154"/>
                  </a:lnTo>
                  <a:lnTo>
                    <a:pt x="17" y="166"/>
                  </a:lnTo>
                  <a:lnTo>
                    <a:pt x="13" y="178"/>
                  </a:lnTo>
                  <a:lnTo>
                    <a:pt x="10" y="190"/>
                  </a:lnTo>
                  <a:lnTo>
                    <a:pt x="7" y="204"/>
                  </a:lnTo>
                  <a:lnTo>
                    <a:pt x="4" y="216"/>
                  </a:lnTo>
                  <a:lnTo>
                    <a:pt x="2" y="230"/>
                  </a:lnTo>
                  <a:lnTo>
                    <a:pt x="1" y="244"/>
                  </a:lnTo>
                  <a:lnTo>
                    <a:pt x="0" y="258"/>
                  </a:lnTo>
                  <a:lnTo>
                    <a:pt x="0" y="271"/>
                  </a:lnTo>
                  <a:lnTo>
                    <a:pt x="0" y="285"/>
                  </a:lnTo>
                  <a:lnTo>
                    <a:pt x="1" y="299"/>
                  </a:lnTo>
                  <a:lnTo>
                    <a:pt x="2" y="313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1"/>
                  </a:lnTo>
                  <a:lnTo>
                    <a:pt x="13" y="364"/>
                  </a:lnTo>
                  <a:lnTo>
                    <a:pt x="17" y="377"/>
                  </a:lnTo>
                  <a:lnTo>
                    <a:pt x="22" y="388"/>
                  </a:lnTo>
                  <a:lnTo>
                    <a:pt x="27" y="401"/>
                  </a:lnTo>
                  <a:lnTo>
                    <a:pt x="33" y="412"/>
                  </a:lnTo>
                  <a:lnTo>
                    <a:pt x="38" y="422"/>
                  </a:lnTo>
                  <a:lnTo>
                    <a:pt x="45" y="433"/>
                  </a:lnTo>
                  <a:lnTo>
                    <a:pt x="51" y="443"/>
                  </a:lnTo>
                  <a:lnTo>
                    <a:pt x="59" y="453"/>
                  </a:lnTo>
                  <a:lnTo>
                    <a:pt x="67" y="462"/>
                  </a:lnTo>
                  <a:lnTo>
                    <a:pt x="74" y="471"/>
                  </a:lnTo>
                  <a:lnTo>
                    <a:pt x="83" y="479"/>
                  </a:lnTo>
                  <a:lnTo>
                    <a:pt x="92" y="487"/>
                  </a:lnTo>
                  <a:lnTo>
                    <a:pt x="100" y="495"/>
                  </a:lnTo>
                  <a:lnTo>
                    <a:pt x="109" y="502"/>
                  </a:lnTo>
                  <a:lnTo>
                    <a:pt x="119" y="509"/>
                  </a:lnTo>
                  <a:lnTo>
                    <a:pt x="129" y="515"/>
                  </a:lnTo>
                  <a:lnTo>
                    <a:pt x="138" y="521"/>
                  </a:lnTo>
                  <a:lnTo>
                    <a:pt x="149" y="525"/>
                  </a:lnTo>
                  <a:lnTo>
                    <a:pt x="160" y="530"/>
                  </a:lnTo>
                  <a:lnTo>
                    <a:pt x="171" y="533"/>
                  </a:lnTo>
                  <a:lnTo>
                    <a:pt x="182" y="537"/>
                  </a:lnTo>
                  <a:lnTo>
                    <a:pt x="193" y="539"/>
                  </a:lnTo>
                  <a:lnTo>
                    <a:pt x="205" y="540"/>
                  </a:lnTo>
                  <a:lnTo>
                    <a:pt x="216" y="541"/>
                  </a:lnTo>
                  <a:lnTo>
                    <a:pt x="228" y="542"/>
                  </a:lnTo>
                  <a:lnTo>
                    <a:pt x="240" y="541"/>
                  </a:lnTo>
                  <a:lnTo>
                    <a:pt x="251" y="540"/>
                  </a:lnTo>
                  <a:lnTo>
                    <a:pt x="263" y="539"/>
                  </a:lnTo>
                  <a:lnTo>
                    <a:pt x="274" y="537"/>
                  </a:lnTo>
                  <a:lnTo>
                    <a:pt x="284" y="533"/>
                  </a:lnTo>
                  <a:lnTo>
                    <a:pt x="295" y="530"/>
                  </a:lnTo>
                  <a:lnTo>
                    <a:pt x="306" y="525"/>
                  </a:lnTo>
                  <a:lnTo>
                    <a:pt x="317" y="521"/>
                  </a:lnTo>
                  <a:lnTo>
                    <a:pt x="327" y="515"/>
                  </a:lnTo>
                  <a:lnTo>
                    <a:pt x="337" y="509"/>
                  </a:lnTo>
                  <a:lnTo>
                    <a:pt x="347" y="502"/>
                  </a:lnTo>
                  <a:lnTo>
                    <a:pt x="355" y="495"/>
                  </a:lnTo>
                  <a:lnTo>
                    <a:pt x="364" y="487"/>
                  </a:lnTo>
                  <a:lnTo>
                    <a:pt x="373" y="479"/>
                  </a:lnTo>
                  <a:lnTo>
                    <a:pt x="381" y="471"/>
                  </a:lnTo>
                  <a:lnTo>
                    <a:pt x="389" y="462"/>
                  </a:lnTo>
                  <a:lnTo>
                    <a:pt x="397" y="453"/>
                  </a:lnTo>
                  <a:lnTo>
                    <a:pt x="404" y="443"/>
                  </a:lnTo>
                  <a:lnTo>
                    <a:pt x="411" y="433"/>
                  </a:lnTo>
                  <a:lnTo>
                    <a:pt x="417" y="422"/>
                  </a:lnTo>
                  <a:lnTo>
                    <a:pt x="423" y="412"/>
                  </a:lnTo>
                  <a:lnTo>
                    <a:pt x="428" y="401"/>
                  </a:lnTo>
                  <a:lnTo>
                    <a:pt x="434" y="388"/>
                  </a:lnTo>
                  <a:lnTo>
                    <a:pt x="438" y="377"/>
                  </a:lnTo>
                  <a:lnTo>
                    <a:pt x="443" y="364"/>
                  </a:lnTo>
                  <a:lnTo>
                    <a:pt x="446" y="351"/>
                  </a:lnTo>
                  <a:lnTo>
                    <a:pt x="449" y="339"/>
                  </a:lnTo>
                  <a:lnTo>
                    <a:pt x="451" y="325"/>
                  </a:lnTo>
                  <a:lnTo>
                    <a:pt x="453" y="313"/>
                  </a:lnTo>
                  <a:lnTo>
                    <a:pt x="455" y="299"/>
                  </a:lnTo>
                  <a:lnTo>
                    <a:pt x="456" y="285"/>
                  </a:lnTo>
                  <a:lnTo>
                    <a:pt x="457" y="2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87" name="Freeform 2164"/>
            <p:cNvSpPr>
              <a:spLocks/>
            </p:cNvSpPr>
            <p:nvPr/>
          </p:nvSpPr>
          <p:spPr bwMode="auto">
            <a:xfrm>
              <a:off x="1357" y="2936"/>
              <a:ext cx="114" cy="181"/>
            </a:xfrm>
            <a:custGeom>
              <a:avLst/>
              <a:gdLst>
                <a:gd name="T0" fmla="*/ 0 w 457"/>
                <a:gd name="T1" fmla="*/ 0 h 542"/>
                <a:gd name="T2" fmla="*/ 0 w 457"/>
                <a:gd name="T3" fmla="*/ 0 h 542"/>
                <a:gd name="T4" fmla="*/ 0 w 457"/>
                <a:gd name="T5" fmla="*/ 0 h 542"/>
                <a:gd name="T6" fmla="*/ 0 w 457"/>
                <a:gd name="T7" fmla="*/ 0 h 542"/>
                <a:gd name="T8" fmla="*/ 0 w 457"/>
                <a:gd name="T9" fmla="*/ 0 h 542"/>
                <a:gd name="T10" fmla="*/ 0 w 457"/>
                <a:gd name="T11" fmla="*/ 0 h 542"/>
                <a:gd name="T12" fmla="*/ 0 w 457"/>
                <a:gd name="T13" fmla="*/ 0 h 542"/>
                <a:gd name="T14" fmla="*/ 0 w 457"/>
                <a:gd name="T15" fmla="*/ 0 h 542"/>
                <a:gd name="T16" fmla="*/ 0 w 457"/>
                <a:gd name="T17" fmla="*/ 0 h 542"/>
                <a:gd name="T18" fmla="*/ 0 w 457"/>
                <a:gd name="T19" fmla="*/ 0 h 542"/>
                <a:gd name="T20" fmla="*/ 0 w 457"/>
                <a:gd name="T21" fmla="*/ 0 h 542"/>
                <a:gd name="T22" fmla="*/ 0 w 457"/>
                <a:gd name="T23" fmla="*/ 0 h 542"/>
                <a:gd name="T24" fmla="*/ 0 w 457"/>
                <a:gd name="T25" fmla="*/ 0 h 542"/>
                <a:gd name="T26" fmla="*/ 0 w 457"/>
                <a:gd name="T27" fmla="*/ 0 h 542"/>
                <a:gd name="T28" fmla="*/ 0 w 457"/>
                <a:gd name="T29" fmla="*/ 0 h 542"/>
                <a:gd name="T30" fmla="*/ 0 w 457"/>
                <a:gd name="T31" fmla="*/ 0 h 542"/>
                <a:gd name="T32" fmla="*/ 0 w 457"/>
                <a:gd name="T33" fmla="*/ 0 h 542"/>
                <a:gd name="T34" fmla="*/ 0 w 457"/>
                <a:gd name="T35" fmla="*/ 0 h 542"/>
                <a:gd name="T36" fmla="*/ 0 w 457"/>
                <a:gd name="T37" fmla="*/ 0 h 542"/>
                <a:gd name="T38" fmla="*/ 0 w 457"/>
                <a:gd name="T39" fmla="*/ 0 h 542"/>
                <a:gd name="T40" fmla="*/ 0 w 457"/>
                <a:gd name="T41" fmla="*/ 0 h 542"/>
                <a:gd name="T42" fmla="*/ 0 w 457"/>
                <a:gd name="T43" fmla="*/ 0 h 542"/>
                <a:gd name="T44" fmla="*/ 0 w 457"/>
                <a:gd name="T45" fmla="*/ 0 h 542"/>
                <a:gd name="T46" fmla="*/ 0 w 457"/>
                <a:gd name="T47" fmla="*/ 0 h 542"/>
                <a:gd name="T48" fmla="*/ 0 w 457"/>
                <a:gd name="T49" fmla="*/ 0 h 542"/>
                <a:gd name="T50" fmla="*/ 0 w 457"/>
                <a:gd name="T51" fmla="*/ 0 h 542"/>
                <a:gd name="T52" fmla="*/ 0 w 457"/>
                <a:gd name="T53" fmla="*/ 0 h 542"/>
                <a:gd name="T54" fmla="*/ 0 w 457"/>
                <a:gd name="T55" fmla="*/ 0 h 542"/>
                <a:gd name="T56" fmla="*/ 0 w 457"/>
                <a:gd name="T57" fmla="*/ 0 h 542"/>
                <a:gd name="T58" fmla="*/ 0 w 457"/>
                <a:gd name="T59" fmla="*/ 0 h 542"/>
                <a:gd name="T60" fmla="*/ 0 w 457"/>
                <a:gd name="T61" fmla="*/ 0 h 542"/>
                <a:gd name="T62" fmla="*/ 0 w 457"/>
                <a:gd name="T63" fmla="*/ 0 h 542"/>
                <a:gd name="T64" fmla="*/ 0 w 457"/>
                <a:gd name="T65" fmla="*/ 0 h 542"/>
                <a:gd name="T66" fmla="*/ 0 w 457"/>
                <a:gd name="T67" fmla="*/ 0 h 542"/>
                <a:gd name="T68" fmla="*/ 0 w 457"/>
                <a:gd name="T69" fmla="*/ 0 h 542"/>
                <a:gd name="T70" fmla="*/ 0 w 457"/>
                <a:gd name="T71" fmla="*/ 0 h 542"/>
                <a:gd name="T72" fmla="*/ 0 w 457"/>
                <a:gd name="T73" fmla="*/ 0 h 542"/>
                <a:gd name="T74" fmla="*/ 0 w 457"/>
                <a:gd name="T75" fmla="*/ 0 h 542"/>
                <a:gd name="T76" fmla="*/ 0 w 457"/>
                <a:gd name="T77" fmla="*/ 0 h 542"/>
                <a:gd name="T78" fmla="*/ 0 w 457"/>
                <a:gd name="T79" fmla="*/ 0 h 542"/>
                <a:gd name="T80" fmla="*/ 0 w 457"/>
                <a:gd name="T81" fmla="*/ 0 h 542"/>
                <a:gd name="T82" fmla="*/ 0 w 457"/>
                <a:gd name="T83" fmla="*/ 0 h 542"/>
                <a:gd name="T84" fmla="*/ 0 w 457"/>
                <a:gd name="T85" fmla="*/ 0 h 5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7" h="542">
                  <a:moveTo>
                    <a:pt x="457" y="271"/>
                  </a:moveTo>
                  <a:lnTo>
                    <a:pt x="456" y="258"/>
                  </a:lnTo>
                  <a:lnTo>
                    <a:pt x="455" y="244"/>
                  </a:lnTo>
                  <a:lnTo>
                    <a:pt x="453" y="230"/>
                  </a:lnTo>
                  <a:lnTo>
                    <a:pt x="451" y="216"/>
                  </a:lnTo>
                  <a:lnTo>
                    <a:pt x="449" y="204"/>
                  </a:lnTo>
                  <a:lnTo>
                    <a:pt x="446" y="190"/>
                  </a:lnTo>
                  <a:lnTo>
                    <a:pt x="443" y="178"/>
                  </a:lnTo>
                  <a:lnTo>
                    <a:pt x="438" y="166"/>
                  </a:lnTo>
                  <a:lnTo>
                    <a:pt x="434" y="154"/>
                  </a:lnTo>
                  <a:lnTo>
                    <a:pt x="428" y="142"/>
                  </a:lnTo>
                  <a:lnTo>
                    <a:pt x="423" y="131"/>
                  </a:lnTo>
                  <a:lnTo>
                    <a:pt x="417" y="119"/>
                  </a:lnTo>
                  <a:lnTo>
                    <a:pt x="411" y="109"/>
                  </a:lnTo>
                  <a:lnTo>
                    <a:pt x="404" y="99"/>
                  </a:lnTo>
                  <a:lnTo>
                    <a:pt x="397" y="90"/>
                  </a:lnTo>
                  <a:lnTo>
                    <a:pt x="389" y="79"/>
                  </a:lnTo>
                  <a:lnTo>
                    <a:pt x="381" y="71"/>
                  </a:lnTo>
                  <a:lnTo>
                    <a:pt x="373" y="62"/>
                  </a:lnTo>
                  <a:lnTo>
                    <a:pt x="364" y="54"/>
                  </a:lnTo>
                  <a:lnTo>
                    <a:pt x="355" y="46"/>
                  </a:lnTo>
                  <a:lnTo>
                    <a:pt x="347" y="39"/>
                  </a:lnTo>
                  <a:lnTo>
                    <a:pt x="337" y="34"/>
                  </a:lnTo>
                  <a:lnTo>
                    <a:pt x="327" y="27"/>
                  </a:lnTo>
                  <a:lnTo>
                    <a:pt x="317" y="22"/>
                  </a:lnTo>
                  <a:lnTo>
                    <a:pt x="306" y="16"/>
                  </a:lnTo>
                  <a:lnTo>
                    <a:pt x="295" y="13"/>
                  </a:lnTo>
                  <a:lnTo>
                    <a:pt x="284" y="8"/>
                  </a:lnTo>
                  <a:lnTo>
                    <a:pt x="274" y="6"/>
                  </a:lnTo>
                  <a:lnTo>
                    <a:pt x="263" y="4"/>
                  </a:lnTo>
                  <a:lnTo>
                    <a:pt x="251" y="2"/>
                  </a:lnTo>
                  <a:lnTo>
                    <a:pt x="240" y="0"/>
                  </a:lnTo>
                  <a:lnTo>
                    <a:pt x="228" y="0"/>
                  </a:lnTo>
                  <a:lnTo>
                    <a:pt x="216" y="0"/>
                  </a:lnTo>
                  <a:lnTo>
                    <a:pt x="205" y="2"/>
                  </a:lnTo>
                  <a:lnTo>
                    <a:pt x="193" y="4"/>
                  </a:lnTo>
                  <a:lnTo>
                    <a:pt x="182" y="6"/>
                  </a:lnTo>
                  <a:lnTo>
                    <a:pt x="171" y="8"/>
                  </a:lnTo>
                  <a:lnTo>
                    <a:pt x="160" y="13"/>
                  </a:lnTo>
                  <a:lnTo>
                    <a:pt x="149" y="16"/>
                  </a:lnTo>
                  <a:lnTo>
                    <a:pt x="138" y="22"/>
                  </a:lnTo>
                  <a:lnTo>
                    <a:pt x="129" y="27"/>
                  </a:lnTo>
                  <a:lnTo>
                    <a:pt x="119" y="34"/>
                  </a:lnTo>
                  <a:lnTo>
                    <a:pt x="109" y="39"/>
                  </a:lnTo>
                  <a:lnTo>
                    <a:pt x="100" y="46"/>
                  </a:lnTo>
                  <a:lnTo>
                    <a:pt x="92" y="54"/>
                  </a:lnTo>
                  <a:lnTo>
                    <a:pt x="83" y="62"/>
                  </a:lnTo>
                  <a:lnTo>
                    <a:pt x="74" y="71"/>
                  </a:lnTo>
                  <a:lnTo>
                    <a:pt x="67" y="79"/>
                  </a:lnTo>
                  <a:lnTo>
                    <a:pt x="59" y="90"/>
                  </a:lnTo>
                  <a:lnTo>
                    <a:pt x="51" y="99"/>
                  </a:lnTo>
                  <a:lnTo>
                    <a:pt x="45" y="109"/>
                  </a:lnTo>
                  <a:lnTo>
                    <a:pt x="38" y="119"/>
                  </a:lnTo>
                  <a:lnTo>
                    <a:pt x="33" y="131"/>
                  </a:lnTo>
                  <a:lnTo>
                    <a:pt x="27" y="142"/>
                  </a:lnTo>
                  <a:lnTo>
                    <a:pt x="22" y="154"/>
                  </a:lnTo>
                  <a:lnTo>
                    <a:pt x="17" y="166"/>
                  </a:lnTo>
                  <a:lnTo>
                    <a:pt x="13" y="178"/>
                  </a:lnTo>
                  <a:lnTo>
                    <a:pt x="10" y="190"/>
                  </a:lnTo>
                  <a:lnTo>
                    <a:pt x="7" y="204"/>
                  </a:lnTo>
                  <a:lnTo>
                    <a:pt x="4" y="216"/>
                  </a:lnTo>
                  <a:lnTo>
                    <a:pt x="2" y="230"/>
                  </a:lnTo>
                  <a:lnTo>
                    <a:pt x="1" y="244"/>
                  </a:lnTo>
                  <a:lnTo>
                    <a:pt x="0" y="258"/>
                  </a:lnTo>
                  <a:lnTo>
                    <a:pt x="0" y="271"/>
                  </a:lnTo>
                  <a:lnTo>
                    <a:pt x="0" y="285"/>
                  </a:lnTo>
                  <a:lnTo>
                    <a:pt x="1" y="299"/>
                  </a:lnTo>
                  <a:lnTo>
                    <a:pt x="2" y="313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1"/>
                  </a:lnTo>
                  <a:lnTo>
                    <a:pt x="13" y="364"/>
                  </a:lnTo>
                  <a:lnTo>
                    <a:pt x="17" y="377"/>
                  </a:lnTo>
                  <a:lnTo>
                    <a:pt x="22" y="388"/>
                  </a:lnTo>
                  <a:lnTo>
                    <a:pt x="27" y="401"/>
                  </a:lnTo>
                  <a:lnTo>
                    <a:pt x="33" y="412"/>
                  </a:lnTo>
                  <a:lnTo>
                    <a:pt x="38" y="422"/>
                  </a:lnTo>
                  <a:lnTo>
                    <a:pt x="45" y="433"/>
                  </a:lnTo>
                  <a:lnTo>
                    <a:pt x="51" y="443"/>
                  </a:lnTo>
                  <a:lnTo>
                    <a:pt x="59" y="453"/>
                  </a:lnTo>
                  <a:lnTo>
                    <a:pt x="67" y="462"/>
                  </a:lnTo>
                  <a:lnTo>
                    <a:pt x="74" y="471"/>
                  </a:lnTo>
                  <a:lnTo>
                    <a:pt x="83" y="479"/>
                  </a:lnTo>
                  <a:lnTo>
                    <a:pt x="92" y="487"/>
                  </a:lnTo>
                  <a:lnTo>
                    <a:pt x="100" y="495"/>
                  </a:lnTo>
                  <a:lnTo>
                    <a:pt x="109" y="502"/>
                  </a:lnTo>
                  <a:lnTo>
                    <a:pt x="119" y="509"/>
                  </a:lnTo>
                  <a:lnTo>
                    <a:pt x="129" y="515"/>
                  </a:lnTo>
                  <a:lnTo>
                    <a:pt x="138" y="521"/>
                  </a:lnTo>
                  <a:lnTo>
                    <a:pt x="149" y="525"/>
                  </a:lnTo>
                  <a:lnTo>
                    <a:pt x="160" y="530"/>
                  </a:lnTo>
                  <a:lnTo>
                    <a:pt x="171" y="533"/>
                  </a:lnTo>
                  <a:lnTo>
                    <a:pt x="182" y="537"/>
                  </a:lnTo>
                  <a:lnTo>
                    <a:pt x="193" y="539"/>
                  </a:lnTo>
                  <a:lnTo>
                    <a:pt x="205" y="540"/>
                  </a:lnTo>
                  <a:lnTo>
                    <a:pt x="216" y="541"/>
                  </a:lnTo>
                  <a:lnTo>
                    <a:pt x="228" y="542"/>
                  </a:lnTo>
                  <a:lnTo>
                    <a:pt x="240" y="541"/>
                  </a:lnTo>
                  <a:lnTo>
                    <a:pt x="251" y="540"/>
                  </a:lnTo>
                  <a:lnTo>
                    <a:pt x="263" y="539"/>
                  </a:lnTo>
                  <a:lnTo>
                    <a:pt x="274" y="537"/>
                  </a:lnTo>
                  <a:lnTo>
                    <a:pt x="284" y="533"/>
                  </a:lnTo>
                  <a:lnTo>
                    <a:pt x="295" y="530"/>
                  </a:lnTo>
                  <a:lnTo>
                    <a:pt x="306" y="525"/>
                  </a:lnTo>
                  <a:lnTo>
                    <a:pt x="317" y="521"/>
                  </a:lnTo>
                  <a:lnTo>
                    <a:pt x="327" y="515"/>
                  </a:lnTo>
                  <a:lnTo>
                    <a:pt x="337" y="509"/>
                  </a:lnTo>
                  <a:lnTo>
                    <a:pt x="347" y="502"/>
                  </a:lnTo>
                  <a:lnTo>
                    <a:pt x="355" y="495"/>
                  </a:lnTo>
                  <a:lnTo>
                    <a:pt x="364" y="487"/>
                  </a:lnTo>
                  <a:lnTo>
                    <a:pt x="373" y="479"/>
                  </a:lnTo>
                  <a:lnTo>
                    <a:pt x="381" y="471"/>
                  </a:lnTo>
                  <a:lnTo>
                    <a:pt x="389" y="462"/>
                  </a:lnTo>
                  <a:lnTo>
                    <a:pt x="397" y="453"/>
                  </a:lnTo>
                  <a:lnTo>
                    <a:pt x="404" y="443"/>
                  </a:lnTo>
                  <a:lnTo>
                    <a:pt x="411" y="433"/>
                  </a:lnTo>
                  <a:lnTo>
                    <a:pt x="417" y="422"/>
                  </a:lnTo>
                  <a:lnTo>
                    <a:pt x="423" y="412"/>
                  </a:lnTo>
                  <a:lnTo>
                    <a:pt x="428" y="401"/>
                  </a:lnTo>
                  <a:lnTo>
                    <a:pt x="434" y="388"/>
                  </a:lnTo>
                  <a:lnTo>
                    <a:pt x="438" y="377"/>
                  </a:lnTo>
                  <a:lnTo>
                    <a:pt x="443" y="364"/>
                  </a:lnTo>
                  <a:lnTo>
                    <a:pt x="446" y="351"/>
                  </a:lnTo>
                  <a:lnTo>
                    <a:pt x="449" y="339"/>
                  </a:lnTo>
                  <a:lnTo>
                    <a:pt x="451" y="325"/>
                  </a:lnTo>
                  <a:lnTo>
                    <a:pt x="453" y="313"/>
                  </a:lnTo>
                  <a:lnTo>
                    <a:pt x="455" y="299"/>
                  </a:lnTo>
                  <a:lnTo>
                    <a:pt x="456" y="285"/>
                  </a:lnTo>
                  <a:lnTo>
                    <a:pt x="457" y="271"/>
                  </a:lnTo>
                </a:path>
              </a:pathLst>
            </a:cu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88" name="Freeform 2165"/>
            <p:cNvSpPr>
              <a:spLocks/>
            </p:cNvSpPr>
            <p:nvPr/>
          </p:nvSpPr>
          <p:spPr bwMode="auto">
            <a:xfrm>
              <a:off x="1357" y="3279"/>
              <a:ext cx="114" cy="181"/>
            </a:xfrm>
            <a:custGeom>
              <a:avLst/>
              <a:gdLst>
                <a:gd name="T0" fmla="*/ 0 w 457"/>
                <a:gd name="T1" fmla="*/ 0 h 542"/>
                <a:gd name="T2" fmla="*/ 0 w 457"/>
                <a:gd name="T3" fmla="*/ 0 h 542"/>
                <a:gd name="T4" fmla="*/ 0 w 457"/>
                <a:gd name="T5" fmla="*/ 0 h 542"/>
                <a:gd name="T6" fmla="*/ 0 w 457"/>
                <a:gd name="T7" fmla="*/ 0 h 542"/>
                <a:gd name="T8" fmla="*/ 0 w 457"/>
                <a:gd name="T9" fmla="*/ 0 h 542"/>
                <a:gd name="T10" fmla="*/ 0 w 457"/>
                <a:gd name="T11" fmla="*/ 0 h 542"/>
                <a:gd name="T12" fmla="*/ 0 w 457"/>
                <a:gd name="T13" fmla="*/ 0 h 542"/>
                <a:gd name="T14" fmla="*/ 0 w 457"/>
                <a:gd name="T15" fmla="*/ 0 h 542"/>
                <a:gd name="T16" fmla="*/ 0 w 457"/>
                <a:gd name="T17" fmla="*/ 0 h 542"/>
                <a:gd name="T18" fmla="*/ 0 w 457"/>
                <a:gd name="T19" fmla="*/ 0 h 542"/>
                <a:gd name="T20" fmla="*/ 0 w 457"/>
                <a:gd name="T21" fmla="*/ 0 h 542"/>
                <a:gd name="T22" fmla="*/ 0 w 457"/>
                <a:gd name="T23" fmla="*/ 0 h 542"/>
                <a:gd name="T24" fmla="*/ 0 w 457"/>
                <a:gd name="T25" fmla="*/ 0 h 542"/>
                <a:gd name="T26" fmla="*/ 0 w 457"/>
                <a:gd name="T27" fmla="*/ 0 h 542"/>
                <a:gd name="T28" fmla="*/ 0 w 457"/>
                <a:gd name="T29" fmla="*/ 0 h 542"/>
                <a:gd name="T30" fmla="*/ 0 w 457"/>
                <a:gd name="T31" fmla="*/ 0 h 542"/>
                <a:gd name="T32" fmla="*/ 0 w 457"/>
                <a:gd name="T33" fmla="*/ 0 h 542"/>
                <a:gd name="T34" fmla="*/ 0 w 457"/>
                <a:gd name="T35" fmla="*/ 0 h 542"/>
                <a:gd name="T36" fmla="*/ 0 w 457"/>
                <a:gd name="T37" fmla="*/ 0 h 542"/>
                <a:gd name="T38" fmla="*/ 0 w 457"/>
                <a:gd name="T39" fmla="*/ 0 h 542"/>
                <a:gd name="T40" fmla="*/ 0 w 457"/>
                <a:gd name="T41" fmla="*/ 0 h 542"/>
                <a:gd name="T42" fmla="*/ 0 w 457"/>
                <a:gd name="T43" fmla="*/ 0 h 542"/>
                <a:gd name="T44" fmla="*/ 0 w 457"/>
                <a:gd name="T45" fmla="*/ 0 h 542"/>
                <a:gd name="T46" fmla="*/ 0 w 457"/>
                <a:gd name="T47" fmla="*/ 0 h 542"/>
                <a:gd name="T48" fmla="*/ 0 w 457"/>
                <a:gd name="T49" fmla="*/ 0 h 542"/>
                <a:gd name="T50" fmla="*/ 0 w 457"/>
                <a:gd name="T51" fmla="*/ 0 h 542"/>
                <a:gd name="T52" fmla="*/ 0 w 457"/>
                <a:gd name="T53" fmla="*/ 0 h 542"/>
                <a:gd name="T54" fmla="*/ 0 w 457"/>
                <a:gd name="T55" fmla="*/ 0 h 542"/>
                <a:gd name="T56" fmla="*/ 0 w 457"/>
                <a:gd name="T57" fmla="*/ 0 h 542"/>
                <a:gd name="T58" fmla="*/ 0 w 457"/>
                <a:gd name="T59" fmla="*/ 0 h 542"/>
                <a:gd name="T60" fmla="*/ 0 w 457"/>
                <a:gd name="T61" fmla="*/ 0 h 542"/>
                <a:gd name="T62" fmla="*/ 0 w 457"/>
                <a:gd name="T63" fmla="*/ 0 h 542"/>
                <a:gd name="T64" fmla="*/ 0 w 457"/>
                <a:gd name="T65" fmla="*/ 0 h 542"/>
                <a:gd name="T66" fmla="*/ 0 w 457"/>
                <a:gd name="T67" fmla="*/ 0 h 542"/>
                <a:gd name="T68" fmla="*/ 0 w 457"/>
                <a:gd name="T69" fmla="*/ 0 h 542"/>
                <a:gd name="T70" fmla="*/ 0 w 457"/>
                <a:gd name="T71" fmla="*/ 0 h 542"/>
                <a:gd name="T72" fmla="*/ 0 w 457"/>
                <a:gd name="T73" fmla="*/ 0 h 542"/>
                <a:gd name="T74" fmla="*/ 0 w 457"/>
                <a:gd name="T75" fmla="*/ 0 h 542"/>
                <a:gd name="T76" fmla="*/ 0 w 457"/>
                <a:gd name="T77" fmla="*/ 0 h 542"/>
                <a:gd name="T78" fmla="*/ 0 w 457"/>
                <a:gd name="T79" fmla="*/ 0 h 542"/>
                <a:gd name="T80" fmla="*/ 0 w 457"/>
                <a:gd name="T81" fmla="*/ 0 h 542"/>
                <a:gd name="T82" fmla="*/ 0 w 457"/>
                <a:gd name="T83" fmla="*/ 0 h 542"/>
                <a:gd name="T84" fmla="*/ 0 w 457"/>
                <a:gd name="T85" fmla="*/ 0 h 5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7" h="542">
                  <a:moveTo>
                    <a:pt x="457" y="271"/>
                  </a:moveTo>
                  <a:lnTo>
                    <a:pt x="456" y="257"/>
                  </a:lnTo>
                  <a:lnTo>
                    <a:pt x="455" y="243"/>
                  </a:lnTo>
                  <a:lnTo>
                    <a:pt x="453" y="230"/>
                  </a:lnTo>
                  <a:lnTo>
                    <a:pt x="451" y="216"/>
                  </a:lnTo>
                  <a:lnTo>
                    <a:pt x="449" y="203"/>
                  </a:lnTo>
                  <a:lnTo>
                    <a:pt x="446" y="190"/>
                  </a:lnTo>
                  <a:lnTo>
                    <a:pt x="443" y="178"/>
                  </a:lnTo>
                  <a:lnTo>
                    <a:pt x="438" y="166"/>
                  </a:lnTo>
                  <a:lnTo>
                    <a:pt x="434" y="154"/>
                  </a:lnTo>
                  <a:lnTo>
                    <a:pt x="428" y="142"/>
                  </a:lnTo>
                  <a:lnTo>
                    <a:pt x="423" y="131"/>
                  </a:lnTo>
                  <a:lnTo>
                    <a:pt x="417" y="119"/>
                  </a:lnTo>
                  <a:lnTo>
                    <a:pt x="411" y="109"/>
                  </a:lnTo>
                  <a:lnTo>
                    <a:pt x="404" y="99"/>
                  </a:lnTo>
                  <a:lnTo>
                    <a:pt x="397" y="90"/>
                  </a:lnTo>
                  <a:lnTo>
                    <a:pt x="389" y="79"/>
                  </a:lnTo>
                  <a:lnTo>
                    <a:pt x="381" y="70"/>
                  </a:lnTo>
                  <a:lnTo>
                    <a:pt x="373" y="62"/>
                  </a:lnTo>
                  <a:lnTo>
                    <a:pt x="364" y="54"/>
                  </a:lnTo>
                  <a:lnTo>
                    <a:pt x="355" y="46"/>
                  </a:lnTo>
                  <a:lnTo>
                    <a:pt x="347" y="39"/>
                  </a:lnTo>
                  <a:lnTo>
                    <a:pt x="337" y="34"/>
                  </a:lnTo>
                  <a:lnTo>
                    <a:pt x="327" y="27"/>
                  </a:lnTo>
                  <a:lnTo>
                    <a:pt x="317" y="22"/>
                  </a:lnTo>
                  <a:lnTo>
                    <a:pt x="306" y="16"/>
                  </a:lnTo>
                  <a:lnTo>
                    <a:pt x="295" y="13"/>
                  </a:lnTo>
                  <a:lnTo>
                    <a:pt x="284" y="8"/>
                  </a:lnTo>
                  <a:lnTo>
                    <a:pt x="274" y="6"/>
                  </a:lnTo>
                  <a:lnTo>
                    <a:pt x="263" y="4"/>
                  </a:lnTo>
                  <a:lnTo>
                    <a:pt x="251" y="2"/>
                  </a:lnTo>
                  <a:lnTo>
                    <a:pt x="240" y="0"/>
                  </a:lnTo>
                  <a:lnTo>
                    <a:pt x="228" y="0"/>
                  </a:lnTo>
                  <a:lnTo>
                    <a:pt x="216" y="0"/>
                  </a:lnTo>
                  <a:lnTo>
                    <a:pt x="205" y="2"/>
                  </a:lnTo>
                  <a:lnTo>
                    <a:pt x="193" y="4"/>
                  </a:lnTo>
                  <a:lnTo>
                    <a:pt x="182" y="6"/>
                  </a:lnTo>
                  <a:lnTo>
                    <a:pt x="171" y="8"/>
                  </a:lnTo>
                  <a:lnTo>
                    <a:pt x="160" y="13"/>
                  </a:lnTo>
                  <a:lnTo>
                    <a:pt x="149" y="16"/>
                  </a:lnTo>
                  <a:lnTo>
                    <a:pt x="140" y="22"/>
                  </a:lnTo>
                  <a:lnTo>
                    <a:pt x="129" y="27"/>
                  </a:lnTo>
                  <a:lnTo>
                    <a:pt x="119" y="34"/>
                  </a:lnTo>
                  <a:lnTo>
                    <a:pt x="109" y="39"/>
                  </a:lnTo>
                  <a:lnTo>
                    <a:pt x="100" y="46"/>
                  </a:lnTo>
                  <a:lnTo>
                    <a:pt x="92" y="54"/>
                  </a:lnTo>
                  <a:lnTo>
                    <a:pt x="83" y="62"/>
                  </a:lnTo>
                  <a:lnTo>
                    <a:pt x="74" y="70"/>
                  </a:lnTo>
                  <a:lnTo>
                    <a:pt x="67" y="79"/>
                  </a:lnTo>
                  <a:lnTo>
                    <a:pt x="59" y="90"/>
                  </a:lnTo>
                  <a:lnTo>
                    <a:pt x="51" y="99"/>
                  </a:lnTo>
                  <a:lnTo>
                    <a:pt x="45" y="109"/>
                  </a:lnTo>
                  <a:lnTo>
                    <a:pt x="38" y="119"/>
                  </a:lnTo>
                  <a:lnTo>
                    <a:pt x="33" y="131"/>
                  </a:lnTo>
                  <a:lnTo>
                    <a:pt x="27" y="142"/>
                  </a:lnTo>
                  <a:lnTo>
                    <a:pt x="22" y="154"/>
                  </a:lnTo>
                  <a:lnTo>
                    <a:pt x="17" y="166"/>
                  </a:lnTo>
                  <a:lnTo>
                    <a:pt x="13" y="178"/>
                  </a:lnTo>
                  <a:lnTo>
                    <a:pt x="10" y="190"/>
                  </a:lnTo>
                  <a:lnTo>
                    <a:pt x="7" y="203"/>
                  </a:lnTo>
                  <a:lnTo>
                    <a:pt x="4" y="216"/>
                  </a:lnTo>
                  <a:lnTo>
                    <a:pt x="2" y="230"/>
                  </a:lnTo>
                  <a:lnTo>
                    <a:pt x="1" y="243"/>
                  </a:lnTo>
                  <a:lnTo>
                    <a:pt x="0" y="257"/>
                  </a:lnTo>
                  <a:lnTo>
                    <a:pt x="0" y="271"/>
                  </a:lnTo>
                  <a:lnTo>
                    <a:pt x="0" y="285"/>
                  </a:lnTo>
                  <a:lnTo>
                    <a:pt x="1" y="299"/>
                  </a:lnTo>
                  <a:lnTo>
                    <a:pt x="2" y="313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1"/>
                  </a:lnTo>
                  <a:lnTo>
                    <a:pt x="13" y="364"/>
                  </a:lnTo>
                  <a:lnTo>
                    <a:pt x="17" y="377"/>
                  </a:lnTo>
                  <a:lnTo>
                    <a:pt x="22" y="388"/>
                  </a:lnTo>
                  <a:lnTo>
                    <a:pt x="27" y="401"/>
                  </a:lnTo>
                  <a:lnTo>
                    <a:pt x="33" y="411"/>
                  </a:lnTo>
                  <a:lnTo>
                    <a:pt x="38" y="422"/>
                  </a:lnTo>
                  <a:lnTo>
                    <a:pt x="45" y="433"/>
                  </a:lnTo>
                  <a:lnTo>
                    <a:pt x="51" y="443"/>
                  </a:lnTo>
                  <a:lnTo>
                    <a:pt x="59" y="453"/>
                  </a:lnTo>
                  <a:lnTo>
                    <a:pt x="67" y="462"/>
                  </a:lnTo>
                  <a:lnTo>
                    <a:pt x="74" y="471"/>
                  </a:lnTo>
                  <a:lnTo>
                    <a:pt x="83" y="479"/>
                  </a:lnTo>
                  <a:lnTo>
                    <a:pt x="92" y="487"/>
                  </a:lnTo>
                  <a:lnTo>
                    <a:pt x="100" y="495"/>
                  </a:lnTo>
                  <a:lnTo>
                    <a:pt x="109" y="502"/>
                  </a:lnTo>
                  <a:lnTo>
                    <a:pt x="119" y="509"/>
                  </a:lnTo>
                  <a:lnTo>
                    <a:pt x="129" y="515"/>
                  </a:lnTo>
                  <a:lnTo>
                    <a:pt x="140" y="521"/>
                  </a:lnTo>
                  <a:lnTo>
                    <a:pt x="149" y="525"/>
                  </a:lnTo>
                  <a:lnTo>
                    <a:pt x="160" y="530"/>
                  </a:lnTo>
                  <a:lnTo>
                    <a:pt x="171" y="533"/>
                  </a:lnTo>
                  <a:lnTo>
                    <a:pt x="182" y="537"/>
                  </a:lnTo>
                  <a:lnTo>
                    <a:pt x="193" y="539"/>
                  </a:lnTo>
                  <a:lnTo>
                    <a:pt x="205" y="540"/>
                  </a:lnTo>
                  <a:lnTo>
                    <a:pt x="216" y="541"/>
                  </a:lnTo>
                  <a:lnTo>
                    <a:pt x="228" y="542"/>
                  </a:lnTo>
                  <a:lnTo>
                    <a:pt x="240" y="541"/>
                  </a:lnTo>
                  <a:lnTo>
                    <a:pt x="251" y="540"/>
                  </a:lnTo>
                  <a:lnTo>
                    <a:pt x="263" y="539"/>
                  </a:lnTo>
                  <a:lnTo>
                    <a:pt x="274" y="537"/>
                  </a:lnTo>
                  <a:lnTo>
                    <a:pt x="284" y="533"/>
                  </a:lnTo>
                  <a:lnTo>
                    <a:pt x="295" y="530"/>
                  </a:lnTo>
                  <a:lnTo>
                    <a:pt x="306" y="525"/>
                  </a:lnTo>
                  <a:lnTo>
                    <a:pt x="317" y="521"/>
                  </a:lnTo>
                  <a:lnTo>
                    <a:pt x="327" y="515"/>
                  </a:lnTo>
                  <a:lnTo>
                    <a:pt x="337" y="509"/>
                  </a:lnTo>
                  <a:lnTo>
                    <a:pt x="347" y="502"/>
                  </a:lnTo>
                  <a:lnTo>
                    <a:pt x="355" y="495"/>
                  </a:lnTo>
                  <a:lnTo>
                    <a:pt x="364" y="487"/>
                  </a:lnTo>
                  <a:lnTo>
                    <a:pt x="373" y="479"/>
                  </a:lnTo>
                  <a:lnTo>
                    <a:pt x="381" y="471"/>
                  </a:lnTo>
                  <a:lnTo>
                    <a:pt x="389" y="462"/>
                  </a:lnTo>
                  <a:lnTo>
                    <a:pt x="397" y="453"/>
                  </a:lnTo>
                  <a:lnTo>
                    <a:pt x="404" y="443"/>
                  </a:lnTo>
                  <a:lnTo>
                    <a:pt x="411" y="433"/>
                  </a:lnTo>
                  <a:lnTo>
                    <a:pt x="417" y="422"/>
                  </a:lnTo>
                  <a:lnTo>
                    <a:pt x="423" y="411"/>
                  </a:lnTo>
                  <a:lnTo>
                    <a:pt x="428" y="401"/>
                  </a:lnTo>
                  <a:lnTo>
                    <a:pt x="434" y="388"/>
                  </a:lnTo>
                  <a:lnTo>
                    <a:pt x="438" y="377"/>
                  </a:lnTo>
                  <a:lnTo>
                    <a:pt x="443" y="364"/>
                  </a:lnTo>
                  <a:lnTo>
                    <a:pt x="446" y="351"/>
                  </a:lnTo>
                  <a:lnTo>
                    <a:pt x="449" y="339"/>
                  </a:lnTo>
                  <a:lnTo>
                    <a:pt x="451" y="325"/>
                  </a:lnTo>
                  <a:lnTo>
                    <a:pt x="453" y="313"/>
                  </a:lnTo>
                  <a:lnTo>
                    <a:pt x="455" y="299"/>
                  </a:lnTo>
                  <a:lnTo>
                    <a:pt x="456" y="285"/>
                  </a:lnTo>
                  <a:lnTo>
                    <a:pt x="457" y="2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89" name="Freeform 2166"/>
            <p:cNvSpPr>
              <a:spLocks/>
            </p:cNvSpPr>
            <p:nvPr/>
          </p:nvSpPr>
          <p:spPr bwMode="auto">
            <a:xfrm>
              <a:off x="1357" y="3279"/>
              <a:ext cx="114" cy="181"/>
            </a:xfrm>
            <a:custGeom>
              <a:avLst/>
              <a:gdLst>
                <a:gd name="T0" fmla="*/ 0 w 457"/>
                <a:gd name="T1" fmla="*/ 0 h 542"/>
                <a:gd name="T2" fmla="*/ 0 w 457"/>
                <a:gd name="T3" fmla="*/ 0 h 542"/>
                <a:gd name="T4" fmla="*/ 0 w 457"/>
                <a:gd name="T5" fmla="*/ 0 h 542"/>
                <a:gd name="T6" fmla="*/ 0 w 457"/>
                <a:gd name="T7" fmla="*/ 0 h 542"/>
                <a:gd name="T8" fmla="*/ 0 w 457"/>
                <a:gd name="T9" fmla="*/ 0 h 542"/>
                <a:gd name="T10" fmla="*/ 0 w 457"/>
                <a:gd name="T11" fmla="*/ 0 h 542"/>
                <a:gd name="T12" fmla="*/ 0 w 457"/>
                <a:gd name="T13" fmla="*/ 0 h 542"/>
                <a:gd name="T14" fmla="*/ 0 w 457"/>
                <a:gd name="T15" fmla="*/ 0 h 542"/>
                <a:gd name="T16" fmla="*/ 0 w 457"/>
                <a:gd name="T17" fmla="*/ 0 h 542"/>
                <a:gd name="T18" fmla="*/ 0 w 457"/>
                <a:gd name="T19" fmla="*/ 0 h 542"/>
                <a:gd name="T20" fmla="*/ 0 w 457"/>
                <a:gd name="T21" fmla="*/ 0 h 542"/>
                <a:gd name="T22" fmla="*/ 0 w 457"/>
                <a:gd name="T23" fmla="*/ 0 h 542"/>
                <a:gd name="T24" fmla="*/ 0 w 457"/>
                <a:gd name="T25" fmla="*/ 0 h 542"/>
                <a:gd name="T26" fmla="*/ 0 w 457"/>
                <a:gd name="T27" fmla="*/ 0 h 542"/>
                <a:gd name="T28" fmla="*/ 0 w 457"/>
                <a:gd name="T29" fmla="*/ 0 h 542"/>
                <a:gd name="T30" fmla="*/ 0 w 457"/>
                <a:gd name="T31" fmla="*/ 0 h 542"/>
                <a:gd name="T32" fmla="*/ 0 w 457"/>
                <a:gd name="T33" fmla="*/ 0 h 542"/>
                <a:gd name="T34" fmla="*/ 0 w 457"/>
                <a:gd name="T35" fmla="*/ 0 h 542"/>
                <a:gd name="T36" fmla="*/ 0 w 457"/>
                <a:gd name="T37" fmla="*/ 0 h 542"/>
                <a:gd name="T38" fmla="*/ 0 w 457"/>
                <a:gd name="T39" fmla="*/ 0 h 542"/>
                <a:gd name="T40" fmla="*/ 0 w 457"/>
                <a:gd name="T41" fmla="*/ 0 h 542"/>
                <a:gd name="T42" fmla="*/ 0 w 457"/>
                <a:gd name="T43" fmla="*/ 0 h 542"/>
                <a:gd name="T44" fmla="*/ 0 w 457"/>
                <a:gd name="T45" fmla="*/ 0 h 542"/>
                <a:gd name="T46" fmla="*/ 0 w 457"/>
                <a:gd name="T47" fmla="*/ 0 h 542"/>
                <a:gd name="T48" fmla="*/ 0 w 457"/>
                <a:gd name="T49" fmla="*/ 0 h 542"/>
                <a:gd name="T50" fmla="*/ 0 w 457"/>
                <a:gd name="T51" fmla="*/ 0 h 542"/>
                <a:gd name="T52" fmla="*/ 0 w 457"/>
                <a:gd name="T53" fmla="*/ 0 h 542"/>
                <a:gd name="T54" fmla="*/ 0 w 457"/>
                <a:gd name="T55" fmla="*/ 0 h 542"/>
                <a:gd name="T56" fmla="*/ 0 w 457"/>
                <a:gd name="T57" fmla="*/ 0 h 542"/>
                <a:gd name="T58" fmla="*/ 0 w 457"/>
                <a:gd name="T59" fmla="*/ 0 h 542"/>
                <a:gd name="T60" fmla="*/ 0 w 457"/>
                <a:gd name="T61" fmla="*/ 0 h 542"/>
                <a:gd name="T62" fmla="*/ 0 w 457"/>
                <a:gd name="T63" fmla="*/ 0 h 542"/>
                <a:gd name="T64" fmla="*/ 0 w 457"/>
                <a:gd name="T65" fmla="*/ 0 h 542"/>
                <a:gd name="T66" fmla="*/ 0 w 457"/>
                <a:gd name="T67" fmla="*/ 0 h 542"/>
                <a:gd name="T68" fmla="*/ 0 w 457"/>
                <a:gd name="T69" fmla="*/ 0 h 542"/>
                <a:gd name="T70" fmla="*/ 0 w 457"/>
                <a:gd name="T71" fmla="*/ 0 h 542"/>
                <a:gd name="T72" fmla="*/ 0 w 457"/>
                <a:gd name="T73" fmla="*/ 0 h 542"/>
                <a:gd name="T74" fmla="*/ 0 w 457"/>
                <a:gd name="T75" fmla="*/ 0 h 542"/>
                <a:gd name="T76" fmla="*/ 0 w 457"/>
                <a:gd name="T77" fmla="*/ 0 h 542"/>
                <a:gd name="T78" fmla="*/ 0 w 457"/>
                <a:gd name="T79" fmla="*/ 0 h 542"/>
                <a:gd name="T80" fmla="*/ 0 w 457"/>
                <a:gd name="T81" fmla="*/ 0 h 542"/>
                <a:gd name="T82" fmla="*/ 0 w 457"/>
                <a:gd name="T83" fmla="*/ 0 h 542"/>
                <a:gd name="T84" fmla="*/ 0 w 457"/>
                <a:gd name="T85" fmla="*/ 0 h 5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7" h="542">
                  <a:moveTo>
                    <a:pt x="457" y="271"/>
                  </a:moveTo>
                  <a:lnTo>
                    <a:pt x="456" y="257"/>
                  </a:lnTo>
                  <a:lnTo>
                    <a:pt x="455" y="243"/>
                  </a:lnTo>
                  <a:lnTo>
                    <a:pt x="453" y="230"/>
                  </a:lnTo>
                  <a:lnTo>
                    <a:pt x="451" y="216"/>
                  </a:lnTo>
                  <a:lnTo>
                    <a:pt x="449" y="203"/>
                  </a:lnTo>
                  <a:lnTo>
                    <a:pt x="446" y="190"/>
                  </a:lnTo>
                  <a:lnTo>
                    <a:pt x="443" y="178"/>
                  </a:lnTo>
                  <a:lnTo>
                    <a:pt x="438" y="166"/>
                  </a:lnTo>
                  <a:lnTo>
                    <a:pt x="434" y="154"/>
                  </a:lnTo>
                  <a:lnTo>
                    <a:pt x="428" y="142"/>
                  </a:lnTo>
                  <a:lnTo>
                    <a:pt x="423" y="131"/>
                  </a:lnTo>
                  <a:lnTo>
                    <a:pt x="417" y="119"/>
                  </a:lnTo>
                  <a:lnTo>
                    <a:pt x="411" y="109"/>
                  </a:lnTo>
                  <a:lnTo>
                    <a:pt x="404" y="99"/>
                  </a:lnTo>
                  <a:lnTo>
                    <a:pt x="397" y="90"/>
                  </a:lnTo>
                  <a:lnTo>
                    <a:pt x="389" y="79"/>
                  </a:lnTo>
                  <a:lnTo>
                    <a:pt x="381" y="70"/>
                  </a:lnTo>
                  <a:lnTo>
                    <a:pt x="373" y="62"/>
                  </a:lnTo>
                  <a:lnTo>
                    <a:pt x="364" y="54"/>
                  </a:lnTo>
                  <a:lnTo>
                    <a:pt x="355" y="46"/>
                  </a:lnTo>
                  <a:lnTo>
                    <a:pt x="347" y="39"/>
                  </a:lnTo>
                  <a:lnTo>
                    <a:pt x="337" y="34"/>
                  </a:lnTo>
                  <a:lnTo>
                    <a:pt x="327" y="27"/>
                  </a:lnTo>
                  <a:lnTo>
                    <a:pt x="317" y="22"/>
                  </a:lnTo>
                  <a:lnTo>
                    <a:pt x="306" y="16"/>
                  </a:lnTo>
                  <a:lnTo>
                    <a:pt x="295" y="13"/>
                  </a:lnTo>
                  <a:lnTo>
                    <a:pt x="284" y="8"/>
                  </a:lnTo>
                  <a:lnTo>
                    <a:pt x="274" y="6"/>
                  </a:lnTo>
                  <a:lnTo>
                    <a:pt x="263" y="4"/>
                  </a:lnTo>
                  <a:lnTo>
                    <a:pt x="251" y="2"/>
                  </a:lnTo>
                  <a:lnTo>
                    <a:pt x="240" y="0"/>
                  </a:lnTo>
                  <a:lnTo>
                    <a:pt x="228" y="0"/>
                  </a:lnTo>
                  <a:lnTo>
                    <a:pt x="216" y="0"/>
                  </a:lnTo>
                  <a:lnTo>
                    <a:pt x="205" y="2"/>
                  </a:lnTo>
                  <a:lnTo>
                    <a:pt x="193" y="4"/>
                  </a:lnTo>
                  <a:lnTo>
                    <a:pt x="182" y="6"/>
                  </a:lnTo>
                  <a:lnTo>
                    <a:pt x="171" y="8"/>
                  </a:lnTo>
                  <a:lnTo>
                    <a:pt x="160" y="13"/>
                  </a:lnTo>
                  <a:lnTo>
                    <a:pt x="149" y="16"/>
                  </a:lnTo>
                  <a:lnTo>
                    <a:pt x="140" y="22"/>
                  </a:lnTo>
                  <a:lnTo>
                    <a:pt x="129" y="27"/>
                  </a:lnTo>
                  <a:lnTo>
                    <a:pt x="119" y="34"/>
                  </a:lnTo>
                  <a:lnTo>
                    <a:pt x="109" y="39"/>
                  </a:lnTo>
                  <a:lnTo>
                    <a:pt x="100" y="46"/>
                  </a:lnTo>
                  <a:lnTo>
                    <a:pt x="92" y="54"/>
                  </a:lnTo>
                  <a:lnTo>
                    <a:pt x="83" y="62"/>
                  </a:lnTo>
                  <a:lnTo>
                    <a:pt x="74" y="70"/>
                  </a:lnTo>
                  <a:lnTo>
                    <a:pt x="67" y="79"/>
                  </a:lnTo>
                  <a:lnTo>
                    <a:pt x="59" y="90"/>
                  </a:lnTo>
                  <a:lnTo>
                    <a:pt x="51" y="99"/>
                  </a:lnTo>
                  <a:lnTo>
                    <a:pt x="45" y="109"/>
                  </a:lnTo>
                  <a:lnTo>
                    <a:pt x="38" y="119"/>
                  </a:lnTo>
                  <a:lnTo>
                    <a:pt x="33" y="131"/>
                  </a:lnTo>
                  <a:lnTo>
                    <a:pt x="27" y="142"/>
                  </a:lnTo>
                  <a:lnTo>
                    <a:pt x="22" y="154"/>
                  </a:lnTo>
                  <a:lnTo>
                    <a:pt x="17" y="166"/>
                  </a:lnTo>
                  <a:lnTo>
                    <a:pt x="13" y="178"/>
                  </a:lnTo>
                  <a:lnTo>
                    <a:pt x="10" y="190"/>
                  </a:lnTo>
                  <a:lnTo>
                    <a:pt x="7" y="203"/>
                  </a:lnTo>
                  <a:lnTo>
                    <a:pt x="4" y="216"/>
                  </a:lnTo>
                  <a:lnTo>
                    <a:pt x="2" y="230"/>
                  </a:lnTo>
                  <a:lnTo>
                    <a:pt x="1" y="243"/>
                  </a:lnTo>
                  <a:lnTo>
                    <a:pt x="0" y="257"/>
                  </a:lnTo>
                  <a:lnTo>
                    <a:pt x="0" y="271"/>
                  </a:lnTo>
                  <a:lnTo>
                    <a:pt x="0" y="285"/>
                  </a:lnTo>
                  <a:lnTo>
                    <a:pt x="1" y="299"/>
                  </a:lnTo>
                  <a:lnTo>
                    <a:pt x="2" y="313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1"/>
                  </a:lnTo>
                  <a:lnTo>
                    <a:pt x="13" y="364"/>
                  </a:lnTo>
                  <a:lnTo>
                    <a:pt x="17" y="377"/>
                  </a:lnTo>
                  <a:lnTo>
                    <a:pt x="22" y="388"/>
                  </a:lnTo>
                  <a:lnTo>
                    <a:pt x="27" y="401"/>
                  </a:lnTo>
                  <a:lnTo>
                    <a:pt x="33" y="411"/>
                  </a:lnTo>
                  <a:lnTo>
                    <a:pt x="38" y="422"/>
                  </a:lnTo>
                  <a:lnTo>
                    <a:pt x="45" y="433"/>
                  </a:lnTo>
                  <a:lnTo>
                    <a:pt x="51" y="443"/>
                  </a:lnTo>
                  <a:lnTo>
                    <a:pt x="59" y="453"/>
                  </a:lnTo>
                  <a:lnTo>
                    <a:pt x="67" y="462"/>
                  </a:lnTo>
                  <a:lnTo>
                    <a:pt x="74" y="471"/>
                  </a:lnTo>
                  <a:lnTo>
                    <a:pt x="83" y="479"/>
                  </a:lnTo>
                  <a:lnTo>
                    <a:pt x="92" y="487"/>
                  </a:lnTo>
                  <a:lnTo>
                    <a:pt x="100" y="495"/>
                  </a:lnTo>
                  <a:lnTo>
                    <a:pt x="109" y="502"/>
                  </a:lnTo>
                  <a:lnTo>
                    <a:pt x="119" y="509"/>
                  </a:lnTo>
                  <a:lnTo>
                    <a:pt x="129" y="515"/>
                  </a:lnTo>
                  <a:lnTo>
                    <a:pt x="140" y="521"/>
                  </a:lnTo>
                  <a:lnTo>
                    <a:pt x="149" y="525"/>
                  </a:lnTo>
                  <a:lnTo>
                    <a:pt x="160" y="530"/>
                  </a:lnTo>
                  <a:lnTo>
                    <a:pt x="171" y="533"/>
                  </a:lnTo>
                  <a:lnTo>
                    <a:pt x="182" y="537"/>
                  </a:lnTo>
                  <a:lnTo>
                    <a:pt x="193" y="539"/>
                  </a:lnTo>
                  <a:lnTo>
                    <a:pt x="205" y="540"/>
                  </a:lnTo>
                  <a:lnTo>
                    <a:pt x="216" y="541"/>
                  </a:lnTo>
                  <a:lnTo>
                    <a:pt x="228" y="542"/>
                  </a:lnTo>
                  <a:lnTo>
                    <a:pt x="240" y="541"/>
                  </a:lnTo>
                  <a:lnTo>
                    <a:pt x="251" y="540"/>
                  </a:lnTo>
                  <a:lnTo>
                    <a:pt x="263" y="539"/>
                  </a:lnTo>
                  <a:lnTo>
                    <a:pt x="274" y="537"/>
                  </a:lnTo>
                  <a:lnTo>
                    <a:pt x="284" y="533"/>
                  </a:lnTo>
                  <a:lnTo>
                    <a:pt x="295" y="530"/>
                  </a:lnTo>
                  <a:lnTo>
                    <a:pt x="306" y="525"/>
                  </a:lnTo>
                  <a:lnTo>
                    <a:pt x="317" y="521"/>
                  </a:lnTo>
                  <a:lnTo>
                    <a:pt x="327" y="515"/>
                  </a:lnTo>
                  <a:lnTo>
                    <a:pt x="337" y="509"/>
                  </a:lnTo>
                  <a:lnTo>
                    <a:pt x="347" y="502"/>
                  </a:lnTo>
                  <a:lnTo>
                    <a:pt x="355" y="495"/>
                  </a:lnTo>
                  <a:lnTo>
                    <a:pt x="364" y="487"/>
                  </a:lnTo>
                  <a:lnTo>
                    <a:pt x="373" y="479"/>
                  </a:lnTo>
                  <a:lnTo>
                    <a:pt x="381" y="471"/>
                  </a:lnTo>
                  <a:lnTo>
                    <a:pt x="389" y="462"/>
                  </a:lnTo>
                  <a:lnTo>
                    <a:pt x="397" y="453"/>
                  </a:lnTo>
                  <a:lnTo>
                    <a:pt x="404" y="443"/>
                  </a:lnTo>
                  <a:lnTo>
                    <a:pt x="411" y="433"/>
                  </a:lnTo>
                  <a:lnTo>
                    <a:pt x="417" y="422"/>
                  </a:lnTo>
                  <a:lnTo>
                    <a:pt x="423" y="411"/>
                  </a:lnTo>
                  <a:lnTo>
                    <a:pt x="428" y="401"/>
                  </a:lnTo>
                  <a:lnTo>
                    <a:pt x="434" y="388"/>
                  </a:lnTo>
                  <a:lnTo>
                    <a:pt x="438" y="377"/>
                  </a:lnTo>
                  <a:lnTo>
                    <a:pt x="443" y="364"/>
                  </a:lnTo>
                  <a:lnTo>
                    <a:pt x="446" y="351"/>
                  </a:lnTo>
                  <a:lnTo>
                    <a:pt x="449" y="339"/>
                  </a:lnTo>
                  <a:lnTo>
                    <a:pt x="451" y="325"/>
                  </a:lnTo>
                  <a:lnTo>
                    <a:pt x="453" y="313"/>
                  </a:lnTo>
                  <a:lnTo>
                    <a:pt x="455" y="299"/>
                  </a:lnTo>
                  <a:lnTo>
                    <a:pt x="456" y="285"/>
                  </a:lnTo>
                  <a:lnTo>
                    <a:pt x="457" y="271"/>
                  </a:lnTo>
                </a:path>
              </a:pathLst>
            </a:cu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90" name="Rectangle 2168"/>
            <p:cNvSpPr>
              <a:spLocks noChangeArrowheads="1"/>
            </p:cNvSpPr>
            <p:nvPr/>
          </p:nvSpPr>
          <p:spPr bwMode="auto">
            <a:xfrm>
              <a:off x="1699" y="2521"/>
              <a:ext cx="685" cy="10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1" name="Rectangle 2169"/>
            <p:cNvSpPr>
              <a:spLocks noChangeArrowheads="1"/>
            </p:cNvSpPr>
            <p:nvPr/>
          </p:nvSpPr>
          <p:spPr bwMode="auto">
            <a:xfrm>
              <a:off x="1699" y="2521"/>
              <a:ext cx="685" cy="1083"/>
            </a:xfrm>
            <a:prstGeom prst="rect">
              <a:avLst/>
            </a:prstGeom>
            <a:noFill/>
            <a:ln w="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35" name="Прямоугольник 1"/>
          <p:cNvSpPr>
            <a:spLocks noChangeArrowheads="1"/>
          </p:cNvSpPr>
          <p:nvPr/>
        </p:nvSpPr>
        <p:spPr bwMode="auto">
          <a:xfrm>
            <a:off x="4054475" y="234950"/>
            <a:ext cx="54356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CC"/>
                </a:solidFill>
              </a:rPr>
              <a:t>PGU-22 COMBINED CYCLE POWER PLANT</a:t>
            </a:r>
            <a:r>
              <a:rPr lang="ru-RU" sz="1600" b="1" dirty="0">
                <a:solidFill>
                  <a:srgbClr val="0000CC"/>
                </a:solidFill>
              </a:rPr>
              <a:t> </a:t>
            </a:r>
            <a:endParaRPr lang="en-US" sz="1600" b="1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79"/>
          <p:cNvSpPr txBox="1">
            <a:spLocks noChangeArrowheads="1"/>
          </p:cNvSpPr>
          <p:nvPr/>
        </p:nvSpPr>
        <p:spPr bwMode="auto">
          <a:xfrm>
            <a:off x="128588" y="3465513"/>
            <a:ext cx="4752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    GTD</a:t>
            </a:r>
            <a:r>
              <a:rPr lang="ru-RU" sz="1200" b="1"/>
              <a:t>-10</a:t>
            </a:r>
            <a:r>
              <a:rPr lang="en-US" sz="1200" b="1"/>
              <a:t>R</a:t>
            </a:r>
            <a:r>
              <a:rPr lang="ru-RU" sz="1200" b="1"/>
              <a:t>/</a:t>
            </a:r>
            <a:r>
              <a:rPr lang="en-US" sz="1200" b="1"/>
              <a:t>RM drive</a:t>
            </a:r>
            <a:r>
              <a:rPr lang="ru-RU" sz="1200" b="1"/>
              <a:t> (</a:t>
            </a:r>
            <a:r>
              <a:rPr lang="en-US" sz="1200" b="1"/>
              <a:t>NPO Saturn)</a:t>
            </a:r>
            <a:endParaRPr lang="ru-RU" sz="1200" b="1"/>
          </a:p>
        </p:txBody>
      </p:sp>
      <p:pic>
        <p:nvPicPr>
          <p:cNvPr id="35844" name="Picture 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0000" y="3975100"/>
            <a:ext cx="2603500" cy="19319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Номер слайда 3"/>
          <p:cNvSpPr txBox="1">
            <a:spLocks/>
          </p:cNvSpPr>
          <p:nvPr/>
        </p:nvSpPr>
        <p:spPr>
          <a:xfrm>
            <a:off x="0" y="6496050"/>
            <a:ext cx="304800" cy="357188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>
              <a:defRPr/>
            </a:pPr>
            <a:fld id="{B8D39EA8-779F-4A28-A3DC-06ED40EAB1A8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22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graphicFrame>
        <p:nvGraphicFramePr>
          <p:cNvPr id="34893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956753"/>
              </p:ext>
            </p:extLst>
          </p:nvPr>
        </p:nvGraphicFramePr>
        <p:xfrm>
          <a:off x="4829175" y="1125538"/>
          <a:ext cx="4537075" cy="4483102"/>
        </p:xfrm>
        <a:graphic>
          <a:graphicData uri="http://schemas.openxmlformats.org/drawingml/2006/table">
            <a:tbl>
              <a:tblPr/>
              <a:tblGrid>
                <a:gridCol w="396875"/>
                <a:gridCol w="3251200"/>
                <a:gridCol w="889000"/>
              </a:tblGrid>
              <a:tr h="3749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MAIN EQUIPMENT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Q-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pcs.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Gas turbine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GTA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10RM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9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Generator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1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Air intake and filter unit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Gas duct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3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HRSG KGT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0/4,0-440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Fire extinguishing system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6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Steam turbine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-4,0/0,18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Steam turbine generator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Condenser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Auxiliary switch and control gear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1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Switch and control gear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9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Control panels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3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Deaerator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08" name="Прямоугольник 1"/>
          <p:cNvSpPr>
            <a:spLocks noChangeArrowheads="1"/>
          </p:cNvSpPr>
          <p:nvPr/>
        </p:nvSpPr>
        <p:spPr bwMode="auto">
          <a:xfrm>
            <a:off x="4054475" y="234950"/>
            <a:ext cx="54356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PGU-28 COMBINED CYCLE POWER PLANT</a:t>
            </a:r>
            <a:r>
              <a:rPr lang="ru-RU" sz="1600" b="1">
                <a:solidFill>
                  <a:srgbClr val="0000CC"/>
                </a:solidFill>
              </a:rPr>
              <a:t> </a:t>
            </a:r>
            <a:endParaRPr lang="en-US" sz="1600" b="1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600" b="1">
              <a:solidFill>
                <a:srgbClr val="0000CC"/>
              </a:solidFill>
            </a:endParaRPr>
          </a:p>
        </p:txBody>
      </p:sp>
      <p:pic>
        <p:nvPicPr>
          <p:cNvPr id="3590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14413"/>
            <a:ext cx="41211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70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919669"/>
              </p:ext>
            </p:extLst>
          </p:nvPr>
        </p:nvGraphicFramePr>
        <p:xfrm>
          <a:off x="4829175" y="1604963"/>
          <a:ext cx="4537075" cy="3332271"/>
        </p:xfrm>
        <a:graphic>
          <a:graphicData uri="http://schemas.openxmlformats.org/drawingml/2006/table">
            <a:tbl>
              <a:tblPr/>
              <a:tblGrid>
                <a:gridCol w="328612"/>
                <a:gridCol w="3376613"/>
                <a:gridCol w="831850"/>
              </a:tblGrid>
              <a:tr h="3893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MAIN EQUIPMENT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Q-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pcs.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3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Gas turbine unit GTU-12P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Generator TS-12-2 RUHL3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HRSG KGT-17/4.0-440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Steam turbine T-8.5/10.2-3.4/0.18 with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GTG-8-RUHL3 generator set 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9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Exhaust duct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Gearbox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Номер слайда 3"/>
          <p:cNvSpPr txBox="1">
            <a:spLocks/>
          </p:cNvSpPr>
          <p:nvPr/>
        </p:nvSpPr>
        <p:spPr>
          <a:xfrm>
            <a:off x="0" y="6496050"/>
            <a:ext cx="304800" cy="357188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>
              <a:defRPr/>
            </a:pPr>
            <a:fld id="{4BF4E81B-B5B1-49F3-AE49-D3470DF17202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23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36902" name="Прямоугольник 1"/>
          <p:cNvSpPr>
            <a:spLocks noChangeArrowheads="1"/>
          </p:cNvSpPr>
          <p:nvPr/>
        </p:nvSpPr>
        <p:spPr bwMode="auto">
          <a:xfrm>
            <a:off x="4054475" y="234950"/>
            <a:ext cx="54356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</a:rPr>
              <a:t>PGU-32 COMBINED CYCLE POWER PLANT</a:t>
            </a:r>
            <a:r>
              <a:rPr lang="ru-RU" sz="1600" b="1">
                <a:solidFill>
                  <a:srgbClr val="0000CC"/>
                </a:solidFill>
              </a:rPr>
              <a:t> </a:t>
            </a:r>
            <a:endParaRPr lang="en-US" sz="1600" b="1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600" b="1">
              <a:solidFill>
                <a:srgbClr val="0000CC"/>
              </a:solidFill>
            </a:endParaRPr>
          </a:p>
        </p:txBody>
      </p:sp>
      <p:pic>
        <p:nvPicPr>
          <p:cNvPr id="3690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195388"/>
            <a:ext cx="43053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36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397843"/>
              </p:ext>
            </p:extLst>
          </p:nvPr>
        </p:nvGraphicFramePr>
        <p:xfrm>
          <a:off x="4849813" y="1042988"/>
          <a:ext cx="4537075" cy="4967293"/>
        </p:xfrm>
        <a:graphic>
          <a:graphicData uri="http://schemas.openxmlformats.org/drawingml/2006/table">
            <a:tbl>
              <a:tblPr/>
              <a:tblGrid>
                <a:gridCol w="396875"/>
                <a:gridCol w="3325812"/>
                <a:gridCol w="814388"/>
              </a:tblGrid>
              <a:tr h="3921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MAIN EQUIPMENT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Q-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pcs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Gas turbine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GTA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-8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RM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8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Generator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Air intake and filter unit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Gas duct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HRSG KGT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-20/4,0-440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Fire extinguishing system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6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Steam turbine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-10-4,0/0,18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Steam turbine generator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Condenser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Switch gear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Auxiliary switch and control gear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Switch and control gear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8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Control panels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Deaerator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Номер слайда 3"/>
          <p:cNvSpPr txBox="1">
            <a:spLocks/>
          </p:cNvSpPr>
          <p:nvPr/>
        </p:nvSpPr>
        <p:spPr>
          <a:xfrm>
            <a:off x="0" y="6496050"/>
            <a:ext cx="304800" cy="357188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>
              <a:defRPr/>
            </a:pPr>
            <a:fld id="{579F7561-E7DA-40E2-9114-B018E73724F0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24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37958" name="Прямоугольник 1"/>
          <p:cNvSpPr>
            <a:spLocks noChangeArrowheads="1"/>
          </p:cNvSpPr>
          <p:nvPr/>
        </p:nvSpPr>
        <p:spPr bwMode="auto">
          <a:xfrm>
            <a:off x="4054475" y="234950"/>
            <a:ext cx="54356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CC"/>
                </a:solidFill>
              </a:rPr>
              <a:t>PGU-52 COMBINED CYCLE POWER PLANT</a:t>
            </a:r>
            <a:r>
              <a:rPr lang="ru-RU" sz="1600" b="1" dirty="0">
                <a:solidFill>
                  <a:srgbClr val="0000CC"/>
                </a:solidFill>
              </a:rPr>
              <a:t> </a:t>
            </a:r>
            <a:endParaRPr lang="en-US" sz="1600" b="1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600" b="1" dirty="0">
              <a:solidFill>
                <a:srgbClr val="0000CC"/>
              </a:solidFill>
            </a:endParaRPr>
          </a:p>
        </p:txBody>
      </p:sp>
      <p:pic>
        <p:nvPicPr>
          <p:cNvPr id="3795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996950"/>
            <a:ext cx="40100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304925" y="874713"/>
            <a:ext cx="49561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GAS COMPRESSOR SETS</a:t>
            </a:r>
          </a:p>
          <a:p>
            <a:pPr algn="r">
              <a:lnSpc>
                <a:spcPct val="90000"/>
              </a:lnSpc>
            </a:pPr>
            <a:r>
              <a:rPr lang="ru-RU" sz="2400">
                <a:solidFill>
                  <a:srgbClr val="FF0000"/>
                </a:solidFill>
              </a:rPr>
              <a:t>4 – 25 </a:t>
            </a:r>
            <a:r>
              <a:rPr lang="en-US" sz="2400">
                <a:solidFill>
                  <a:srgbClr val="FF0000"/>
                </a:solidFill>
              </a:rPr>
              <a:t>MW</a:t>
            </a:r>
            <a:endParaRPr lang="ru-RU" sz="2400">
              <a:solidFill>
                <a:srgbClr val="FF0000"/>
              </a:solidFill>
            </a:endParaRPr>
          </a:p>
          <a:p>
            <a:pPr algn="r">
              <a:lnSpc>
                <a:spcPct val="90000"/>
              </a:lnSpc>
            </a:pPr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410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368300"/>
            <a:ext cx="5265738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Номер слайда 3"/>
          <p:cNvSpPr txBox="1">
            <a:spLocks/>
          </p:cNvSpPr>
          <p:nvPr/>
        </p:nvSpPr>
        <p:spPr>
          <a:xfrm>
            <a:off x="0" y="6496050"/>
            <a:ext cx="304800" cy="357188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>
              <a:defRPr/>
            </a:pPr>
            <a:fld id="{73ED6646-FC3E-4053-AEDB-C1987B9F558C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3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Прямоугольник 5"/>
          <p:cNvSpPr>
            <a:spLocks noChangeArrowheads="1"/>
          </p:cNvSpPr>
          <p:nvPr/>
        </p:nvSpPr>
        <p:spPr bwMode="auto">
          <a:xfrm>
            <a:off x="608013" y="3395663"/>
            <a:ext cx="575945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b="1" dirty="0">
                <a:solidFill>
                  <a:srgbClr val="3333CC"/>
                </a:solidFill>
              </a:rPr>
              <a:t>Gas compressor sets are designed to be used in underground gas storage stations</a:t>
            </a:r>
            <a:r>
              <a:rPr lang="ru-RU" sz="1400" b="1" dirty="0">
                <a:solidFill>
                  <a:srgbClr val="3333CC"/>
                </a:solidFill>
              </a:rPr>
              <a:t> (</a:t>
            </a:r>
            <a:r>
              <a:rPr lang="en-US" sz="1400" b="1" dirty="0">
                <a:solidFill>
                  <a:srgbClr val="3333CC"/>
                </a:solidFill>
              </a:rPr>
              <a:t>UGSS</a:t>
            </a:r>
            <a:r>
              <a:rPr lang="ru-RU" sz="1400" b="1" dirty="0">
                <a:solidFill>
                  <a:srgbClr val="3333CC"/>
                </a:solidFill>
              </a:rPr>
              <a:t>) </a:t>
            </a:r>
            <a:r>
              <a:rPr lang="en-US" sz="1400" b="1" dirty="0">
                <a:solidFill>
                  <a:srgbClr val="3333CC"/>
                </a:solidFill>
              </a:rPr>
              <a:t>and to transfer gas via pipelines</a:t>
            </a:r>
            <a:r>
              <a:rPr lang="ru-RU" sz="1400" b="1" dirty="0">
                <a:solidFill>
                  <a:srgbClr val="3333CC"/>
                </a:solidFill>
              </a:rPr>
              <a:t>.</a:t>
            </a: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b="1" dirty="0">
                <a:solidFill>
                  <a:srgbClr val="3333CC"/>
                </a:solidFill>
              </a:rPr>
              <a:t>The units are developed to meet the gas industry latest requirements</a:t>
            </a:r>
            <a:r>
              <a:rPr lang="ru-RU" sz="1400" b="1" dirty="0">
                <a:solidFill>
                  <a:srgbClr val="3333CC"/>
                </a:solidFill>
              </a:rPr>
              <a:t>.</a:t>
            </a: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b="1" dirty="0">
                <a:solidFill>
                  <a:srgbClr val="3333CC"/>
                </a:solidFill>
              </a:rPr>
              <a:t>Gas compressor sets provide high technical and economical performance values and allow to maintain state-of-the art level of gas transfer </a:t>
            </a:r>
            <a:r>
              <a:rPr lang="en-US" sz="1400" b="1" dirty="0" smtClean="0">
                <a:solidFill>
                  <a:srgbClr val="3333CC"/>
                </a:solidFill>
              </a:rPr>
              <a:t>capabilities</a:t>
            </a:r>
            <a:r>
              <a:rPr lang="ru-RU" sz="1400" b="1" dirty="0" smtClean="0">
                <a:solidFill>
                  <a:srgbClr val="3333CC"/>
                </a:solidFill>
              </a:rPr>
              <a:t>.</a:t>
            </a:r>
            <a:endParaRPr lang="ru-RU" sz="1400" b="1" dirty="0">
              <a:solidFill>
                <a:srgbClr val="3333CC"/>
              </a:solidFill>
            </a:endParaRP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b="1" dirty="0">
                <a:solidFill>
                  <a:srgbClr val="3333CC"/>
                </a:solidFill>
              </a:rPr>
              <a:t>Gas compressor sets are equipped with remote control system with high protection level</a:t>
            </a:r>
            <a:r>
              <a:rPr lang="ru-RU" sz="1400" b="1" dirty="0">
                <a:solidFill>
                  <a:srgbClr val="3333CC"/>
                </a:solidFill>
              </a:rPr>
              <a:t> </a:t>
            </a:r>
            <a:r>
              <a:rPr lang="en-US" sz="1400" b="1" dirty="0">
                <a:solidFill>
                  <a:srgbClr val="3333CC"/>
                </a:solidFill>
              </a:rPr>
              <a:t>and meet all gas industry technical and operational requirements.</a:t>
            </a: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b="1" dirty="0">
                <a:solidFill>
                  <a:srgbClr val="3333CC"/>
                </a:solidFill>
              </a:rPr>
              <a:t>The units can be designed in two options</a:t>
            </a:r>
            <a:r>
              <a:rPr lang="ru-RU" sz="1400" b="1" dirty="0">
                <a:solidFill>
                  <a:srgbClr val="3333CC"/>
                </a:solidFill>
              </a:rPr>
              <a:t>: </a:t>
            </a:r>
            <a:r>
              <a:rPr lang="en-US" sz="1400" b="1" dirty="0">
                <a:solidFill>
                  <a:srgbClr val="3333CC"/>
                </a:solidFill>
              </a:rPr>
              <a:t>outdoor or indoor</a:t>
            </a:r>
            <a:r>
              <a:rPr lang="ru-RU" sz="1400" b="1" dirty="0">
                <a:solidFill>
                  <a:srgbClr val="3333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ГТД4ВНЕШнаРам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688975"/>
            <a:ext cx="24066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904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45318"/>
              </p:ext>
            </p:extLst>
          </p:nvPr>
        </p:nvGraphicFramePr>
        <p:xfrm>
          <a:off x="4808538" y="2565400"/>
          <a:ext cx="4537075" cy="3671889"/>
        </p:xfrm>
        <a:graphic>
          <a:graphicData uri="http://schemas.openxmlformats.org/drawingml/2006/table">
            <a:tbl>
              <a:tblPr/>
              <a:tblGrid>
                <a:gridCol w="3453193"/>
                <a:gridCol w="1083882"/>
              </a:tblGrid>
              <a:tr h="3997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Rated power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Efficiency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3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Overhaul life expectancy, hours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25 000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3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Assigned life expectancy, hours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100 000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3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Service life, years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3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Delivery period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since contract conclusion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3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Assembly period, months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2 - 3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3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Fuel gas flow rate at nominal, kg/h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Номер слайда 3"/>
          <p:cNvSpPr txBox="1">
            <a:spLocks/>
          </p:cNvSpPr>
          <p:nvPr/>
        </p:nvSpPr>
        <p:spPr>
          <a:xfrm>
            <a:off x="0" y="6496050"/>
            <a:ext cx="238125" cy="357188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>
              <a:defRPr/>
            </a:pPr>
            <a:fld id="{CC839CD5-054F-4068-8783-11BBE367C3CD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4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5154" name="Text Box 52"/>
          <p:cNvSpPr txBox="1">
            <a:spLocks noChangeArrowheads="1"/>
          </p:cNvSpPr>
          <p:nvPr/>
        </p:nvSpPr>
        <p:spPr bwMode="auto">
          <a:xfrm>
            <a:off x="4816475" y="1279525"/>
            <a:ext cx="426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GTD-4RM (NPO Saturn) - a drive for GPA-4RM </a:t>
            </a:r>
            <a:endParaRPr lang="ru-RU" sz="1400" b="1" dirty="0"/>
          </a:p>
        </p:txBody>
      </p:sp>
      <p:sp>
        <p:nvSpPr>
          <p:cNvPr id="5155" name="Rectangle 40"/>
          <p:cNvSpPr>
            <a:spLocks noChangeArrowheads="1"/>
          </p:cNvSpPr>
          <p:nvPr/>
        </p:nvSpPr>
        <p:spPr bwMode="auto">
          <a:xfrm>
            <a:off x="4864100" y="217488"/>
            <a:ext cx="46736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tabLst>
                <a:tab pos="2058988" algn="l"/>
              </a:tabLst>
            </a:pPr>
            <a:r>
              <a:rPr lang="en-US" sz="1600" b="1">
                <a:solidFill>
                  <a:srgbClr val="0000CC"/>
                </a:solidFill>
              </a:rPr>
              <a:t>GPA-4RM GAS COMPRESSOR SET</a:t>
            </a:r>
            <a:endParaRPr lang="ru-RU" sz="1600" b="1">
              <a:solidFill>
                <a:srgbClr val="0000CC"/>
              </a:solidFill>
            </a:endParaRPr>
          </a:p>
        </p:txBody>
      </p:sp>
      <p:pic>
        <p:nvPicPr>
          <p:cNvPr id="515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"/>
          <a:stretch>
            <a:fillRect/>
          </a:stretch>
        </p:blipFill>
        <p:spPr bwMode="auto">
          <a:xfrm>
            <a:off x="631825" y="2565400"/>
            <a:ext cx="40417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"/>
          <a:stretch>
            <a:fillRect/>
          </a:stretch>
        </p:blipFill>
        <p:spPr bwMode="auto">
          <a:xfrm>
            <a:off x="631825" y="2625725"/>
            <a:ext cx="4049713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61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156605"/>
              </p:ext>
            </p:extLst>
          </p:nvPr>
        </p:nvGraphicFramePr>
        <p:xfrm>
          <a:off x="4808538" y="2625725"/>
          <a:ext cx="4527550" cy="3611564"/>
        </p:xfrm>
        <a:graphic>
          <a:graphicData uri="http://schemas.openxmlformats.org/drawingml/2006/table">
            <a:tbl>
              <a:tblPr/>
              <a:tblGrid>
                <a:gridCol w="2500311"/>
                <a:gridCol w="1044819"/>
                <a:gridCol w="982420"/>
              </a:tblGrid>
              <a:tr h="4246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Rated power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Efficiency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Overhaul life expectancy, hours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25 000</a:t>
                      </a:r>
                    </a:p>
                  </a:txBody>
                  <a:tcPr marL="91444" marR="91444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25 000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4" marR="91444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Assigned life expectancy, hours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4" marR="91444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4" marR="91444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Service life, years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91444" marR="91444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4" marR="91444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9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Delivery period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since contract conclusion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1444" marR="91444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44" marR="91444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Assembly period, months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2 - 3</a:t>
                      </a:r>
                    </a:p>
                  </a:txBody>
                  <a:tcPr marL="91444" marR="91444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2 - 3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9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Fuel gas flow rate at nominal, kg/h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435</a:t>
                      </a:r>
                    </a:p>
                  </a:txBody>
                  <a:tcPr marL="91444" marR="91444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Номер слайда 3"/>
          <p:cNvSpPr txBox="1">
            <a:spLocks/>
          </p:cNvSpPr>
          <p:nvPr/>
        </p:nvSpPr>
        <p:spPr>
          <a:xfrm>
            <a:off x="0" y="6496050"/>
            <a:ext cx="238125" cy="357188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>
              <a:defRPr/>
            </a:pPr>
            <a:fld id="{CC95857C-1F48-4D87-A54B-C700F6B09EF8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5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6187" name="Text Box 52"/>
          <p:cNvSpPr txBox="1">
            <a:spLocks noChangeArrowheads="1"/>
          </p:cNvSpPr>
          <p:nvPr/>
        </p:nvSpPr>
        <p:spPr bwMode="auto">
          <a:xfrm>
            <a:off x="4460240" y="1157288"/>
            <a:ext cx="48971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1400" b="1" dirty="0"/>
              <a:t>GTD-6,3/8RM (NPO Saturn) </a:t>
            </a:r>
            <a:r>
              <a:rPr lang="en-US" sz="1400" b="1" dirty="0" smtClean="0"/>
              <a:t>– </a:t>
            </a:r>
            <a:r>
              <a:rPr lang="en-US" sz="1400" b="1" dirty="0"/>
              <a:t>a drive for GPA-6,3/8RM </a:t>
            </a:r>
            <a:endParaRPr lang="ru-RU" sz="1400" b="1" dirty="0"/>
          </a:p>
        </p:txBody>
      </p:sp>
      <p:pic>
        <p:nvPicPr>
          <p:cNvPr id="6188" name="Picture 47" descr="D:\ГТД 6.3_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93725"/>
            <a:ext cx="29083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9" name="Rectangle 40"/>
          <p:cNvSpPr>
            <a:spLocks noChangeArrowheads="1"/>
          </p:cNvSpPr>
          <p:nvPr/>
        </p:nvSpPr>
        <p:spPr bwMode="auto">
          <a:xfrm>
            <a:off x="4848225" y="233363"/>
            <a:ext cx="46736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sz="1600" b="1">
                <a:solidFill>
                  <a:srgbClr val="0000CC"/>
                </a:solidFill>
              </a:rPr>
              <a:t>GPA-6,3/8RM GAS COMPRESSOR SET</a:t>
            </a:r>
            <a:endParaRPr lang="ru-RU" sz="16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gt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706438"/>
            <a:ext cx="278765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5" descr="D:\Асекритов\Фото\Фото на презентации\2хГПА-10РМ КС Нюксеница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2646363"/>
            <a:ext cx="4079875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0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742691"/>
              </p:ext>
            </p:extLst>
          </p:nvPr>
        </p:nvGraphicFramePr>
        <p:xfrm>
          <a:off x="4795838" y="2646363"/>
          <a:ext cx="4560887" cy="3617910"/>
        </p:xfrm>
        <a:graphic>
          <a:graphicData uri="http://schemas.openxmlformats.org/drawingml/2006/table">
            <a:tbl>
              <a:tblPr/>
              <a:tblGrid>
                <a:gridCol w="3297464"/>
                <a:gridCol w="1263423"/>
              </a:tblGrid>
              <a:tr h="387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Rated power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85" marR="9138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Efficiency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85" marR="9138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Overhaul life expectancy, hours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25 000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385" marR="9138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Assigned life expectancy, hours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385" marR="9138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Service life, years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385" marR="9138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5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Delivery period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since contract conclusion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385" marR="9138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Assembly period, months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2 - 3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85" marR="9138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5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Fuel gas flow rate at nominal, kg/h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85" marR="91385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Номер слайда 3"/>
          <p:cNvSpPr txBox="1">
            <a:spLocks/>
          </p:cNvSpPr>
          <p:nvPr/>
        </p:nvSpPr>
        <p:spPr>
          <a:xfrm>
            <a:off x="0" y="6496050"/>
            <a:ext cx="238125" cy="357188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>
              <a:defRPr/>
            </a:pPr>
            <a:fld id="{27A6723E-19DB-403E-B931-1E0C84F6B60D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6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7203" name="Text Box 52"/>
          <p:cNvSpPr txBox="1">
            <a:spLocks noChangeArrowheads="1"/>
          </p:cNvSpPr>
          <p:nvPr/>
        </p:nvSpPr>
        <p:spPr bwMode="auto">
          <a:xfrm>
            <a:off x="4989513" y="1209675"/>
            <a:ext cx="4424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GTD-10RM (NPO Saturn) - a drive for GPA-10RM </a:t>
            </a:r>
            <a:endParaRPr lang="ru-RU" sz="1400" b="1" dirty="0"/>
          </a:p>
          <a:p>
            <a:pPr algn="ctr" eaLnBrk="1" hangingPunct="1">
              <a:spcBef>
                <a:spcPct val="50000"/>
              </a:spcBef>
            </a:pPr>
            <a:endParaRPr lang="ru-RU" sz="1200" dirty="0"/>
          </a:p>
        </p:txBody>
      </p:sp>
      <p:sp>
        <p:nvSpPr>
          <p:cNvPr id="7204" name="Rectangle 40"/>
          <p:cNvSpPr>
            <a:spLocks noChangeArrowheads="1"/>
          </p:cNvSpPr>
          <p:nvPr/>
        </p:nvSpPr>
        <p:spPr bwMode="auto">
          <a:xfrm>
            <a:off x="4816475" y="138113"/>
            <a:ext cx="46736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sz="1600" b="1">
                <a:solidFill>
                  <a:srgbClr val="0000CC"/>
                </a:solidFill>
              </a:rPr>
              <a:t>GPA-10RM GAS COMPRESSOR SET</a:t>
            </a:r>
            <a:endParaRPr lang="ru-RU" sz="16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59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804885"/>
              </p:ext>
            </p:extLst>
          </p:nvPr>
        </p:nvGraphicFramePr>
        <p:xfrm>
          <a:off x="4795838" y="2625725"/>
          <a:ext cx="4581525" cy="3630612"/>
        </p:xfrm>
        <a:graphic>
          <a:graphicData uri="http://schemas.openxmlformats.org/drawingml/2006/table">
            <a:tbl>
              <a:tblPr/>
              <a:tblGrid>
                <a:gridCol w="2413007"/>
                <a:gridCol w="1105025"/>
                <a:gridCol w="1063493"/>
              </a:tblGrid>
              <a:tr h="3495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8" marR="91418" marT="45747" marB="45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-90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GP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18" marR="91418" marT="45747" marB="45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8" marR="91418" marT="45747" marB="45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Rated power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8" marR="91418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8" marR="91418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1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Efficiency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8" marR="91418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35.5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8" marR="91418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Overhaul life expectancy, hours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25 000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18" marR="91418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25 000</a:t>
                      </a:r>
                      <a:endParaRPr lang="ru-RU" sz="1200" dirty="0"/>
                    </a:p>
                  </a:txBody>
                  <a:tcPr marL="91418" marR="91418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Assigned life expectancy, hours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100 000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18" marR="91418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18" marR="91418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8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Service life, years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18" marR="91418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18" marR="91418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Delivery period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since contract conclusion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– 12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18" marR="91418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18" marR="91418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Assembly period, months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2 - 3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8" marR="91418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2 - 3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8" marR="91418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Fuel gas flow rate at nominal, kg/h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3 175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8" marR="91418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8" marR="91418"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37" name="Picture 7" descr="E:\Фото\Обработанные\132_Слой 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"/>
          <a:stretch>
            <a:fillRect/>
          </a:stretch>
        </p:blipFill>
        <p:spPr bwMode="auto">
          <a:xfrm>
            <a:off x="2838450" y="927100"/>
            <a:ext cx="2071688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Номер слайда 3"/>
          <p:cNvSpPr txBox="1">
            <a:spLocks/>
          </p:cNvSpPr>
          <p:nvPr/>
        </p:nvSpPr>
        <p:spPr>
          <a:xfrm>
            <a:off x="0" y="6496050"/>
            <a:ext cx="238125" cy="357188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>
              <a:defRPr/>
            </a:pPr>
            <a:fld id="{0BA7D9D9-C13A-4425-BDDF-02CD9D78FEF6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7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pic>
        <p:nvPicPr>
          <p:cNvPr id="8239" name="Picture 49" descr="D:\Working\ФОТО\Введенные объекты 1\Арлан-красив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625725"/>
            <a:ext cx="4052887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0" name="Text Box 41"/>
          <p:cNvSpPr txBox="1">
            <a:spLocks noChangeArrowheads="1"/>
          </p:cNvSpPr>
          <p:nvPr/>
        </p:nvSpPr>
        <p:spPr bwMode="auto">
          <a:xfrm>
            <a:off x="909638" y="788988"/>
            <a:ext cx="152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PS</a:t>
            </a:r>
            <a:r>
              <a:rPr lang="ru-RU" sz="1200" b="1"/>
              <a:t>-90</a:t>
            </a:r>
            <a:r>
              <a:rPr lang="en-US" sz="1200" b="1"/>
              <a:t>GP2</a:t>
            </a:r>
            <a:endParaRPr lang="ru-RU" sz="1200" b="1"/>
          </a:p>
        </p:txBody>
      </p:sp>
      <p:sp>
        <p:nvSpPr>
          <p:cNvPr id="8241" name="Text Box 43"/>
          <p:cNvSpPr txBox="1">
            <a:spLocks noChangeArrowheads="1"/>
          </p:cNvSpPr>
          <p:nvPr/>
        </p:nvSpPr>
        <p:spPr bwMode="auto">
          <a:xfrm>
            <a:off x="3025775" y="788988"/>
            <a:ext cx="152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AL</a:t>
            </a:r>
            <a:r>
              <a:rPr lang="ru-RU" sz="1200" b="1"/>
              <a:t>-31</a:t>
            </a:r>
            <a:r>
              <a:rPr lang="en-US" sz="1200" b="1"/>
              <a:t>ST</a:t>
            </a:r>
            <a:endParaRPr lang="ru-RU" sz="1200" b="1"/>
          </a:p>
        </p:txBody>
      </p:sp>
      <p:sp>
        <p:nvSpPr>
          <p:cNvPr id="8242" name="Text Box 85"/>
          <p:cNvSpPr txBox="1">
            <a:spLocks noChangeArrowheads="1"/>
          </p:cNvSpPr>
          <p:nvPr/>
        </p:nvSpPr>
        <p:spPr bwMode="auto">
          <a:xfrm>
            <a:off x="4816475" y="1177925"/>
            <a:ext cx="4551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 smtClean="0"/>
              <a:t>AL-31 ST or PS-90GP2 </a:t>
            </a:r>
            <a:r>
              <a:rPr lang="en-US" sz="1400" b="1" dirty="0"/>
              <a:t>gas turbine engines may be used as a drive for GPA-16 “</a:t>
            </a:r>
            <a:r>
              <a:rPr lang="en-US" sz="1400" b="1" dirty="0" err="1"/>
              <a:t>Arlan</a:t>
            </a:r>
            <a:r>
              <a:rPr lang="en-US" sz="1400" b="1" dirty="0"/>
              <a:t>”</a:t>
            </a:r>
            <a:endParaRPr lang="ru-RU" sz="1400" b="1" dirty="0"/>
          </a:p>
        </p:txBody>
      </p:sp>
      <p:pic>
        <p:nvPicPr>
          <p:cNvPr id="824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290638"/>
            <a:ext cx="17668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4" name="Rectangle 40"/>
          <p:cNvSpPr>
            <a:spLocks noChangeArrowheads="1"/>
          </p:cNvSpPr>
          <p:nvPr/>
        </p:nvSpPr>
        <p:spPr bwMode="auto">
          <a:xfrm>
            <a:off x="4816475" y="138113"/>
            <a:ext cx="46736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sz="1600" b="1">
                <a:solidFill>
                  <a:srgbClr val="0000CC"/>
                </a:solidFill>
              </a:rPr>
              <a:t>GPA-16 “ARLAN” GAS COMPRESSOR SET</a:t>
            </a:r>
            <a:endParaRPr lang="ru-RU" sz="16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3"/>
          <p:cNvSpPr txBox="1">
            <a:spLocks/>
          </p:cNvSpPr>
          <p:nvPr/>
        </p:nvSpPr>
        <p:spPr>
          <a:xfrm>
            <a:off x="0" y="6496050"/>
            <a:ext cx="238125" cy="357188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>
              <a:defRPr/>
            </a:pPr>
            <a:fld id="{62BA3859-6795-4714-9CB5-6C3A5826AB00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8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9220" name="Rectangle 48"/>
          <p:cNvSpPr>
            <a:spLocks noChangeArrowheads="1"/>
          </p:cNvSpPr>
          <p:nvPr/>
        </p:nvSpPr>
        <p:spPr bwMode="auto">
          <a:xfrm>
            <a:off x="4011613" y="138113"/>
            <a:ext cx="35560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CC"/>
                </a:solidFill>
              </a:rPr>
              <a:t>GTN-16R GAS COMPRESSOR SET</a:t>
            </a:r>
            <a:endParaRPr lang="ru-RU" sz="1600" b="1">
              <a:solidFill>
                <a:srgbClr val="0000CC"/>
              </a:solidFill>
            </a:endParaRPr>
          </a:p>
        </p:txBody>
      </p:sp>
      <p:sp>
        <p:nvSpPr>
          <p:cNvPr id="9221" name="Text Box 85"/>
          <p:cNvSpPr txBox="1">
            <a:spLocks noChangeArrowheads="1"/>
          </p:cNvSpPr>
          <p:nvPr/>
        </p:nvSpPr>
        <p:spPr bwMode="auto">
          <a:xfrm>
            <a:off x="568960" y="646113"/>
            <a:ext cx="8844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 smtClean="0"/>
              <a:t>This </a:t>
            </a:r>
            <a:r>
              <a:rPr lang="en-US" sz="1400" b="1" dirty="0"/>
              <a:t>type of gas compressor sets is used for replacement (reconstruction) of obsolete gas pumping equipment as well as </a:t>
            </a:r>
            <a:r>
              <a:rPr lang="en-US" sz="1400" b="1" dirty="0" smtClean="0"/>
              <a:t>for a construction of the new ones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9222" name="Text Box 85"/>
          <p:cNvSpPr txBox="1">
            <a:spLocks noChangeArrowheads="1"/>
          </p:cNvSpPr>
          <p:nvPr/>
        </p:nvSpPr>
        <p:spPr bwMode="auto">
          <a:xfrm>
            <a:off x="974725" y="1389063"/>
            <a:ext cx="581660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ru-RU" sz="1400" dirty="0"/>
              <a:t>  </a:t>
            </a:r>
            <a:r>
              <a:rPr lang="en-US" sz="1400" b="1" dirty="0" smtClean="0"/>
              <a:t>The </a:t>
            </a:r>
            <a:r>
              <a:rPr lang="en-US" sz="1400" b="1" dirty="0"/>
              <a:t>following drives are used</a:t>
            </a:r>
            <a:r>
              <a:rPr lang="ru-RU" sz="1400" b="1" dirty="0"/>
              <a:t>:</a:t>
            </a:r>
          </a:p>
          <a:p>
            <a:pPr algn="just" eaLnBrk="1" hangingPunct="1"/>
            <a:r>
              <a:rPr lang="ru-RU" sz="1400" dirty="0"/>
              <a:t> - </a:t>
            </a:r>
            <a:r>
              <a:rPr lang="en-US" sz="1400" dirty="0"/>
              <a:t>PS</a:t>
            </a:r>
            <a:r>
              <a:rPr lang="ru-RU" sz="1400" dirty="0"/>
              <a:t>-90</a:t>
            </a:r>
            <a:r>
              <a:rPr lang="en-US" sz="1400" dirty="0"/>
              <a:t>GP</a:t>
            </a:r>
            <a:r>
              <a:rPr lang="ru-RU" sz="1400" dirty="0"/>
              <a:t>2 (</a:t>
            </a:r>
            <a:r>
              <a:rPr lang="en-US" sz="1400" dirty="0" err="1"/>
              <a:t>Aviadvigatel</a:t>
            </a:r>
            <a:r>
              <a:rPr lang="ru-RU" sz="1400" dirty="0"/>
              <a:t>) </a:t>
            </a:r>
          </a:p>
          <a:p>
            <a:pPr algn="just" eaLnBrk="1" hangingPunct="1"/>
            <a:r>
              <a:rPr lang="ru-RU" sz="1400" dirty="0"/>
              <a:t> - </a:t>
            </a:r>
            <a:r>
              <a:rPr lang="en-US" sz="1400" dirty="0"/>
              <a:t>AL</a:t>
            </a:r>
            <a:r>
              <a:rPr lang="ru-RU" sz="1400" dirty="0"/>
              <a:t>-31</a:t>
            </a:r>
            <a:r>
              <a:rPr lang="en-US" sz="1400" dirty="0"/>
              <a:t>ST</a:t>
            </a:r>
            <a:r>
              <a:rPr lang="ru-RU" sz="1400" dirty="0"/>
              <a:t> (</a:t>
            </a:r>
            <a:r>
              <a:rPr lang="en-US" sz="1400" dirty="0"/>
              <a:t>UMPO</a:t>
            </a:r>
            <a:r>
              <a:rPr lang="ru-RU" sz="1400" dirty="0"/>
              <a:t>)</a:t>
            </a:r>
          </a:p>
        </p:txBody>
      </p:sp>
      <p:pic>
        <p:nvPicPr>
          <p:cNvPr id="9223" name="Picture 6" descr="ГПА 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9750" y="1474788"/>
            <a:ext cx="298132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" descr="E:\Фото\Обработанные\gif\ГТН-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2328863"/>
            <a:ext cx="44608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2"/>
          <p:cNvSpPr txBox="1">
            <a:spLocks noChangeArrowheads="1"/>
          </p:cNvSpPr>
          <p:nvPr/>
        </p:nvSpPr>
        <p:spPr bwMode="auto">
          <a:xfrm>
            <a:off x="1420813" y="5357813"/>
            <a:ext cx="3313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 dirty="0"/>
              <a:t> </a:t>
            </a:r>
            <a:r>
              <a:rPr lang="en-US" sz="1400" b="1" dirty="0"/>
              <a:t>New construction</a:t>
            </a:r>
            <a:endParaRPr lang="ru-RU" sz="1400" b="1" dirty="0"/>
          </a:p>
        </p:txBody>
      </p:sp>
      <p:sp>
        <p:nvSpPr>
          <p:cNvPr id="9226" name="Text Box 2"/>
          <p:cNvSpPr txBox="1">
            <a:spLocks noChangeArrowheads="1"/>
          </p:cNvSpPr>
          <p:nvPr/>
        </p:nvSpPr>
        <p:spPr bwMode="auto">
          <a:xfrm>
            <a:off x="5619750" y="4725988"/>
            <a:ext cx="33131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/>
              <a:t>Reconstruction</a:t>
            </a:r>
            <a:endParaRPr lang="ru-RU" sz="1400" b="1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3"/>
          <p:cNvSpPr txBox="1">
            <a:spLocks/>
          </p:cNvSpPr>
          <p:nvPr/>
        </p:nvSpPr>
        <p:spPr>
          <a:xfrm>
            <a:off x="0" y="6496050"/>
            <a:ext cx="238125" cy="357188"/>
          </a:xfrm>
          <a:prstGeom prst="rect">
            <a:avLst/>
          </a:prstGeom>
        </p:spPr>
        <p:txBody>
          <a:bodyPr lIns="91431" tIns="45716" rIns="91431" bIns="45716" anchor="ctr"/>
          <a:lstStyle/>
          <a:p>
            <a:pPr>
              <a:defRPr/>
            </a:pPr>
            <a:fld id="{2203EC3E-2090-4317-90D1-E677768C82AC}" type="slidenum">
              <a:rPr lang="ru-RU" sz="8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>
                <a:defRPr/>
              </a:pPr>
              <a:t>9</a:t>
            </a:fld>
            <a:endParaRPr lang="ru-RU" sz="8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10244" name="Text Box 43"/>
          <p:cNvSpPr txBox="1">
            <a:spLocks noChangeArrowheads="1"/>
          </p:cNvSpPr>
          <p:nvPr/>
        </p:nvSpPr>
        <p:spPr bwMode="auto">
          <a:xfrm>
            <a:off x="852488" y="7874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PS</a:t>
            </a:r>
            <a:r>
              <a:rPr lang="ru-RU" sz="1200" b="1"/>
              <a:t>-90</a:t>
            </a:r>
            <a:r>
              <a:rPr lang="en-US" sz="1200" b="1"/>
              <a:t>GP</a:t>
            </a:r>
            <a:r>
              <a:rPr lang="ru-RU" sz="1200" b="1"/>
              <a:t>25</a:t>
            </a:r>
          </a:p>
        </p:txBody>
      </p:sp>
      <p:sp>
        <p:nvSpPr>
          <p:cNvPr id="10245" name="Text Box 45"/>
          <p:cNvSpPr txBox="1">
            <a:spLocks noChangeArrowheads="1"/>
          </p:cNvSpPr>
          <p:nvPr/>
        </p:nvSpPr>
        <p:spPr bwMode="auto">
          <a:xfrm>
            <a:off x="3076575" y="7874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NK</a:t>
            </a:r>
            <a:r>
              <a:rPr lang="ru-RU" sz="1200" b="1"/>
              <a:t>-3</a:t>
            </a:r>
            <a:r>
              <a:rPr lang="en-US" sz="1200" b="1"/>
              <a:t>6ST</a:t>
            </a:r>
            <a:endParaRPr lang="ru-RU" sz="1200" b="1"/>
          </a:p>
        </p:txBody>
      </p:sp>
      <p:pic>
        <p:nvPicPr>
          <p:cNvPr id="10246" name="Picture 60" descr="D:\Бе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675" y="2601913"/>
            <a:ext cx="4071938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85"/>
          <p:cNvSpPr txBox="1">
            <a:spLocks noChangeArrowheads="1"/>
          </p:cNvSpPr>
          <p:nvPr/>
        </p:nvSpPr>
        <p:spPr bwMode="auto">
          <a:xfrm>
            <a:off x="5221288" y="1066800"/>
            <a:ext cx="4067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 smtClean="0"/>
              <a:t>PS-90GP25 </a:t>
            </a:r>
            <a:r>
              <a:rPr lang="en-US" sz="1400" b="1" dirty="0"/>
              <a:t>or NK-36ST gas turbine engines may be used as a drive for GPA-25</a:t>
            </a:r>
            <a:endParaRPr lang="ru-RU" sz="1400" b="1" dirty="0"/>
          </a:p>
        </p:txBody>
      </p:sp>
      <p:pic>
        <p:nvPicPr>
          <p:cNvPr id="1024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893763"/>
            <a:ext cx="2314575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58888"/>
            <a:ext cx="1757362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03387"/>
              </p:ext>
            </p:extLst>
          </p:nvPr>
        </p:nvGraphicFramePr>
        <p:xfrm>
          <a:off x="4784725" y="2601913"/>
          <a:ext cx="4583113" cy="363537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77645"/>
                <a:gridCol w="1084635"/>
                <a:gridCol w="1020833"/>
              </a:tblGrid>
              <a:tr h="43741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6" marR="91436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/>
                        <a:t>PS-</a:t>
                      </a:r>
                      <a:r>
                        <a:rPr lang="ru-RU" sz="1100" b="1" dirty="0" smtClean="0"/>
                        <a:t>90</a:t>
                      </a:r>
                      <a:r>
                        <a:rPr lang="en-US" sz="1100" b="1" dirty="0" smtClean="0"/>
                        <a:t>GP</a:t>
                      </a:r>
                      <a:r>
                        <a:rPr lang="ru-RU" sz="1100" b="1" dirty="0" smtClean="0"/>
                        <a:t>25</a:t>
                      </a:r>
                      <a:endParaRPr lang="ru-RU" sz="1100" b="1" dirty="0"/>
                    </a:p>
                  </a:txBody>
                  <a:tcPr marL="91436" marR="9143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NK</a:t>
                      </a:r>
                      <a:r>
                        <a:rPr lang="ru-RU" sz="1200" b="1" dirty="0" smtClean="0"/>
                        <a:t>-36</a:t>
                      </a:r>
                      <a:r>
                        <a:rPr lang="en-US" sz="1200" b="1" dirty="0" smtClean="0"/>
                        <a:t>ST</a:t>
                      </a:r>
                      <a:endParaRPr lang="ru-RU" sz="1200" b="1" dirty="0"/>
                    </a:p>
                  </a:txBody>
                  <a:tcPr marL="91436" marR="9143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Rated power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25</a:t>
                      </a:r>
                      <a:endParaRPr lang="ru-RU" sz="1200" dirty="0"/>
                    </a:p>
                  </a:txBody>
                  <a:tcPr marL="91436" marR="9143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25</a:t>
                      </a:r>
                      <a:endParaRPr lang="ru-RU" sz="1200" dirty="0"/>
                    </a:p>
                  </a:txBody>
                  <a:tcPr marL="91436" marR="9143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Efficiency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37</a:t>
                      </a:r>
                      <a:r>
                        <a:rPr lang="en-US" sz="1200" dirty="0" smtClean="0"/>
                        <a:t>.</a:t>
                      </a:r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 marL="91436" marR="9143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34</a:t>
                      </a:r>
                      <a:r>
                        <a:rPr lang="en-US" sz="1200" dirty="0" smtClean="0"/>
                        <a:t>.</a:t>
                      </a:r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marL="91436" marR="9143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Overhaul life expectancy, hours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25 000</a:t>
                      </a:r>
                      <a:endParaRPr lang="ru-RU" sz="1200" dirty="0"/>
                    </a:p>
                  </a:txBody>
                  <a:tcPr marL="91436" marR="9143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25 000</a:t>
                      </a:r>
                      <a:endParaRPr lang="ru-RU" sz="1200" dirty="0"/>
                    </a:p>
                  </a:txBody>
                  <a:tcPr marL="91436" marR="9143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Assigned life expectancy, hours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100 000</a:t>
                      </a:r>
                      <a:endParaRPr lang="ru-RU" sz="1200" dirty="0"/>
                    </a:p>
                  </a:txBody>
                  <a:tcPr marL="91436" marR="9143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100 000</a:t>
                      </a:r>
                      <a:endParaRPr lang="ru-RU" sz="1200" dirty="0"/>
                    </a:p>
                  </a:txBody>
                  <a:tcPr marL="91436" marR="9143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Service life, years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 marL="91436" marR="9143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 marL="91436" marR="9143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7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Delivery period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since contract conclusion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9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200" dirty="0" smtClean="0"/>
                        <a:t>-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 marL="91436" marR="9143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9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200" dirty="0" smtClean="0"/>
                        <a:t>-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 marL="91436" marR="9143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Assembly period, months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200" dirty="0" smtClean="0"/>
                        <a:t>-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91436" marR="9143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200" dirty="0" smtClean="0"/>
                        <a:t>-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91436" marR="9143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7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Fuel gas flow rate at nominal, kg/h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4 475</a:t>
                      </a:r>
                      <a:endParaRPr lang="ru-RU" sz="1200" dirty="0"/>
                    </a:p>
                  </a:txBody>
                  <a:tcPr marL="91436" marR="9143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dirty="0" smtClean="0"/>
                        <a:t>231</a:t>
                      </a:r>
                      <a:endParaRPr lang="ru-RU" sz="1200" dirty="0"/>
                    </a:p>
                  </a:txBody>
                  <a:tcPr marL="91436" marR="9143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292" name="Rectangle 40"/>
          <p:cNvSpPr>
            <a:spLocks noChangeArrowheads="1"/>
          </p:cNvSpPr>
          <p:nvPr/>
        </p:nvSpPr>
        <p:spPr bwMode="auto">
          <a:xfrm>
            <a:off x="4816475" y="138113"/>
            <a:ext cx="46736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sz="1600" b="1">
                <a:solidFill>
                  <a:srgbClr val="0000CC"/>
                </a:solidFill>
              </a:rPr>
              <a:t>GPA-25 GAS COMPRESSOR SET</a:t>
            </a:r>
            <a:endParaRPr lang="ru-RU" sz="16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7_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22069</TotalTime>
  <Words>2478</Words>
  <Application>Microsoft Office PowerPoint</Application>
  <PresentationFormat>Лист A4 (210x297 мм)</PresentationFormat>
  <Paragraphs>788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27_Тема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NPO SATURN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Медиарост</dc:creator>
  <cp:lastModifiedBy>admin</cp:lastModifiedBy>
  <cp:revision>2101</cp:revision>
  <cp:lastPrinted>2012-11-22T09:07:36Z</cp:lastPrinted>
  <dcterms:created xsi:type="dcterms:W3CDTF">2006-11-28T09:00:21Z</dcterms:created>
  <dcterms:modified xsi:type="dcterms:W3CDTF">2013-03-20T18:47:13Z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3825711</vt:lpwstr>
  </property>
  <property fmtid="{D5CDD505-2E9C-101B-9397-08002B2CF9AE}" pid="3" name="NXPowerLiteSettings">
    <vt:lpwstr>F8000400038000</vt:lpwstr>
  </property>
  <property fmtid="{D5CDD505-2E9C-101B-9397-08002B2CF9AE}" pid="4" name="NXPowerLiteVersion">
    <vt:lpwstr>D4.3.1</vt:lpwstr>
  </property>
  <property fmtid="{D5CDD505-2E9C-101B-9397-08002B2CF9AE}" pid="5" name="NXTAG2">
    <vt:lpwstr>000800ce750000000000010243100207b84006b004c800</vt:lpwstr>
  </property>
</Properties>
</file>